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15"/>
  </p:notesMasterIdLst>
  <p:handoutMasterIdLst>
    <p:handoutMasterId r:id="rId16"/>
  </p:handoutMasterIdLst>
  <p:sldIdLst>
    <p:sldId id="256" r:id="rId6"/>
    <p:sldId id="257" r:id="rId7"/>
    <p:sldId id="259" r:id="rId8"/>
    <p:sldId id="270" r:id="rId9"/>
    <p:sldId id="269" r:id="rId10"/>
    <p:sldId id="266" r:id="rId11"/>
    <p:sldId id="267" r:id="rId12"/>
    <p:sldId id="268" r:id="rId13"/>
    <p:sldId id="258" r:id="rId1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72111" autoAdjust="0"/>
  </p:normalViewPr>
  <p:slideViewPr>
    <p:cSldViewPr snapToGrid="0" showGuides="1">
      <p:cViewPr varScale="1">
        <p:scale>
          <a:sx n="83" d="100"/>
          <a:sy n="83" d="100"/>
        </p:scale>
        <p:origin x="869"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10-11-2023</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‹nr.›</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10-11-2023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‹nr.›</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Font typeface="+mj-lt"/>
              <a:buAutoNum type="arabicPeriod"/>
            </a:pPr>
            <a:r>
              <a:rPr lang="nl-BE" dirty="0"/>
              <a:t>@</a:t>
            </a:r>
            <a:r>
              <a:rPr lang="nl-BE" altLang="ja-JP" dirty="0"/>
              <a:t>EventListener</a:t>
            </a:r>
            <a:r>
              <a:rPr lang="ja-JP" altLang="nl-BE" dirty="0"/>
              <a:t>は同期的、使うと次のコマンドも同じトランザクションの中に処理されてしまう</a:t>
            </a:r>
            <a:endParaRPr lang="nl-BE" dirty="0">
              <a:sym typeface="Wingdings" panose="05000000000000000000" pitchFamily="2" charset="2"/>
            </a:endParaRPr>
          </a:p>
          <a:p>
            <a:pPr marL="685800" lvl="1" indent="-228600">
              <a:buFont typeface="+mj-lt"/>
              <a:buAutoNum type="arabicPeriod"/>
            </a:pPr>
            <a:r>
              <a:rPr lang="ja-JP" altLang="nl-BE" dirty="0">
                <a:sym typeface="Wingdings" panose="05000000000000000000" pitchFamily="2" charset="2"/>
              </a:rPr>
              <a:t>二つ目のコマンド処理が失敗したら一つ目のコマンドもロールバックされる</a:t>
            </a:r>
            <a:r>
              <a:rPr lang="nl-BE" altLang="ja-JP" dirty="0">
                <a:sym typeface="Wingdings" panose="05000000000000000000" pitchFamily="2" charset="2"/>
              </a:rPr>
              <a:t>(</a:t>
            </a:r>
            <a:r>
              <a:rPr lang="ja-JP" altLang="nl-BE" dirty="0">
                <a:sym typeface="Wingdings" panose="05000000000000000000" pitchFamily="2" charset="2"/>
              </a:rPr>
              <a:t>バージョニングの例を取り上げる</a:t>
            </a:r>
            <a:r>
              <a:rPr lang="nl-BE" altLang="ja-JP" dirty="0">
                <a:sym typeface="Wingdings" panose="05000000000000000000" pitchFamily="2" charset="2"/>
              </a:rPr>
              <a:t>)</a:t>
            </a:r>
            <a:endParaRPr lang="nl-BE" dirty="0">
              <a:sym typeface="Wingdings" panose="05000000000000000000" pitchFamily="2" charset="2"/>
            </a:endParaRPr>
          </a:p>
          <a:p>
            <a:pPr marL="228600" indent="-228600">
              <a:buFont typeface="+mj-lt"/>
              <a:buAutoNum type="arabicPeriod"/>
            </a:pPr>
            <a:r>
              <a:rPr lang="nl-BE" altLang="ja-JP" dirty="0">
                <a:sym typeface="Wingdings" panose="05000000000000000000" pitchFamily="2" charset="2"/>
              </a:rPr>
              <a:t>REQUIRES_NEW</a:t>
            </a:r>
            <a:r>
              <a:rPr lang="ja-JP" altLang="nl-BE" dirty="0">
                <a:sym typeface="Wingdings" panose="05000000000000000000" pitchFamily="2" charset="2"/>
              </a:rPr>
              <a:t>を使うのに注意しよう、ネステッドトランザクションですよ！</a:t>
            </a:r>
            <a:endParaRPr lang="nl-BE" dirty="0">
              <a:sym typeface="Wingdings" panose="05000000000000000000" pitchFamily="2" charset="2"/>
            </a:endParaRPr>
          </a:p>
          <a:p>
            <a:pPr marL="228600" indent="-228600">
              <a:buFont typeface="+mj-lt"/>
              <a:buAutoNum type="arabicPeriod"/>
            </a:pPr>
            <a:r>
              <a:rPr lang="nl-BE" dirty="0">
                <a:sym typeface="Wingdings" panose="05000000000000000000" pitchFamily="2" charset="2"/>
              </a:rPr>
              <a:t>@TransactionalEventListener AFTER COMMIT  </a:t>
            </a:r>
            <a:r>
              <a:rPr lang="ja-JP" altLang="nl-BE" dirty="0">
                <a:sym typeface="Wingdings" panose="05000000000000000000" pitchFamily="2" charset="2"/>
              </a:rPr>
              <a:t>コミットされたけどリソースがまだある！もうコミットできないから、イベントなどの格納もできない</a:t>
            </a:r>
            <a:endParaRPr lang="nl-BE" dirty="0">
              <a:sym typeface="Wingdings" panose="05000000000000000000" pitchFamily="2" charset="2"/>
            </a:endParaRPr>
          </a:p>
          <a:p>
            <a:pPr marL="228600" indent="-228600">
              <a:buFont typeface="+mj-lt"/>
              <a:buAutoNum type="arabicPeriod"/>
            </a:pPr>
            <a:r>
              <a:rPr lang="nl-BE" dirty="0">
                <a:sym typeface="Wingdings" panose="05000000000000000000" pitchFamily="2" charset="2"/>
              </a:rPr>
              <a:t>@Async </a:t>
            </a:r>
            <a:r>
              <a:rPr lang="ja-JP" altLang="nl-BE" dirty="0">
                <a:sym typeface="Wingdings" panose="05000000000000000000" pitchFamily="2" charset="2"/>
              </a:rPr>
              <a:t>をプロセスで使う、新しいスレッドで残りの処理を行う。新しいスレッドで新しいトランザクションを作成することができる</a:t>
            </a:r>
            <a:endParaRPr lang="nl-BE" dirty="0">
              <a:sym typeface="Wingdings" panose="05000000000000000000" pitchFamily="2" charset="2"/>
            </a:endParaRPr>
          </a:p>
          <a:p>
            <a:pPr marL="228600" indent="-228600">
              <a:buFont typeface="+mj-lt"/>
              <a:buAutoNum type="arabicPeriod"/>
            </a:pPr>
            <a:r>
              <a:rPr lang="ja-JP" altLang="nl-BE" dirty="0">
                <a:sym typeface="Wingdings" panose="05000000000000000000" pitchFamily="2" charset="2"/>
              </a:rPr>
              <a:t>それよりも、</a:t>
            </a:r>
            <a:r>
              <a:rPr lang="nl-BE" altLang="ja-JP" dirty="0">
                <a:sym typeface="Wingdings" panose="05000000000000000000" pitchFamily="2" charset="2"/>
              </a:rPr>
              <a:t>@Async</a:t>
            </a:r>
            <a:r>
              <a:rPr lang="ja-JP" altLang="nl-BE" dirty="0">
                <a:sym typeface="Wingdings" panose="05000000000000000000" pitchFamily="2" charset="2"/>
              </a:rPr>
              <a:t>をコマンドハンドラで使おう！プロセスで複数のコマンドが発行されても別々で対応できる</a:t>
            </a:r>
            <a:endParaRPr lang="nl-BE" dirty="0">
              <a:sym typeface="Wingdings" panose="05000000000000000000" pitchFamily="2" charset="2"/>
            </a:endParaRPr>
          </a:p>
          <a:p>
            <a:pPr marL="228600" indent="-228600">
              <a:buFont typeface="+mj-lt"/>
              <a:buAutoNum type="arabicPeriod"/>
            </a:pPr>
            <a:r>
              <a:rPr lang="ja-JP" altLang="nl-BE" dirty="0">
                <a:sym typeface="Wingdings" panose="05000000000000000000" pitchFamily="2" charset="2"/>
              </a:rPr>
              <a:t>プロセスで行動が条件によって決定される、格納などをすることはないから、プロセス自体にトランザクションが必要ないことがほとんど</a:t>
            </a:r>
            <a:endParaRPr lang="nl-BE" dirty="0">
              <a:sym typeface="Wingdings" panose="05000000000000000000" pitchFamily="2" charset="2"/>
            </a:endParaRPr>
          </a:p>
          <a:p>
            <a:pPr marL="228600" indent="-228600">
              <a:buFont typeface="+mj-lt"/>
              <a:buAutoNum type="arabicPeriod"/>
            </a:pPr>
            <a:r>
              <a:rPr lang="ja-JP" altLang="nl-BE" dirty="0">
                <a:sym typeface="Wingdings" panose="05000000000000000000" pitchFamily="2" charset="2"/>
              </a:rPr>
              <a:t>プロセス</a:t>
            </a:r>
            <a:r>
              <a:rPr lang="nl-BE" dirty="0">
                <a:sym typeface="Wingdings" panose="05000000000000000000" pitchFamily="2" charset="2"/>
              </a:rPr>
              <a:t> @TransactionalEventListener or @EventListener?</a:t>
            </a:r>
            <a:r>
              <a:rPr lang="ja-JP" altLang="nl-BE" dirty="0">
                <a:sym typeface="Wingdings" panose="05000000000000000000" pitchFamily="2" charset="2"/>
              </a:rPr>
              <a:t>　外から受けるイベントはトランザクションがない、</a:t>
            </a:r>
            <a:r>
              <a:rPr lang="nl-BE" dirty="0">
                <a:sym typeface="Wingdings" panose="05000000000000000000" pitchFamily="2" charset="2"/>
              </a:rPr>
              <a:t>@TransactionalEventListener </a:t>
            </a:r>
            <a:r>
              <a:rPr lang="ja-JP" altLang="nl-BE" dirty="0">
                <a:sym typeface="Wingdings" panose="05000000000000000000" pitchFamily="2" charset="2"/>
              </a:rPr>
              <a:t>を使うことに気を付けて</a:t>
            </a:r>
            <a:endParaRPr lang="nl-BE" dirty="0">
              <a:sym typeface="Wingdings" panose="05000000000000000000" pitchFamily="2" charset="2"/>
            </a:endParaRPr>
          </a:p>
          <a:p>
            <a:pPr marL="228600" indent="-228600">
              <a:buFont typeface="+mj-lt"/>
              <a:buAutoNum type="arabicPeriod"/>
            </a:pPr>
            <a:r>
              <a:rPr lang="ja-JP" altLang="nl-BE" dirty="0">
                <a:sym typeface="Wingdings" panose="05000000000000000000" pitchFamily="2" charset="2"/>
              </a:rPr>
              <a:t>リードモデルも</a:t>
            </a:r>
            <a:r>
              <a:rPr lang="nl-BE" dirty="0">
                <a:sym typeface="Wingdings" panose="05000000000000000000" pitchFamily="2" charset="2"/>
              </a:rPr>
              <a:t>@async</a:t>
            </a:r>
            <a:r>
              <a:rPr lang="ja-JP" altLang="nl-BE" dirty="0">
                <a:sym typeface="Wingdings" panose="05000000000000000000" pitchFamily="2" charset="2"/>
              </a:rPr>
              <a:t>を使おう</a:t>
            </a:r>
            <a:endParaRPr lang="nl-BE" dirty="0">
              <a:sym typeface="Wingdings" panose="05000000000000000000" pitchFamily="2" charset="2"/>
            </a:endParaRPr>
          </a:p>
          <a:p>
            <a:pPr marL="228600" indent="-228600">
              <a:buFont typeface="+mj-lt"/>
              <a:buAutoNum type="arabicPeriod"/>
            </a:pPr>
            <a:r>
              <a:rPr lang="ja-JP" altLang="nl-BE" dirty="0">
                <a:sym typeface="Wingdings" panose="05000000000000000000" pitchFamily="2" charset="2"/>
              </a:rPr>
              <a:t>イベントパブリッシャーが失敗したらロールバック？イベント発行だけを再試行？個別なアプリケーションに合わせて決める</a:t>
            </a:r>
            <a:endParaRPr lang="nl-BE" dirty="0">
              <a:sym typeface="Wingdings" panose="05000000000000000000" pitchFamily="2" charset="2"/>
            </a:endParaRPr>
          </a:p>
          <a:p>
            <a:pPr marL="228600" indent="-228600">
              <a:buFont typeface="+mj-lt"/>
              <a:buAutoNum type="arabicPeriod"/>
            </a:pPr>
            <a:endParaRPr lang="nl-BE"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6</a:t>
            </a:fld>
            <a:endParaRPr lang="nl-NL"/>
          </a:p>
        </p:txBody>
      </p:sp>
    </p:spTree>
    <p:extLst>
      <p:ext uri="{BB962C8B-B14F-4D97-AF65-F5344CB8AC3E}">
        <p14:creationId xmlns:p14="http://schemas.microsoft.com/office/powerpoint/2010/main" val="52541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BE" altLang="ja-JP" dirty="0"/>
              <a:t>Spring</a:t>
            </a:r>
            <a:r>
              <a:rPr lang="ja-JP" altLang="nl-BE" dirty="0"/>
              <a:t>の</a:t>
            </a:r>
            <a:r>
              <a:rPr lang="nl-BE" altLang="ja-JP" dirty="0" err="1"/>
              <a:t>ApplicationEvent</a:t>
            </a:r>
            <a:r>
              <a:rPr lang="ja-JP" altLang="nl-BE" dirty="0"/>
              <a:t>と</a:t>
            </a:r>
            <a:r>
              <a:rPr lang="nl-BE" altLang="ja-JP" dirty="0" err="1"/>
              <a:t>ApplicationEventMultiCaster</a:t>
            </a:r>
            <a:r>
              <a:rPr lang="ja-JP" altLang="nl-BE" dirty="0"/>
              <a:t>の使用でイベントが自動に非同期的に処理される</a:t>
            </a:r>
            <a:endParaRPr lang="nl-BE" altLang="ja-JP" dirty="0"/>
          </a:p>
          <a:p>
            <a:pPr marL="171450" indent="-171450">
              <a:buFont typeface="Arial" panose="020B0604020202020204" pitchFamily="34" charset="0"/>
              <a:buChar char="•"/>
            </a:pPr>
            <a:r>
              <a:rPr lang="nl-BE" altLang="ja-JP" dirty="0"/>
              <a:t>Spring</a:t>
            </a:r>
            <a:r>
              <a:rPr lang="ja-JP" altLang="nl-BE" dirty="0"/>
              <a:t>の</a:t>
            </a:r>
            <a:r>
              <a:rPr lang="nl-BE" altLang="ja-JP" dirty="0" err="1"/>
              <a:t>ApplicationStartedEvent</a:t>
            </a:r>
            <a:r>
              <a:rPr lang="ja-JP" altLang="nl-BE" dirty="0"/>
              <a:t>なども</a:t>
            </a:r>
            <a:r>
              <a:rPr lang="nl-BE" altLang="ja-JP" dirty="0" err="1"/>
              <a:t>ApplicationEvent</a:t>
            </a:r>
            <a:r>
              <a:rPr lang="ja-JP" altLang="nl-BE" dirty="0"/>
              <a:t>を継承するから、ドメインイベントと混じってしまう</a:t>
            </a:r>
            <a:endParaRPr lang="nl-BE" altLang="ja-JP"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7</a:t>
            </a:fld>
            <a:endParaRPr lang="nl-NL"/>
          </a:p>
        </p:txBody>
      </p:sp>
    </p:spTree>
    <p:extLst>
      <p:ext uri="{BB962C8B-B14F-4D97-AF65-F5344CB8AC3E}">
        <p14:creationId xmlns:p14="http://schemas.microsoft.com/office/powerpoint/2010/main" val="381803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ja-JP" altLang="nl-BE" dirty="0"/>
              <a:t>イベントコンシューマーとパブリッシャーの実装はほぼ同じ</a:t>
            </a:r>
            <a:endParaRPr lang="nl-BE" altLang="ja-JP" dirty="0"/>
          </a:p>
          <a:p>
            <a:pPr marL="171450" indent="-171450">
              <a:buFont typeface="Arial" panose="020B0604020202020204" pitchFamily="34" charset="0"/>
              <a:buChar char="•"/>
            </a:pPr>
            <a:r>
              <a:rPr lang="nl-BE" altLang="ja-JP" dirty="0" err="1"/>
              <a:t>ApplicationEventMultiCaster</a:t>
            </a:r>
            <a:r>
              <a:rPr lang="ja-JP" altLang="nl-BE"/>
              <a:t>を直接に使うこともできる</a:t>
            </a:r>
            <a:endParaRPr lang="nl-BE" altLang="ja-JP"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8</a:t>
            </a:fld>
            <a:endParaRPr lang="nl-NL"/>
          </a:p>
        </p:txBody>
      </p:sp>
    </p:spTree>
    <p:extLst>
      <p:ext uri="{BB962C8B-B14F-4D97-AF65-F5344CB8AC3E}">
        <p14:creationId xmlns:p14="http://schemas.microsoft.com/office/powerpoint/2010/main" val="722487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a:t>Klik om de stijl te bewerken</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nl-NL"/>
              <a:t>Klik op het pictogram als u media wilt toevoegen</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a:t>Klik om de stijl te bewerken</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altLang="ja-JP" dirty="0"/>
              <a:t>Spring Events</a:t>
            </a:r>
            <a:r>
              <a:rPr lang="ja-JP" altLang="nl-BE" dirty="0"/>
              <a:t>のトランザクション処理の地獄</a:t>
            </a:r>
            <a:endParaRPr lang="nl-NL" dirty="0"/>
          </a:p>
        </p:txBody>
      </p:sp>
      <p:sp>
        <p:nvSpPr>
          <p:cNvPr id="3" name="Ondertitel 2"/>
          <p:cNvSpPr>
            <a:spLocks noGrp="1"/>
          </p:cNvSpPr>
          <p:nvPr>
            <p:ph type="subTitle" idx="1"/>
          </p:nvPr>
        </p:nvSpPr>
        <p:spPr/>
        <p:txBody>
          <a:bodyPr/>
          <a:lstStyle/>
          <a:p>
            <a:r>
              <a:rPr lang="ja-JP" altLang="nl-BE" dirty="0"/>
              <a:t>とそれを解決できる方法</a:t>
            </a:r>
            <a:endParaRPr lang="nl-NL" dirty="0"/>
          </a:p>
        </p:txBody>
      </p:sp>
    </p:spTree>
    <p:extLst>
      <p:ext uri="{BB962C8B-B14F-4D97-AF65-F5344CB8AC3E}">
        <p14:creationId xmlns:p14="http://schemas.microsoft.com/office/powerpoint/2010/main" val="216476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7" descr="Afbeelding met persoon, Menselijk gezicht, kleding, grond&#10;&#10;Automatisch gegenereerde beschrijving">
            <a:extLst>
              <a:ext uri="{FF2B5EF4-FFF2-40B4-BE49-F238E27FC236}">
                <a16:creationId xmlns:a16="http://schemas.microsoft.com/office/drawing/2014/main" id="{FFAC7BFB-8A85-9A36-5F8D-3073D6F0F5EE}"/>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22617" b="22617"/>
          <a:stretch>
            <a:fillRect/>
          </a:stretch>
        </p:blipFill>
        <p:spPr>
          <a:xfrm>
            <a:off x="7080002" y="1600664"/>
            <a:ext cx="3779527" cy="2759723"/>
          </a:xfrm>
        </p:spPr>
      </p:pic>
      <p:sp>
        <p:nvSpPr>
          <p:cNvPr id="3" name="Tijdelijke aanduiding voor tekst 2">
            <a:extLst>
              <a:ext uri="{FF2B5EF4-FFF2-40B4-BE49-F238E27FC236}">
                <a16:creationId xmlns:a16="http://schemas.microsoft.com/office/drawing/2014/main" id="{8C193C01-EA59-23B8-425F-36E9A68B392E}"/>
              </a:ext>
            </a:extLst>
          </p:cNvPr>
          <p:cNvSpPr>
            <a:spLocks noGrp="1"/>
          </p:cNvSpPr>
          <p:nvPr>
            <p:ph type="body" sz="quarter" idx="19"/>
          </p:nvPr>
        </p:nvSpPr>
        <p:spPr/>
        <p:txBody>
          <a:bodyPr/>
          <a:lstStyle/>
          <a:p>
            <a:r>
              <a:rPr lang="ja-JP" altLang="nl-BE" dirty="0"/>
              <a:t>コンサルタント </a:t>
            </a:r>
            <a:r>
              <a:rPr lang="nl-BE" altLang="ja-JP" dirty="0"/>
              <a:t>(Info Support)</a:t>
            </a:r>
            <a:endParaRPr lang="nl-BE" dirty="0"/>
          </a:p>
        </p:txBody>
      </p:sp>
      <p:sp>
        <p:nvSpPr>
          <p:cNvPr id="4" name="Tijdelijke aanduiding voor tekst 3">
            <a:extLst>
              <a:ext uri="{FF2B5EF4-FFF2-40B4-BE49-F238E27FC236}">
                <a16:creationId xmlns:a16="http://schemas.microsoft.com/office/drawing/2014/main" id="{B56DBAF8-8896-D110-94ED-5ECCA1E1F149}"/>
              </a:ext>
            </a:extLst>
          </p:cNvPr>
          <p:cNvSpPr>
            <a:spLocks noGrp="1"/>
          </p:cNvSpPr>
          <p:nvPr>
            <p:ph type="body" sz="quarter" idx="28"/>
          </p:nvPr>
        </p:nvSpPr>
        <p:spPr/>
        <p:txBody>
          <a:bodyPr/>
          <a:lstStyle/>
          <a:p>
            <a:r>
              <a:rPr lang="nl-BE" dirty="0"/>
              <a:t>Timgerry.geerts@infosupport.com</a:t>
            </a:r>
          </a:p>
        </p:txBody>
      </p:sp>
      <p:sp>
        <p:nvSpPr>
          <p:cNvPr id="5" name="Titel 4">
            <a:extLst>
              <a:ext uri="{FF2B5EF4-FFF2-40B4-BE49-F238E27FC236}">
                <a16:creationId xmlns:a16="http://schemas.microsoft.com/office/drawing/2014/main" id="{C6415AB6-022B-F4C6-6CC6-F4E42FEA05E2}"/>
              </a:ext>
            </a:extLst>
          </p:cNvPr>
          <p:cNvSpPr>
            <a:spLocks noGrp="1"/>
          </p:cNvSpPr>
          <p:nvPr>
            <p:ph type="title"/>
          </p:nvPr>
        </p:nvSpPr>
        <p:spPr/>
        <p:txBody>
          <a:bodyPr/>
          <a:lstStyle/>
          <a:p>
            <a:r>
              <a:rPr lang="nl-BE" dirty="0"/>
              <a:t>Tim Geerts</a:t>
            </a:r>
            <a:r>
              <a:rPr lang="nl-BE" altLang="ja-JP" dirty="0"/>
              <a:t>(</a:t>
            </a:r>
            <a:r>
              <a:rPr lang="ja-JP" altLang="nl-BE" dirty="0"/>
              <a:t>ティム・ゲールツ</a:t>
            </a:r>
            <a:r>
              <a:rPr lang="nl-BE" altLang="ja-JP" dirty="0"/>
              <a:t>)</a:t>
            </a:r>
            <a:endParaRPr lang="nl-BE" dirty="0"/>
          </a:p>
        </p:txBody>
      </p:sp>
      <p:sp>
        <p:nvSpPr>
          <p:cNvPr id="6" name="Tijdelijke aanduiding voor tekst 5">
            <a:extLst>
              <a:ext uri="{FF2B5EF4-FFF2-40B4-BE49-F238E27FC236}">
                <a16:creationId xmlns:a16="http://schemas.microsoft.com/office/drawing/2014/main" id="{FE3510E6-AF4F-DC1E-B02C-74E29810A408}"/>
              </a:ext>
            </a:extLst>
          </p:cNvPr>
          <p:cNvSpPr>
            <a:spLocks noGrp="1"/>
          </p:cNvSpPr>
          <p:nvPr>
            <p:ph type="body" sz="quarter" idx="29"/>
          </p:nvPr>
        </p:nvSpPr>
        <p:spPr/>
        <p:txBody>
          <a:bodyPr/>
          <a:lstStyle/>
          <a:p>
            <a:endParaRPr lang="nl-BE"/>
          </a:p>
        </p:txBody>
      </p:sp>
    </p:spTree>
    <p:extLst>
      <p:ext uri="{BB962C8B-B14F-4D97-AF65-F5344CB8AC3E}">
        <p14:creationId xmlns:p14="http://schemas.microsoft.com/office/powerpoint/2010/main" val="133590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582FD7-C5E9-9E62-B5D4-215416006120}"/>
              </a:ext>
            </a:extLst>
          </p:cNvPr>
          <p:cNvSpPr>
            <a:spLocks noGrp="1"/>
          </p:cNvSpPr>
          <p:nvPr>
            <p:ph type="title"/>
          </p:nvPr>
        </p:nvSpPr>
        <p:spPr/>
        <p:txBody>
          <a:bodyPr/>
          <a:lstStyle/>
          <a:p>
            <a:r>
              <a:rPr lang="ja-JP" altLang="nl-BE" dirty="0"/>
              <a:t>トランザクション処理の変な振る舞い</a:t>
            </a:r>
            <a:endParaRPr lang="nl-BE" dirty="0"/>
          </a:p>
        </p:txBody>
      </p:sp>
      <p:sp>
        <p:nvSpPr>
          <p:cNvPr id="7" name="Rechthoek: afgeronde hoeken 6">
            <a:extLst>
              <a:ext uri="{FF2B5EF4-FFF2-40B4-BE49-F238E27FC236}">
                <a16:creationId xmlns:a16="http://schemas.microsoft.com/office/drawing/2014/main" id="{D168C952-E742-B3C2-6A78-3D05CDDDBC7D}"/>
              </a:ext>
            </a:extLst>
          </p:cNvPr>
          <p:cNvSpPr/>
          <p:nvPr/>
        </p:nvSpPr>
        <p:spPr>
          <a:xfrm>
            <a:off x="7593494" y="2015999"/>
            <a:ext cx="3566505" cy="32053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nl-BE" dirty="0"/>
              <a:t>アプリケーション</a:t>
            </a:r>
            <a:endParaRPr lang="nl-BE" dirty="0"/>
          </a:p>
        </p:txBody>
      </p:sp>
      <p:sp>
        <p:nvSpPr>
          <p:cNvPr id="10" name="Rechthoek: afgeronde hoeken 9">
            <a:extLst>
              <a:ext uri="{FF2B5EF4-FFF2-40B4-BE49-F238E27FC236}">
                <a16:creationId xmlns:a16="http://schemas.microsoft.com/office/drawing/2014/main" id="{47F6A8FB-BBCB-7F47-60D3-A2CB54AC86A6}"/>
              </a:ext>
            </a:extLst>
          </p:cNvPr>
          <p:cNvSpPr/>
          <p:nvPr/>
        </p:nvSpPr>
        <p:spPr>
          <a:xfrm>
            <a:off x="1032000" y="2015999"/>
            <a:ext cx="3566505" cy="32053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nl-BE" dirty="0"/>
              <a:t>テスト</a:t>
            </a:r>
            <a:endParaRPr lang="nl-BE" dirty="0"/>
          </a:p>
        </p:txBody>
      </p:sp>
      <p:cxnSp>
        <p:nvCxnSpPr>
          <p:cNvPr id="12" name="Rechte verbindingslijn met pijl 11">
            <a:extLst>
              <a:ext uri="{FF2B5EF4-FFF2-40B4-BE49-F238E27FC236}">
                <a16:creationId xmlns:a16="http://schemas.microsoft.com/office/drawing/2014/main" id="{95B9E904-332B-6204-ED4D-D67300283816}"/>
              </a:ext>
            </a:extLst>
          </p:cNvPr>
          <p:cNvCxnSpPr/>
          <p:nvPr/>
        </p:nvCxnSpPr>
        <p:spPr>
          <a:xfrm>
            <a:off x="4598507" y="2703443"/>
            <a:ext cx="2994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kstvak 12">
            <a:extLst>
              <a:ext uri="{FF2B5EF4-FFF2-40B4-BE49-F238E27FC236}">
                <a16:creationId xmlns:a16="http://schemas.microsoft.com/office/drawing/2014/main" id="{631C6498-3069-CA35-1B85-261A00DCBF23}"/>
              </a:ext>
            </a:extLst>
          </p:cNvPr>
          <p:cNvSpPr txBox="1"/>
          <p:nvPr/>
        </p:nvSpPr>
        <p:spPr>
          <a:xfrm>
            <a:off x="5254489" y="2237195"/>
            <a:ext cx="1676398" cy="369332"/>
          </a:xfrm>
          <a:prstGeom prst="rect">
            <a:avLst/>
          </a:prstGeom>
          <a:noFill/>
        </p:spPr>
        <p:txBody>
          <a:bodyPr wrap="square" rtlCol="0">
            <a:spAutoFit/>
          </a:bodyPr>
          <a:lstStyle/>
          <a:p>
            <a:r>
              <a:rPr lang="ja-JP" altLang="nl-BE" dirty="0"/>
              <a:t>イベント発行</a:t>
            </a:r>
            <a:endParaRPr lang="nl-BE" dirty="0"/>
          </a:p>
        </p:txBody>
      </p:sp>
      <p:cxnSp>
        <p:nvCxnSpPr>
          <p:cNvPr id="14" name="Rechte verbindingslijn met pijl 13">
            <a:extLst>
              <a:ext uri="{FF2B5EF4-FFF2-40B4-BE49-F238E27FC236}">
                <a16:creationId xmlns:a16="http://schemas.microsoft.com/office/drawing/2014/main" id="{DD585DB2-BA68-F406-B8EC-23F77900AD0C}"/>
              </a:ext>
            </a:extLst>
          </p:cNvPr>
          <p:cNvCxnSpPr/>
          <p:nvPr/>
        </p:nvCxnSpPr>
        <p:spPr>
          <a:xfrm>
            <a:off x="4598507" y="4618382"/>
            <a:ext cx="2994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612E1940-24D9-AE2C-BA76-F9BA80248297}"/>
              </a:ext>
            </a:extLst>
          </p:cNvPr>
          <p:cNvSpPr txBox="1"/>
          <p:nvPr/>
        </p:nvSpPr>
        <p:spPr>
          <a:xfrm>
            <a:off x="5205629" y="4154557"/>
            <a:ext cx="1338470" cy="369332"/>
          </a:xfrm>
          <a:prstGeom prst="rect">
            <a:avLst/>
          </a:prstGeom>
          <a:noFill/>
        </p:spPr>
        <p:txBody>
          <a:bodyPr wrap="square" rtlCol="0">
            <a:spAutoFit/>
          </a:bodyPr>
          <a:lstStyle/>
          <a:p>
            <a:r>
              <a:rPr lang="nl-BE" altLang="ja-JP" dirty="0"/>
              <a:t>API</a:t>
            </a:r>
            <a:r>
              <a:rPr lang="ja-JP" altLang="nl-BE" dirty="0"/>
              <a:t>を確認</a:t>
            </a:r>
            <a:endParaRPr lang="nl-BE" dirty="0"/>
          </a:p>
        </p:txBody>
      </p:sp>
      <p:sp>
        <p:nvSpPr>
          <p:cNvPr id="17" name="Vermenigvuldigingsteken 16">
            <a:extLst>
              <a:ext uri="{FF2B5EF4-FFF2-40B4-BE49-F238E27FC236}">
                <a16:creationId xmlns:a16="http://schemas.microsoft.com/office/drawing/2014/main" id="{6344AB74-B619-5904-4652-7AAEACEEEC3E}"/>
              </a:ext>
            </a:extLst>
          </p:cNvPr>
          <p:cNvSpPr/>
          <p:nvPr/>
        </p:nvSpPr>
        <p:spPr>
          <a:xfrm>
            <a:off x="6592959" y="3849700"/>
            <a:ext cx="1046917" cy="1569576"/>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dirty="0"/>
              <a:t> </a:t>
            </a:r>
          </a:p>
        </p:txBody>
      </p:sp>
      <p:cxnSp>
        <p:nvCxnSpPr>
          <p:cNvPr id="19" name="Rechte verbindingslijn met pijl 18">
            <a:extLst>
              <a:ext uri="{FF2B5EF4-FFF2-40B4-BE49-F238E27FC236}">
                <a16:creationId xmlns:a16="http://schemas.microsoft.com/office/drawing/2014/main" id="{3F42AC3E-446B-9B00-8906-E1AE49FE7F3D}"/>
              </a:ext>
            </a:extLst>
          </p:cNvPr>
          <p:cNvCxnSpPr/>
          <p:nvPr/>
        </p:nvCxnSpPr>
        <p:spPr>
          <a:xfrm flipH="1">
            <a:off x="4598505" y="3429000"/>
            <a:ext cx="299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kstvak 19">
            <a:extLst>
              <a:ext uri="{FF2B5EF4-FFF2-40B4-BE49-F238E27FC236}">
                <a16:creationId xmlns:a16="http://schemas.microsoft.com/office/drawing/2014/main" id="{16E5E163-A0F8-6C0F-30D0-832BD4BA4457}"/>
              </a:ext>
            </a:extLst>
          </p:cNvPr>
          <p:cNvSpPr txBox="1"/>
          <p:nvPr/>
        </p:nvSpPr>
        <p:spPr>
          <a:xfrm>
            <a:off x="5950222" y="2984332"/>
            <a:ext cx="1570381" cy="369332"/>
          </a:xfrm>
          <a:prstGeom prst="rect">
            <a:avLst/>
          </a:prstGeom>
          <a:noFill/>
        </p:spPr>
        <p:txBody>
          <a:bodyPr wrap="square" rtlCol="0">
            <a:spAutoFit/>
          </a:bodyPr>
          <a:lstStyle/>
          <a:p>
            <a:r>
              <a:rPr lang="ja-JP" altLang="nl-BE" dirty="0"/>
              <a:t>イベント確認</a:t>
            </a:r>
            <a:endParaRPr lang="nl-BE" dirty="0"/>
          </a:p>
        </p:txBody>
      </p:sp>
      <p:sp>
        <p:nvSpPr>
          <p:cNvPr id="21" name="Cirkel: leeg 20">
            <a:extLst>
              <a:ext uri="{FF2B5EF4-FFF2-40B4-BE49-F238E27FC236}">
                <a16:creationId xmlns:a16="http://schemas.microsoft.com/office/drawing/2014/main" id="{24E6DCD4-B320-44B1-69BF-1735E20A988E}"/>
              </a:ext>
            </a:extLst>
          </p:cNvPr>
          <p:cNvSpPr/>
          <p:nvPr/>
        </p:nvSpPr>
        <p:spPr>
          <a:xfrm>
            <a:off x="4916557" y="2984332"/>
            <a:ext cx="821634" cy="865351"/>
          </a:xfrm>
          <a:prstGeom prst="donu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dirty="0">
              <a:solidFill>
                <a:srgbClr val="FF0000"/>
              </a:solidFill>
              <a:highlight>
                <a:srgbClr val="FF0000"/>
              </a:highlight>
            </a:endParaRPr>
          </a:p>
        </p:txBody>
      </p:sp>
    </p:spTree>
    <p:extLst>
      <p:ext uri="{BB962C8B-B14F-4D97-AF65-F5344CB8AC3E}">
        <p14:creationId xmlns:p14="http://schemas.microsoft.com/office/powerpoint/2010/main" val="299164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5E95375E-77D3-B3FF-FA7A-4CD87FF789EF}"/>
              </a:ext>
            </a:extLst>
          </p:cNvPr>
          <p:cNvSpPr/>
          <p:nvPr/>
        </p:nvSpPr>
        <p:spPr>
          <a:xfrm>
            <a:off x="4762083" y="2800360"/>
            <a:ext cx="6713897" cy="3693205"/>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hthoek: afgeronde hoeken 3">
            <a:extLst>
              <a:ext uri="{FF2B5EF4-FFF2-40B4-BE49-F238E27FC236}">
                <a16:creationId xmlns:a16="http://schemas.microsoft.com/office/drawing/2014/main" id="{84AE0D0D-2743-471E-4356-F5711AF7B4D9}"/>
              </a:ext>
            </a:extLst>
          </p:cNvPr>
          <p:cNvSpPr/>
          <p:nvPr/>
        </p:nvSpPr>
        <p:spPr>
          <a:xfrm>
            <a:off x="7200083" y="1603516"/>
            <a:ext cx="4277969" cy="489005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el 1">
            <a:extLst>
              <a:ext uri="{FF2B5EF4-FFF2-40B4-BE49-F238E27FC236}">
                <a16:creationId xmlns:a16="http://schemas.microsoft.com/office/drawing/2014/main" id="{E1582FD7-C5E9-9E62-B5D4-215416006120}"/>
              </a:ext>
            </a:extLst>
          </p:cNvPr>
          <p:cNvSpPr>
            <a:spLocks noGrp="1"/>
          </p:cNvSpPr>
          <p:nvPr>
            <p:ph type="title"/>
          </p:nvPr>
        </p:nvSpPr>
        <p:spPr/>
        <p:txBody>
          <a:bodyPr/>
          <a:lstStyle/>
          <a:p>
            <a:r>
              <a:rPr lang="ja-JP" altLang="nl-BE" dirty="0"/>
              <a:t>トランザクション処理の変な振る舞い</a:t>
            </a:r>
            <a:endParaRPr lang="nl-BE" dirty="0"/>
          </a:p>
        </p:txBody>
      </p:sp>
      <p:sp>
        <p:nvSpPr>
          <p:cNvPr id="7" name="Rechthoek: afgeronde hoeken 6">
            <a:extLst>
              <a:ext uri="{FF2B5EF4-FFF2-40B4-BE49-F238E27FC236}">
                <a16:creationId xmlns:a16="http://schemas.microsoft.com/office/drawing/2014/main" id="{D168C952-E742-B3C2-6A78-3D05CDDDBC7D}"/>
              </a:ext>
            </a:extLst>
          </p:cNvPr>
          <p:cNvSpPr/>
          <p:nvPr/>
        </p:nvSpPr>
        <p:spPr>
          <a:xfrm>
            <a:off x="7593494" y="2015999"/>
            <a:ext cx="3566505" cy="32053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nl-BE" dirty="0"/>
              <a:t>アプリケーション</a:t>
            </a:r>
            <a:endParaRPr lang="nl-BE" dirty="0"/>
          </a:p>
        </p:txBody>
      </p:sp>
      <p:sp>
        <p:nvSpPr>
          <p:cNvPr id="10" name="Rechthoek: afgeronde hoeken 9">
            <a:extLst>
              <a:ext uri="{FF2B5EF4-FFF2-40B4-BE49-F238E27FC236}">
                <a16:creationId xmlns:a16="http://schemas.microsoft.com/office/drawing/2014/main" id="{47F6A8FB-BBCB-7F47-60D3-A2CB54AC86A6}"/>
              </a:ext>
            </a:extLst>
          </p:cNvPr>
          <p:cNvSpPr/>
          <p:nvPr/>
        </p:nvSpPr>
        <p:spPr>
          <a:xfrm>
            <a:off x="1032000" y="2015999"/>
            <a:ext cx="3566505" cy="32053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nl-BE" dirty="0"/>
              <a:t>テスト</a:t>
            </a:r>
            <a:endParaRPr lang="nl-BE" dirty="0"/>
          </a:p>
        </p:txBody>
      </p:sp>
      <p:cxnSp>
        <p:nvCxnSpPr>
          <p:cNvPr id="12" name="Rechte verbindingslijn met pijl 11">
            <a:extLst>
              <a:ext uri="{FF2B5EF4-FFF2-40B4-BE49-F238E27FC236}">
                <a16:creationId xmlns:a16="http://schemas.microsoft.com/office/drawing/2014/main" id="{95B9E904-332B-6204-ED4D-D67300283816}"/>
              </a:ext>
            </a:extLst>
          </p:cNvPr>
          <p:cNvCxnSpPr/>
          <p:nvPr/>
        </p:nvCxnSpPr>
        <p:spPr>
          <a:xfrm>
            <a:off x="4598507" y="2703443"/>
            <a:ext cx="2994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kstvak 12">
            <a:extLst>
              <a:ext uri="{FF2B5EF4-FFF2-40B4-BE49-F238E27FC236}">
                <a16:creationId xmlns:a16="http://schemas.microsoft.com/office/drawing/2014/main" id="{631C6498-3069-CA35-1B85-261A00DCBF23}"/>
              </a:ext>
            </a:extLst>
          </p:cNvPr>
          <p:cNvSpPr txBox="1"/>
          <p:nvPr/>
        </p:nvSpPr>
        <p:spPr>
          <a:xfrm>
            <a:off x="5254489" y="2237195"/>
            <a:ext cx="1782016" cy="369332"/>
          </a:xfrm>
          <a:prstGeom prst="rect">
            <a:avLst/>
          </a:prstGeom>
          <a:noFill/>
        </p:spPr>
        <p:txBody>
          <a:bodyPr wrap="square" rtlCol="0">
            <a:spAutoFit/>
          </a:bodyPr>
          <a:lstStyle/>
          <a:p>
            <a:r>
              <a:rPr lang="ja-JP" altLang="nl-BE" dirty="0"/>
              <a:t>イベント発行</a:t>
            </a:r>
            <a:endParaRPr lang="nl-BE" dirty="0"/>
          </a:p>
        </p:txBody>
      </p:sp>
      <p:cxnSp>
        <p:nvCxnSpPr>
          <p:cNvPr id="14" name="Rechte verbindingslijn met pijl 13">
            <a:extLst>
              <a:ext uri="{FF2B5EF4-FFF2-40B4-BE49-F238E27FC236}">
                <a16:creationId xmlns:a16="http://schemas.microsoft.com/office/drawing/2014/main" id="{DD585DB2-BA68-F406-B8EC-23F77900AD0C}"/>
              </a:ext>
            </a:extLst>
          </p:cNvPr>
          <p:cNvCxnSpPr/>
          <p:nvPr/>
        </p:nvCxnSpPr>
        <p:spPr>
          <a:xfrm>
            <a:off x="4598507" y="4618382"/>
            <a:ext cx="2994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612E1940-24D9-AE2C-BA76-F9BA80248297}"/>
              </a:ext>
            </a:extLst>
          </p:cNvPr>
          <p:cNvSpPr txBox="1"/>
          <p:nvPr/>
        </p:nvSpPr>
        <p:spPr>
          <a:xfrm>
            <a:off x="5205629" y="4154557"/>
            <a:ext cx="1338470" cy="369332"/>
          </a:xfrm>
          <a:prstGeom prst="rect">
            <a:avLst/>
          </a:prstGeom>
          <a:noFill/>
        </p:spPr>
        <p:txBody>
          <a:bodyPr wrap="square" rtlCol="0">
            <a:spAutoFit/>
          </a:bodyPr>
          <a:lstStyle/>
          <a:p>
            <a:r>
              <a:rPr lang="nl-BE" altLang="ja-JP" dirty="0"/>
              <a:t>API</a:t>
            </a:r>
            <a:r>
              <a:rPr lang="ja-JP" altLang="nl-BE" dirty="0"/>
              <a:t>を確認</a:t>
            </a:r>
            <a:endParaRPr lang="nl-BE" dirty="0"/>
          </a:p>
        </p:txBody>
      </p:sp>
      <p:sp>
        <p:nvSpPr>
          <p:cNvPr id="17" name="Vermenigvuldigingsteken 16">
            <a:extLst>
              <a:ext uri="{FF2B5EF4-FFF2-40B4-BE49-F238E27FC236}">
                <a16:creationId xmlns:a16="http://schemas.microsoft.com/office/drawing/2014/main" id="{6344AB74-B619-5904-4652-7AAEACEEEC3E}"/>
              </a:ext>
            </a:extLst>
          </p:cNvPr>
          <p:cNvSpPr/>
          <p:nvPr/>
        </p:nvSpPr>
        <p:spPr>
          <a:xfrm>
            <a:off x="6592959" y="3849700"/>
            <a:ext cx="1046917" cy="1569576"/>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dirty="0"/>
              <a:t> </a:t>
            </a:r>
          </a:p>
        </p:txBody>
      </p:sp>
      <p:cxnSp>
        <p:nvCxnSpPr>
          <p:cNvPr id="19" name="Rechte verbindingslijn met pijl 18">
            <a:extLst>
              <a:ext uri="{FF2B5EF4-FFF2-40B4-BE49-F238E27FC236}">
                <a16:creationId xmlns:a16="http://schemas.microsoft.com/office/drawing/2014/main" id="{3F42AC3E-446B-9B00-8906-E1AE49FE7F3D}"/>
              </a:ext>
            </a:extLst>
          </p:cNvPr>
          <p:cNvCxnSpPr/>
          <p:nvPr/>
        </p:nvCxnSpPr>
        <p:spPr>
          <a:xfrm flipH="1">
            <a:off x="4598505" y="3429000"/>
            <a:ext cx="299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kstvak 19">
            <a:extLst>
              <a:ext uri="{FF2B5EF4-FFF2-40B4-BE49-F238E27FC236}">
                <a16:creationId xmlns:a16="http://schemas.microsoft.com/office/drawing/2014/main" id="{16E5E163-A0F8-6C0F-30D0-832BD4BA4457}"/>
              </a:ext>
            </a:extLst>
          </p:cNvPr>
          <p:cNvSpPr txBox="1"/>
          <p:nvPr/>
        </p:nvSpPr>
        <p:spPr>
          <a:xfrm>
            <a:off x="5950222" y="2984332"/>
            <a:ext cx="1570381" cy="369332"/>
          </a:xfrm>
          <a:prstGeom prst="rect">
            <a:avLst/>
          </a:prstGeom>
          <a:noFill/>
        </p:spPr>
        <p:txBody>
          <a:bodyPr wrap="square" rtlCol="0">
            <a:spAutoFit/>
          </a:bodyPr>
          <a:lstStyle/>
          <a:p>
            <a:r>
              <a:rPr lang="ja-JP" altLang="nl-BE" dirty="0"/>
              <a:t>イベント確認</a:t>
            </a:r>
            <a:endParaRPr lang="nl-BE" dirty="0"/>
          </a:p>
        </p:txBody>
      </p:sp>
      <p:sp>
        <p:nvSpPr>
          <p:cNvPr id="21" name="Cirkel: leeg 20">
            <a:extLst>
              <a:ext uri="{FF2B5EF4-FFF2-40B4-BE49-F238E27FC236}">
                <a16:creationId xmlns:a16="http://schemas.microsoft.com/office/drawing/2014/main" id="{24E6DCD4-B320-44B1-69BF-1735E20A988E}"/>
              </a:ext>
            </a:extLst>
          </p:cNvPr>
          <p:cNvSpPr/>
          <p:nvPr/>
        </p:nvSpPr>
        <p:spPr>
          <a:xfrm>
            <a:off x="4916557" y="2984332"/>
            <a:ext cx="821634" cy="865351"/>
          </a:xfrm>
          <a:prstGeom prst="donu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dirty="0">
              <a:solidFill>
                <a:srgbClr val="FF0000"/>
              </a:solidFill>
              <a:highlight>
                <a:srgbClr val="FF0000"/>
              </a:highlight>
            </a:endParaRPr>
          </a:p>
        </p:txBody>
      </p:sp>
      <p:sp>
        <p:nvSpPr>
          <p:cNvPr id="6" name="Tekstvak 5">
            <a:extLst>
              <a:ext uri="{FF2B5EF4-FFF2-40B4-BE49-F238E27FC236}">
                <a16:creationId xmlns:a16="http://schemas.microsoft.com/office/drawing/2014/main" id="{507F185F-6E8D-60CC-9F5B-6A9AA03F9EE3}"/>
              </a:ext>
            </a:extLst>
          </p:cNvPr>
          <p:cNvSpPr txBox="1"/>
          <p:nvPr/>
        </p:nvSpPr>
        <p:spPr>
          <a:xfrm>
            <a:off x="7036506" y="5565913"/>
            <a:ext cx="4169876" cy="646331"/>
          </a:xfrm>
          <a:prstGeom prst="rect">
            <a:avLst/>
          </a:prstGeom>
          <a:noFill/>
        </p:spPr>
        <p:txBody>
          <a:bodyPr wrap="square" rtlCol="0">
            <a:spAutoFit/>
          </a:bodyPr>
          <a:lstStyle/>
          <a:p>
            <a:r>
              <a:rPr lang="ja-JP" altLang="nl-BE" sz="3600" b="1" dirty="0">
                <a:solidFill>
                  <a:schemeClr val="bg1"/>
                </a:solidFill>
              </a:rPr>
              <a:t>トランザクション</a:t>
            </a:r>
            <a:endParaRPr lang="nl-BE" sz="3600" b="1" dirty="0">
              <a:solidFill>
                <a:schemeClr val="bg1"/>
              </a:solidFill>
            </a:endParaRPr>
          </a:p>
        </p:txBody>
      </p:sp>
    </p:spTree>
    <p:extLst>
      <p:ext uri="{BB962C8B-B14F-4D97-AF65-F5344CB8AC3E}">
        <p14:creationId xmlns:p14="http://schemas.microsoft.com/office/powerpoint/2010/main" val="363440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582FD7-C5E9-9E62-B5D4-215416006120}"/>
              </a:ext>
            </a:extLst>
          </p:cNvPr>
          <p:cNvSpPr>
            <a:spLocks noGrp="1"/>
          </p:cNvSpPr>
          <p:nvPr>
            <p:ph type="title"/>
          </p:nvPr>
        </p:nvSpPr>
        <p:spPr/>
        <p:txBody>
          <a:bodyPr/>
          <a:lstStyle/>
          <a:p>
            <a:r>
              <a:rPr lang="ja-JP" altLang="nl-BE" dirty="0"/>
              <a:t>車アプリケーション</a:t>
            </a:r>
            <a:endParaRPr lang="nl-BE" dirty="0"/>
          </a:p>
        </p:txBody>
      </p:sp>
      <p:sp>
        <p:nvSpPr>
          <p:cNvPr id="6" name="Rechthoek: afgeronde hoeken 5">
            <a:extLst>
              <a:ext uri="{FF2B5EF4-FFF2-40B4-BE49-F238E27FC236}">
                <a16:creationId xmlns:a16="http://schemas.microsoft.com/office/drawing/2014/main" id="{19742B37-A747-4007-C7BD-C2DE17C186B6}"/>
              </a:ext>
            </a:extLst>
          </p:cNvPr>
          <p:cNvSpPr/>
          <p:nvPr/>
        </p:nvSpPr>
        <p:spPr>
          <a:xfrm>
            <a:off x="1031999" y="1761182"/>
            <a:ext cx="2557669" cy="1296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nl-BE" dirty="0"/>
              <a:t>車を登録</a:t>
            </a:r>
            <a:endParaRPr lang="nl-BE" dirty="0"/>
          </a:p>
        </p:txBody>
      </p:sp>
      <p:sp>
        <p:nvSpPr>
          <p:cNvPr id="7" name="Rechthoek: afgeronde hoeken 6">
            <a:extLst>
              <a:ext uri="{FF2B5EF4-FFF2-40B4-BE49-F238E27FC236}">
                <a16:creationId xmlns:a16="http://schemas.microsoft.com/office/drawing/2014/main" id="{02A46A63-5BC6-BE28-2873-284733E2F40E}"/>
              </a:ext>
            </a:extLst>
          </p:cNvPr>
          <p:cNvSpPr/>
          <p:nvPr/>
        </p:nvSpPr>
        <p:spPr>
          <a:xfrm>
            <a:off x="4817165" y="1761182"/>
            <a:ext cx="2557669" cy="1296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nl-BE" dirty="0"/>
              <a:t>車を運転</a:t>
            </a:r>
            <a:endParaRPr lang="nl-BE" dirty="0"/>
          </a:p>
        </p:txBody>
      </p:sp>
      <p:sp>
        <p:nvSpPr>
          <p:cNvPr id="8" name="Rechthoek: afgeronde hoeken 7">
            <a:extLst>
              <a:ext uri="{FF2B5EF4-FFF2-40B4-BE49-F238E27FC236}">
                <a16:creationId xmlns:a16="http://schemas.microsoft.com/office/drawing/2014/main" id="{BCBF0428-2538-F792-2A97-5492CF5B341B}"/>
              </a:ext>
            </a:extLst>
          </p:cNvPr>
          <p:cNvSpPr/>
          <p:nvPr/>
        </p:nvSpPr>
        <p:spPr>
          <a:xfrm>
            <a:off x="8602331" y="1761182"/>
            <a:ext cx="2557669" cy="1296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nl-BE" dirty="0"/>
              <a:t>車が運転されたよ！</a:t>
            </a:r>
            <a:endParaRPr lang="nl-BE" dirty="0"/>
          </a:p>
        </p:txBody>
      </p:sp>
      <p:sp>
        <p:nvSpPr>
          <p:cNvPr id="9" name="Rechthoek: afgeronde hoeken 8">
            <a:extLst>
              <a:ext uri="{FF2B5EF4-FFF2-40B4-BE49-F238E27FC236}">
                <a16:creationId xmlns:a16="http://schemas.microsoft.com/office/drawing/2014/main" id="{82C21CC0-C621-161E-2B6A-7AA05ADC3EEF}"/>
              </a:ext>
            </a:extLst>
          </p:cNvPr>
          <p:cNvSpPr/>
          <p:nvPr/>
        </p:nvSpPr>
        <p:spPr>
          <a:xfrm>
            <a:off x="8602331" y="4098364"/>
            <a:ext cx="2557669" cy="1296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nl-BE" dirty="0"/>
              <a:t>車の整備を依頼</a:t>
            </a:r>
            <a:endParaRPr lang="nl-BE" dirty="0"/>
          </a:p>
        </p:txBody>
      </p:sp>
      <p:sp>
        <p:nvSpPr>
          <p:cNvPr id="10" name="Rechthoek: afgeronde hoeken 9">
            <a:extLst>
              <a:ext uri="{FF2B5EF4-FFF2-40B4-BE49-F238E27FC236}">
                <a16:creationId xmlns:a16="http://schemas.microsoft.com/office/drawing/2014/main" id="{1D4506CF-478B-1ACA-D921-D152D2CC1F34}"/>
              </a:ext>
            </a:extLst>
          </p:cNvPr>
          <p:cNvSpPr/>
          <p:nvPr/>
        </p:nvSpPr>
        <p:spPr>
          <a:xfrm>
            <a:off x="4817165" y="4098364"/>
            <a:ext cx="2557669" cy="1296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nl-BE" dirty="0"/>
              <a:t>車の整備が依頼されたよ！</a:t>
            </a:r>
            <a:endParaRPr lang="nl-BE" dirty="0"/>
          </a:p>
        </p:txBody>
      </p:sp>
      <p:sp>
        <p:nvSpPr>
          <p:cNvPr id="19" name="Actieknop: Help 18">
            <a:hlinkClick r:id="" action="ppaction://noaction" highlightClick="1"/>
            <a:extLst>
              <a:ext uri="{FF2B5EF4-FFF2-40B4-BE49-F238E27FC236}">
                <a16:creationId xmlns:a16="http://schemas.microsoft.com/office/drawing/2014/main" id="{FA35B4C9-F425-6E12-AC39-1034FADC60EC}"/>
              </a:ext>
            </a:extLst>
          </p:cNvPr>
          <p:cNvSpPr/>
          <p:nvPr/>
        </p:nvSpPr>
        <p:spPr>
          <a:xfrm>
            <a:off x="10576912" y="3297821"/>
            <a:ext cx="583088" cy="559904"/>
          </a:xfrm>
          <a:prstGeom prst="actionButtonHelp">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4" name="Pijl: rechts 23">
            <a:extLst>
              <a:ext uri="{FF2B5EF4-FFF2-40B4-BE49-F238E27FC236}">
                <a16:creationId xmlns:a16="http://schemas.microsoft.com/office/drawing/2014/main" id="{4D511A85-5C0C-9D20-F17E-6A497934E98F}"/>
              </a:ext>
            </a:extLst>
          </p:cNvPr>
          <p:cNvSpPr/>
          <p:nvPr/>
        </p:nvSpPr>
        <p:spPr>
          <a:xfrm>
            <a:off x="3726338" y="2231791"/>
            <a:ext cx="954157"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Pijl: rechts 24">
            <a:extLst>
              <a:ext uri="{FF2B5EF4-FFF2-40B4-BE49-F238E27FC236}">
                <a16:creationId xmlns:a16="http://schemas.microsoft.com/office/drawing/2014/main" id="{835478E4-3A9F-2700-2E8D-D761A9DDA521}"/>
              </a:ext>
            </a:extLst>
          </p:cNvPr>
          <p:cNvSpPr/>
          <p:nvPr/>
        </p:nvSpPr>
        <p:spPr>
          <a:xfrm>
            <a:off x="7511504" y="2256782"/>
            <a:ext cx="954157"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Pijl: rechts 25">
            <a:extLst>
              <a:ext uri="{FF2B5EF4-FFF2-40B4-BE49-F238E27FC236}">
                <a16:creationId xmlns:a16="http://schemas.microsoft.com/office/drawing/2014/main" id="{DA72B65B-9CB8-32C3-7547-4D045825FBEE}"/>
              </a:ext>
            </a:extLst>
          </p:cNvPr>
          <p:cNvSpPr/>
          <p:nvPr/>
        </p:nvSpPr>
        <p:spPr>
          <a:xfrm rot="10800000">
            <a:off x="7511504" y="4593964"/>
            <a:ext cx="954157"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7" name="Pijl: rechts 26">
            <a:extLst>
              <a:ext uri="{FF2B5EF4-FFF2-40B4-BE49-F238E27FC236}">
                <a16:creationId xmlns:a16="http://schemas.microsoft.com/office/drawing/2014/main" id="{D720F96E-4B74-FED7-9EFA-7035D9EB3722}"/>
              </a:ext>
            </a:extLst>
          </p:cNvPr>
          <p:cNvSpPr/>
          <p:nvPr/>
        </p:nvSpPr>
        <p:spPr>
          <a:xfrm rot="5400000">
            <a:off x="9404086" y="3425373"/>
            <a:ext cx="954157"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8359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02D71E2-4200-DB37-A086-37A51B7F6BF5}"/>
              </a:ext>
            </a:extLst>
          </p:cNvPr>
          <p:cNvSpPr>
            <a:spLocks noGrp="1"/>
          </p:cNvSpPr>
          <p:nvPr>
            <p:ph type="title"/>
          </p:nvPr>
        </p:nvSpPr>
        <p:spPr>
          <a:xfrm>
            <a:off x="1296000" y="720000"/>
            <a:ext cx="9864000" cy="1296000"/>
          </a:xfrm>
        </p:spPr>
        <p:txBody>
          <a:bodyPr anchor="t">
            <a:normAutofit/>
          </a:bodyPr>
          <a:lstStyle/>
          <a:p>
            <a:r>
              <a:rPr lang="nl-BE" altLang="ja-JP" dirty="0"/>
              <a:t>Spring</a:t>
            </a:r>
            <a:r>
              <a:rPr lang="ja-JP" altLang="nl-BE" dirty="0"/>
              <a:t>でのトランザクション処理の実装と落とし穴</a:t>
            </a:r>
            <a:endParaRPr lang="nl-BE" dirty="0"/>
          </a:p>
        </p:txBody>
      </p:sp>
      <p:sp>
        <p:nvSpPr>
          <p:cNvPr id="8" name="Text Placeholder 2">
            <a:extLst>
              <a:ext uri="{FF2B5EF4-FFF2-40B4-BE49-F238E27FC236}">
                <a16:creationId xmlns:a16="http://schemas.microsoft.com/office/drawing/2014/main" id="{C14975DD-3266-0ED1-8AA8-45B159248781}"/>
              </a:ext>
            </a:extLst>
          </p:cNvPr>
          <p:cNvSpPr>
            <a:spLocks noGrp="1"/>
          </p:cNvSpPr>
          <p:nvPr>
            <p:ph type="body" sz="quarter" idx="10"/>
          </p:nvPr>
        </p:nvSpPr>
        <p:spPr>
          <a:xfrm>
            <a:off x="1296000" y="2425148"/>
            <a:ext cx="9864000" cy="3730852"/>
          </a:xfrm>
        </p:spPr>
        <p:txBody>
          <a:bodyPr/>
          <a:lstStyle/>
          <a:p>
            <a:r>
              <a:rPr lang="en-US" dirty="0"/>
              <a:t>@EventListener</a:t>
            </a:r>
          </a:p>
          <a:p>
            <a:r>
              <a:rPr lang="en-US" dirty="0"/>
              <a:t>@Transactional</a:t>
            </a:r>
          </a:p>
          <a:p>
            <a:r>
              <a:rPr lang="en-US" dirty="0"/>
              <a:t>@Transactional(REQUIRES</a:t>
            </a:r>
            <a:r>
              <a:rPr lang="nl-BE" altLang="ja-JP" dirty="0"/>
              <a:t>_NEW</a:t>
            </a:r>
            <a:r>
              <a:rPr lang="en-US" dirty="0"/>
              <a:t>)</a:t>
            </a:r>
          </a:p>
          <a:p>
            <a:r>
              <a:rPr lang="en-US" dirty="0"/>
              <a:t>@TransactionalEventListener</a:t>
            </a:r>
          </a:p>
          <a:p>
            <a:r>
              <a:rPr lang="en-US" dirty="0"/>
              <a:t>@Async</a:t>
            </a:r>
          </a:p>
          <a:p>
            <a:pPr marL="0" indent="0">
              <a:buNone/>
            </a:pPr>
            <a:endParaRPr lang="en-US" dirty="0"/>
          </a:p>
        </p:txBody>
      </p:sp>
    </p:spTree>
    <p:extLst>
      <p:ext uri="{BB962C8B-B14F-4D97-AF65-F5344CB8AC3E}">
        <p14:creationId xmlns:p14="http://schemas.microsoft.com/office/powerpoint/2010/main" val="63915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17BB16AA-428E-F891-7DD1-D6AD297C4B6F}"/>
              </a:ext>
            </a:extLst>
          </p:cNvPr>
          <p:cNvPicPr>
            <a:picLocks noChangeAspect="1"/>
          </p:cNvPicPr>
          <p:nvPr/>
        </p:nvPicPr>
        <p:blipFill>
          <a:blip r:embed="rId3"/>
          <a:stretch>
            <a:fillRect/>
          </a:stretch>
        </p:blipFill>
        <p:spPr>
          <a:xfrm>
            <a:off x="353160" y="2257724"/>
            <a:ext cx="5742840" cy="2584277"/>
          </a:xfrm>
          <a:prstGeom prst="rect">
            <a:avLst/>
          </a:prstGeom>
          <a:noFill/>
        </p:spPr>
      </p:pic>
      <p:pic>
        <p:nvPicPr>
          <p:cNvPr id="6" name="Afbeelding 5">
            <a:extLst>
              <a:ext uri="{FF2B5EF4-FFF2-40B4-BE49-F238E27FC236}">
                <a16:creationId xmlns:a16="http://schemas.microsoft.com/office/drawing/2014/main" id="{24D88573-8BE2-2F5B-2FE1-8C02FE008F69}"/>
              </a:ext>
            </a:extLst>
          </p:cNvPr>
          <p:cNvPicPr>
            <a:picLocks noChangeAspect="1"/>
          </p:cNvPicPr>
          <p:nvPr/>
        </p:nvPicPr>
        <p:blipFill>
          <a:blip r:embed="rId4"/>
          <a:stretch>
            <a:fillRect/>
          </a:stretch>
        </p:blipFill>
        <p:spPr>
          <a:xfrm>
            <a:off x="5261112" y="4168329"/>
            <a:ext cx="6087397" cy="2389303"/>
          </a:xfrm>
          <a:prstGeom prst="rect">
            <a:avLst/>
          </a:prstGeom>
          <a:noFill/>
        </p:spPr>
      </p:pic>
      <p:sp>
        <p:nvSpPr>
          <p:cNvPr id="3" name="Titel 2">
            <a:extLst>
              <a:ext uri="{FF2B5EF4-FFF2-40B4-BE49-F238E27FC236}">
                <a16:creationId xmlns:a16="http://schemas.microsoft.com/office/drawing/2014/main" id="{902D71E2-4200-DB37-A086-37A51B7F6BF5}"/>
              </a:ext>
            </a:extLst>
          </p:cNvPr>
          <p:cNvSpPr>
            <a:spLocks noGrp="1"/>
          </p:cNvSpPr>
          <p:nvPr>
            <p:ph type="title"/>
          </p:nvPr>
        </p:nvSpPr>
        <p:spPr>
          <a:xfrm>
            <a:off x="1296000" y="720000"/>
            <a:ext cx="9864000" cy="1296000"/>
          </a:xfrm>
        </p:spPr>
        <p:txBody>
          <a:bodyPr anchor="t">
            <a:normAutofit/>
          </a:bodyPr>
          <a:lstStyle/>
          <a:p>
            <a:r>
              <a:rPr lang="nl-BE" altLang="ja-JP" dirty="0"/>
              <a:t>Spring</a:t>
            </a:r>
            <a:r>
              <a:rPr lang="ja-JP" altLang="nl-BE" dirty="0"/>
              <a:t>でのトランザクション処理の実装と落とし穴</a:t>
            </a:r>
            <a:endParaRPr lang="nl-BE" dirty="0"/>
          </a:p>
        </p:txBody>
      </p:sp>
    </p:spTree>
    <p:extLst>
      <p:ext uri="{BB962C8B-B14F-4D97-AF65-F5344CB8AC3E}">
        <p14:creationId xmlns:p14="http://schemas.microsoft.com/office/powerpoint/2010/main" val="403567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02D71E2-4200-DB37-A086-37A51B7F6BF5}"/>
              </a:ext>
            </a:extLst>
          </p:cNvPr>
          <p:cNvSpPr>
            <a:spLocks noGrp="1"/>
          </p:cNvSpPr>
          <p:nvPr>
            <p:ph type="title"/>
          </p:nvPr>
        </p:nvSpPr>
        <p:spPr>
          <a:xfrm>
            <a:off x="1296000" y="720000"/>
            <a:ext cx="9864000" cy="1296000"/>
          </a:xfrm>
        </p:spPr>
        <p:txBody>
          <a:bodyPr anchor="t">
            <a:normAutofit/>
          </a:bodyPr>
          <a:lstStyle/>
          <a:p>
            <a:r>
              <a:rPr lang="nl-BE" altLang="ja-JP" dirty="0"/>
              <a:t>Spring</a:t>
            </a:r>
            <a:r>
              <a:rPr lang="ja-JP" altLang="nl-BE" dirty="0"/>
              <a:t>でのトランザクション処理の実装と落とし穴</a:t>
            </a:r>
            <a:endParaRPr lang="nl-BE" dirty="0"/>
          </a:p>
        </p:txBody>
      </p:sp>
      <p:pic>
        <p:nvPicPr>
          <p:cNvPr id="8" name="Afbeelding 7">
            <a:extLst>
              <a:ext uri="{FF2B5EF4-FFF2-40B4-BE49-F238E27FC236}">
                <a16:creationId xmlns:a16="http://schemas.microsoft.com/office/drawing/2014/main" id="{90F7EE98-2D03-4CEC-06B4-1D7E220FD335}"/>
              </a:ext>
            </a:extLst>
          </p:cNvPr>
          <p:cNvPicPr>
            <a:picLocks noChangeAspect="1"/>
          </p:cNvPicPr>
          <p:nvPr/>
        </p:nvPicPr>
        <p:blipFill>
          <a:blip r:embed="rId3"/>
          <a:stretch>
            <a:fillRect/>
          </a:stretch>
        </p:blipFill>
        <p:spPr>
          <a:xfrm>
            <a:off x="424689" y="4222646"/>
            <a:ext cx="6200775" cy="2352675"/>
          </a:xfrm>
          <a:prstGeom prst="rect">
            <a:avLst/>
          </a:prstGeom>
        </p:spPr>
      </p:pic>
      <p:pic>
        <p:nvPicPr>
          <p:cNvPr id="5" name="Afbeelding 4">
            <a:extLst>
              <a:ext uri="{FF2B5EF4-FFF2-40B4-BE49-F238E27FC236}">
                <a16:creationId xmlns:a16="http://schemas.microsoft.com/office/drawing/2014/main" id="{670A573C-9437-EDAE-77CA-7BFE2E9D3004}"/>
              </a:ext>
            </a:extLst>
          </p:cNvPr>
          <p:cNvPicPr>
            <a:picLocks noChangeAspect="1"/>
          </p:cNvPicPr>
          <p:nvPr/>
        </p:nvPicPr>
        <p:blipFill>
          <a:blip r:embed="rId4"/>
          <a:stretch>
            <a:fillRect/>
          </a:stretch>
        </p:blipFill>
        <p:spPr>
          <a:xfrm>
            <a:off x="3770244" y="2016000"/>
            <a:ext cx="8229600" cy="3171825"/>
          </a:xfrm>
          <a:prstGeom prst="rect">
            <a:avLst/>
          </a:prstGeom>
        </p:spPr>
      </p:pic>
    </p:spTree>
    <p:extLst>
      <p:ext uri="{BB962C8B-B14F-4D97-AF65-F5344CB8AC3E}">
        <p14:creationId xmlns:p14="http://schemas.microsoft.com/office/powerpoint/2010/main" val="248640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C2B5138-20BC-E16C-47A9-A44BCBE2A30B}"/>
              </a:ext>
            </a:extLst>
          </p:cNvPr>
          <p:cNvSpPr>
            <a:spLocks noGrp="1"/>
          </p:cNvSpPr>
          <p:nvPr>
            <p:ph type="body" sz="quarter" idx="10"/>
          </p:nvPr>
        </p:nvSpPr>
        <p:spPr/>
        <p:txBody>
          <a:bodyPr/>
          <a:lstStyle/>
          <a:p>
            <a:r>
              <a:rPr lang="ja-JP" altLang="nl-BE"/>
              <a:t>ご清聴ありがとうございました！</a:t>
            </a:r>
            <a:endParaRPr lang="nl-BE" dirty="0"/>
          </a:p>
        </p:txBody>
      </p:sp>
      <p:sp>
        <p:nvSpPr>
          <p:cNvPr id="3" name="Tijdelijke aanduiding voor tekst 2">
            <a:extLst>
              <a:ext uri="{FF2B5EF4-FFF2-40B4-BE49-F238E27FC236}">
                <a16:creationId xmlns:a16="http://schemas.microsoft.com/office/drawing/2014/main" id="{BFC9775A-A3A5-7427-AF81-F3F520997BAA}"/>
              </a:ext>
            </a:extLst>
          </p:cNvPr>
          <p:cNvSpPr>
            <a:spLocks noGrp="1"/>
          </p:cNvSpPr>
          <p:nvPr>
            <p:ph type="body" sz="quarter" idx="11"/>
          </p:nvPr>
        </p:nvSpPr>
        <p:spPr/>
        <p:txBody>
          <a:bodyPr/>
          <a:lstStyle/>
          <a:p>
            <a:r>
              <a:rPr lang="nl-BE" dirty="0"/>
              <a:t>Timgerry.geerts@infosupport.com</a:t>
            </a:r>
          </a:p>
          <a:p>
            <a:endParaRPr lang="nl-BE" dirty="0"/>
          </a:p>
        </p:txBody>
      </p:sp>
    </p:spTree>
    <p:extLst>
      <p:ext uri="{BB962C8B-B14F-4D97-AF65-F5344CB8AC3E}">
        <p14:creationId xmlns:p14="http://schemas.microsoft.com/office/powerpoint/2010/main" val="3770329061"/>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2A51C-073F-4C45-9170-ECE5951F4DEA}">
  <ds:schemaRefs>
    <ds:schemaRef ds:uri="http://schemas.microsoft.com/sharepoint/v3/contenttype/forms"/>
  </ds:schemaRefs>
</ds:datastoreItem>
</file>

<file path=customXml/itemProps2.xml><?xml version="1.0" encoding="utf-8"?>
<ds:datastoreItem xmlns:ds="http://schemas.openxmlformats.org/officeDocument/2006/customXml" ds:itemID="{F8AE8C2F-0717-4D42-B44A-CAECCF122A1A}">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a73fd6a0-a740-4ca0-a47f-6beba88ccc77"/>
    <ds:schemaRef ds:uri="http://www.w3.org/XML/1998/namespace"/>
  </ds:schemaRefs>
</ds:datastoreItem>
</file>

<file path=customXml/itemProps3.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856</Words>
  <Application>Microsoft Office PowerPoint</Application>
  <PresentationFormat>Breedbeeld</PresentationFormat>
  <Paragraphs>53</Paragraphs>
  <Slides>9</Slides>
  <Notes>3</Notes>
  <HiddenSlides>0</HiddenSlides>
  <MMClips>0</MMClips>
  <ScaleCrop>false</ScaleCrop>
  <HeadingPairs>
    <vt:vector size="6" baseType="variant">
      <vt:variant>
        <vt:lpstr>Gebruikte lettertypen</vt:lpstr>
      </vt:variant>
      <vt:variant>
        <vt:i4>1</vt:i4>
      </vt:variant>
      <vt:variant>
        <vt:lpstr>Thema</vt:lpstr>
      </vt:variant>
      <vt:variant>
        <vt:i4>2</vt:i4>
      </vt:variant>
      <vt:variant>
        <vt:lpstr>Diatitels</vt:lpstr>
      </vt:variant>
      <vt:variant>
        <vt:i4>9</vt:i4>
      </vt:variant>
    </vt:vector>
  </HeadingPairs>
  <TitlesOfParts>
    <vt:vector size="12" baseType="lpstr">
      <vt:lpstr>Arial</vt:lpstr>
      <vt:lpstr>Info Support - licht</vt:lpstr>
      <vt:lpstr>Info Support - donker</vt:lpstr>
      <vt:lpstr>Spring Eventsのトランザクション処理の地獄</vt:lpstr>
      <vt:lpstr>Tim Geerts(ティム・ゲールツ)</vt:lpstr>
      <vt:lpstr>トランザクション処理の変な振る舞い</vt:lpstr>
      <vt:lpstr>トランザクション処理の変な振る舞い</vt:lpstr>
      <vt:lpstr>車アプリケーション</vt:lpstr>
      <vt:lpstr>Springでのトランザクション処理の実装と落とし穴</vt:lpstr>
      <vt:lpstr>Springでのトランザクション処理の実装と落とし穴</vt:lpstr>
      <vt:lpstr>Springでのトランザクション処理の実装と落とし穴</vt:lpstr>
      <vt:lpstr>PowerPoint-presentatie</vt:lpstr>
    </vt:vector>
  </TitlesOfParts>
  <Company>Info Support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Inge de Boer</dc:creator>
  <dc:description>Template by Orange Pepper_x000d_
Design by Beeldenfabriek_x000d_
2018</dc:description>
  <cp:lastModifiedBy>Tim Gerry Geerts</cp:lastModifiedBy>
  <cp:revision>17</cp:revision>
  <dcterms:created xsi:type="dcterms:W3CDTF">2019-10-24T11:16:29Z</dcterms:created>
  <dcterms:modified xsi:type="dcterms:W3CDTF">2023-11-12T00:16:28Z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