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</p:sldMasterIdLst>
  <p:notesMasterIdLst>
    <p:notesMasterId r:id="rId6"/>
  </p:notesMasterIdLst>
  <p:handoutMasterIdLst>
    <p:handoutMasterId r:id="rId7"/>
  </p:handoutMasterIdLst>
  <p:sldIdLst>
    <p:sldId id="256" r:id="rId3"/>
    <p:sldId id="287" r:id="rId4"/>
    <p:sldId id="31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00FF00"/>
    <a:srgbClr val="FF00FF"/>
    <a:srgbClr val="CC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93529" autoAdjust="0"/>
  </p:normalViewPr>
  <p:slideViewPr>
    <p:cSldViewPr showGuides="1">
      <p:cViewPr varScale="1">
        <p:scale>
          <a:sx n="120" d="100"/>
          <a:sy n="120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592E7-C81B-465F-B6D6-AE00A6809AEB}" type="datetimeFigureOut">
              <a:rPr lang="it-IT" smtClean="0"/>
              <a:t>23/05/2018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3A388-BC7D-4201-B4B9-CA47B4FFC5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06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F8F5-3FDF-4DC6-821E-471F6CED0849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AB59C-CD91-45EB-BD4C-86D551DF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AB59C-CD91-45EB-BD4C-86D551DFC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8544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2258A0-76A5-4690-8C71-27B670C66267}" type="datetime1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Micah Hodgins, Saarland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2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5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7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2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7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1865670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-571500" defTabSz="914400" latinLnBrk="0"/>
            <a:r>
              <a:rPr lang="en-US" dirty="0" smtClean="0"/>
              <a:t>Second level</a:t>
            </a:r>
          </a:p>
          <a:p>
            <a:pPr marL="514350" lvl="1" defTabSz="914400" latinLnBrk="0"/>
            <a:r>
              <a:rPr lang="en-US" dirty="0" smtClean="0"/>
              <a:t>Third level</a:t>
            </a:r>
          </a:p>
          <a:p>
            <a:pPr marL="914400" lvl="2" defTabSz="914400" latinLnBrk="0"/>
            <a:r>
              <a:rPr lang="en-US" dirty="0" smtClean="0"/>
              <a:t>Fourth level</a:t>
            </a:r>
          </a:p>
          <a:p>
            <a:pPr marL="1371600" lvl="3" defTabSz="914400" latinLnBrk="0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7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69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>
                <a:solidFill>
                  <a:srgbClr val="000000"/>
                </a:solidFill>
              </a:rPr>
              <a:t>Click to edit Master title style</a:t>
            </a:r>
            <a:endParaRPr lang="de-DE" kern="0" dirty="0">
              <a:solidFill>
                <a:srgbClr val="000000"/>
              </a:solidFill>
            </a:endParaRPr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3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DB9A0-4BD9-4237-839C-46FBD382867D}" type="datetime1">
              <a:rPr lang="en-US" smtClean="0">
                <a:solidFill>
                  <a:srgbClr val="000000"/>
                </a:solidFill>
              </a:rPr>
              <a:t>5/23/2018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Micah Hodgins, Saarland University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062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28600" y="1862035"/>
            <a:ext cx="57912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2148348"/>
            <a:ext cx="579120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4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457200" lvl="1" defTabSz="914400" latinLnBrk="0"/>
            <a:r>
              <a:rPr lang="en-US" dirty="0" smtClean="0"/>
              <a:t>Second level</a:t>
            </a:r>
          </a:p>
          <a:p>
            <a:pPr marL="914400" lvl="2" defTabSz="914400" latinLnBrk="0"/>
            <a:r>
              <a:rPr lang="en-US" dirty="0" smtClean="0"/>
              <a:t>Third level</a:t>
            </a:r>
          </a:p>
          <a:p>
            <a:pPr marL="1371600" lvl="3" defTabSz="914400" latinLnBrk="0"/>
            <a:r>
              <a:rPr lang="en-US" dirty="0" smtClean="0"/>
              <a:t>Fourth level</a:t>
            </a:r>
          </a:p>
          <a:p>
            <a:pPr marL="1828800" lvl="4" defTabSz="914400" latinLnBrk="0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8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64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38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0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accent1">
                <a:tint val="66000"/>
                <a:satMod val="160000"/>
                <a:alpha val="47000"/>
              </a:schemeClr>
            </a:gs>
            <a:gs pos="90000">
              <a:schemeClr val="accent1">
                <a:tint val="44500"/>
                <a:satMod val="160000"/>
                <a:lumMod val="28000"/>
                <a:lumOff val="72000"/>
                <a:alpha val="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79" r:id="rId8"/>
    <p:sldLayoutId id="2147483680" r:id="rId9"/>
    <p:sldLayoutId id="2147483681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anluca.rizzello@mmsl.uni-saarland.d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676399"/>
            <a:ext cx="8763000" cy="2133601"/>
          </a:xfrm>
        </p:spPr>
        <p:txBody>
          <a:bodyPr/>
          <a:lstStyle/>
          <a:p>
            <a:r>
              <a:rPr lang="de-DE" dirty="0"/>
              <a:t>Aktorik und Sensorik mit intelligenten Materialsystemen 2</a:t>
            </a:r>
          </a:p>
          <a:p>
            <a:endParaRPr lang="de-DE" dirty="0"/>
          </a:p>
          <a:p>
            <a:r>
              <a:rPr lang="de-DE" dirty="0"/>
              <a:t>Computer Lecture </a:t>
            </a:r>
            <a:r>
              <a:rPr lang="de-DE" dirty="0" smtClean="0"/>
              <a:t>4: Comparison of Single-Crystal and Polycrystalline SMA models in Simulink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05400" y="4359938"/>
            <a:ext cx="3886200" cy="880241"/>
          </a:xfrm>
        </p:spPr>
        <p:txBody>
          <a:bodyPr/>
          <a:lstStyle/>
          <a:p>
            <a:r>
              <a:rPr lang="de-DE" dirty="0" smtClean="0"/>
              <a:t>Gianluca </a:t>
            </a:r>
            <a:r>
              <a:rPr lang="de-DE" dirty="0"/>
              <a:t>Rizzello</a:t>
            </a:r>
          </a:p>
          <a:p>
            <a:r>
              <a:rPr lang="de-DE" dirty="0" smtClean="0">
                <a:hlinkClick r:id="rId2"/>
              </a:rPr>
              <a:t>gianluca.rizzello@imsl.uni-saarland.de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Saarland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5410200" cy="651699"/>
          </a:xfrm>
        </p:spPr>
        <p:txBody>
          <a:bodyPr>
            <a:normAutofit/>
          </a:bodyPr>
          <a:lstStyle/>
          <a:p>
            <a:r>
              <a:rPr lang="en-US" sz="2400" dirty="0"/>
              <a:t>ASIM </a:t>
            </a:r>
            <a:r>
              <a:rPr lang="en-US" sz="2400" dirty="0" smtClean="0"/>
              <a:t>2- </a:t>
            </a:r>
            <a:r>
              <a:rPr lang="en-US" sz="2400" dirty="0"/>
              <a:t>Computer Lecture </a:t>
            </a:r>
            <a:r>
              <a:rPr lang="en-US" sz="2400" dirty="0" smtClean="0"/>
              <a:t>4 overview</a:t>
            </a:r>
            <a:endParaRPr lang="it-IT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</p:spPr>
        <p:txBody>
          <a:bodyPr/>
          <a:lstStyle/>
          <a:p>
            <a:r>
              <a:rPr lang="de-DE" dirty="0" smtClean="0"/>
              <a:t>GOAL: simulate and compare the response of single-crystal and polycrystalline SMA dynamic models</a:t>
            </a:r>
          </a:p>
          <a:p>
            <a:endParaRPr lang="de-DE" dirty="0" smtClean="0"/>
          </a:p>
          <a:p>
            <a:r>
              <a:rPr lang="de-DE" dirty="0" smtClean="0"/>
              <a:t>Performance comparison at different loading/unloading rates</a:t>
            </a:r>
          </a:p>
          <a:p>
            <a:endParaRPr lang="de-DE" dirty="0" smtClean="0"/>
          </a:p>
          <a:p>
            <a:r>
              <a:rPr lang="de-DE" dirty="0" smtClean="0"/>
              <a:t>Partial unloading and minor loops</a:t>
            </a:r>
          </a:p>
          <a:p>
            <a:pPr lvl="1"/>
            <a:endParaRPr lang="de-DE" dirty="0"/>
          </a:p>
          <a:p>
            <a:r>
              <a:rPr lang="de-DE" dirty="0" smtClean="0"/>
              <a:t>Simulation of SMA spring actuator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311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5410200" cy="651699"/>
          </a:xfrm>
        </p:spPr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228600" y="770283"/>
            <a:ext cx="8686800" cy="6103620"/>
          </a:xfrm>
        </p:spPr>
        <p:txBody>
          <a:bodyPr/>
          <a:lstStyle/>
          <a:p>
            <a:r>
              <a:rPr lang="de-DE" sz="1600" dirty="0"/>
              <a:t>Given the matlab </a:t>
            </a:r>
            <a:r>
              <a:rPr lang="de-DE" sz="1600" dirty="0" smtClean="0"/>
              <a:t>scripts </a:t>
            </a:r>
            <a:r>
              <a:rPr lang="de-DE" sz="1600" dirty="0" smtClean="0">
                <a:solidFill>
                  <a:srgbClr val="FF0000"/>
                </a:solidFill>
              </a:rPr>
              <a:t>Parameter.m</a:t>
            </a:r>
            <a:r>
              <a:rPr lang="de-DE" sz="1600" dirty="0" smtClean="0"/>
              <a:t> and </a:t>
            </a:r>
            <a:r>
              <a:rPr lang="de-DE" sz="1600" dirty="0" smtClean="0">
                <a:solidFill>
                  <a:srgbClr val="FF0000"/>
                </a:solidFill>
              </a:rPr>
              <a:t>Parameter_PC2.m</a:t>
            </a:r>
            <a:r>
              <a:rPr lang="de-DE" sz="1600" dirty="0" smtClean="0"/>
              <a:t>, the Matlab s-functions </a:t>
            </a:r>
            <a:r>
              <a:rPr lang="de-DE" sz="1600" dirty="0" smtClean="0">
                <a:solidFill>
                  <a:srgbClr val="FF0000"/>
                </a:solidFill>
              </a:rPr>
              <a:t>sSMA_displacementIn.m</a:t>
            </a:r>
            <a:r>
              <a:rPr lang="de-DE" sz="1600" dirty="0" smtClean="0"/>
              <a:t> and </a:t>
            </a:r>
            <a:r>
              <a:rPr lang="de-DE" sz="1600" dirty="0" smtClean="0">
                <a:solidFill>
                  <a:srgbClr val="FF0000"/>
                </a:solidFill>
              </a:rPr>
              <a:t>sSMA_displacementIn_PC2.m</a:t>
            </a:r>
            <a:r>
              <a:rPr lang="de-DE" sz="1600" dirty="0" smtClean="0"/>
              <a:t>, and </a:t>
            </a:r>
            <a:r>
              <a:rPr lang="de-DE" sz="1600" dirty="0"/>
              <a:t>the </a:t>
            </a:r>
            <a:r>
              <a:rPr lang="de-DE" sz="1600" dirty="0" smtClean="0"/>
              <a:t>Simulink files </a:t>
            </a:r>
            <a:r>
              <a:rPr lang="de-DE" sz="1600" dirty="0" smtClean="0">
                <a:solidFill>
                  <a:srgbClr val="FF0000"/>
                </a:solidFill>
              </a:rPr>
              <a:t>SMA_displacementIn.slx</a:t>
            </a:r>
            <a:r>
              <a:rPr lang="de-DE" sz="1600" dirty="0"/>
              <a:t> and </a:t>
            </a:r>
            <a:r>
              <a:rPr lang="de-DE" sz="1600" dirty="0" smtClean="0">
                <a:solidFill>
                  <a:srgbClr val="FF0000"/>
                </a:solidFill>
              </a:rPr>
              <a:t>SMA_displacementIn_PC2.slx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Compare force vs. displacement and temperature vs. time responses for both single-crystal and polycrystalline models, and comment the main differences between results. For each simulation, set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293 K </a:t>
            </a:r>
            <a:r>
              <a:rPr lang="en-US" sz="1400" dirty="0"/>
              <a:t>and initial conditions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/>
              <a:t>= </a:t>
            </a:r>
            <a:r>
              <a:rPr lang="en-US" sz="1400" dirty="0" smtClean="0"/>
              <a:t>0,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/>
              <a:t>= 0,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/>
              <a:t>= </a:t>
            </a:r>
            <a:r>
              <a:rPr lang="en-US" sz="1400" dirty="0" smtClean="0"/>
              <a:t>293 K. Perform the following tests:</a:t>
            </a:r>
          </a:p>
          <a:p>
            <a:pPr marL="1200150" lvl="2" indent="-342900">
              <a:buFont typeface="+mj-lt"/>
              <a:buAutoNum type="alphaLcParenR"/>
            </a:pPr>
            <a:r>
              <a:rPr lang="en-US" sz="1200" dirty="0" smtClean="0"/>
              <a:t>Apply input displacement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0.1 +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0.00085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sin(2</a:t>
            </a:r>
            <a:r>
              <a:rPr lang="en-US" sz="12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/2))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/>
              <a:t>m</a:t>
            </a:r>
            <a:r>
              <a:rPr lang="en-US" sz="1200" dirty="0"/>
              <a:t>, </a:t>
            </a:r>
            <a:r>
              <a:rPr lang="en-US" sz="1200" dirty="0" smtClean="0"/>
              <a:t>with different values of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dirty="0" smtClean="0"/>
              <a:t> = 0.01 Hz, </a:t>
            </a:r>
            <a:br>
              <a:rPr lang="en-US" sz="1200" dirty="0" smtClean="0"/>
            </a:br>
            <a:r>
              <a:rPr lang="en-US" sz="1200" dirty="0" smtClean="0"/>
              <a:t>0.1 Hz. </a:t>
            </a:r>
            <a:r>
              <a:rPr lang="en-US" sz="1200" dirty="0"/>
              <a:t>For each case, simulation time =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4/f</a:t>
            </a:r>
            <a:r>
              <a:rPr lang="en-US" sz="1200" dirty="0" smtClean="0"/>
              <a:t>  s;</a:t>
            </a:r>
          </a:p>
          <a:p>
            <a:pPr marL="1200150" lvl="2" indent="-342900">
              <a:buFont typeface="+mj-lt"/>
              <a:buAutoNum type="alphaLcParenR"/>
            </a:pPr>
            <a:r>
              <a:rPr lang="en-US" sz="1200" dirty="0"/>
              <a:t>Apply input displacement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0.1 +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0.00225(1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sin(2</a:t>
            </a:r>
            <a:r>
              <a:rPr lang="en-US" sz="12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i="1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+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0.00075(1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sin(10</a:t>
            </a:r>
            <a:r>
              <a:rPr lang="en-US" sz="12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i="1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/>
              <a:t>m, </a:t>
            </a:r>
            <a:r>
              <a:rPr lang="en-US" sz="1200" dirty="0" smtClean="0"/>
              <a:t>with different values of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dirty="0"/>
              <a:t> = </a:t>
            </a:r>
            <a:r>
              <a:rPr lang="en-US" sz="1200" dirty="0" smtClean="0"/>
              <a:t>0.01 </a:t>
            </a:r>
            <a:r>
              <a:rPr lang="en-US" sz="1200" dirty="0"/>
              <a:t>Hz, </a:t>
            </a:r>
            <a:r>
              <a:rPr lang="en-US" sz="1200" dirty="0" smtClean="0"/>
              <a:t>0.1 </a:t>
            </a:r>
            <a:r>
              <a:rPr lang="en-US" sz="1200" dirty="0"/>
              <a:t>Hz. For each case, simulation time =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1/f</a:t>
            </a:r>
            <a:r>
              <a:rPr lang="en-US" sz="1200" dirty="0"/>
              <a:t> </a:t>
            </a:r>
            <a:r>
              <a:rPr lang="en-US" sz="1200" dirty="0" smtClean="0"/>
              <a:t> s;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Implement, for each model</a:t>
            </a:r>
            <a:r>
              <a:rPr lang="en-US" sz="1400" smtClean="0"/>
              <a:t>, </a:t>
            </a:r>
            <a:r>
              <a:rPr lang="en-US" sz="1400" smtClean="0"/>
              <a:t>a </a:t>
            </a:r>
            <a:r>
              <a:rPr lang="en-US" sz="1400" dirty="0" smtClean="0"/>
              <a:t>SMA spring actuator based on a linear spring with the following characteristics: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400" dirty="0" smtClean="0"/>
              <a:t> = 95.75 N/m,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/>
              <a:t> = 0.125 m. Use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dirty="0"/>
              <a:t> = </a:t>
            </a:r>
            <a:r>
              <a:rPr lang="en-US" sz="1400" dirty="0" smtClean="0"/>
              <a:t>293 K and the following initial conditions: single-crystal model,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/>
              <a:t>= 1,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/>
              <a:t>= 0,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/>
              <a:t>= </a:t>
            </a:r>
            <a:r>
              <a:rPr lang="en-US" sz="1400" dirty="0" smtClean="0"/>
              <a:t>293 K; </a:t>
            </a:r>
            <a:br>
              <a:rPr lang="en-US" sz="1400" dirty="0" smtClean="0"/>
            </a:br>
            <a:r>
              <a:rPr lang="en-US" sz="1400" dirty="0" smtClean="0"/>
              <a:t>polycrystalline model,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/>
              <a:t>= </a:t>
            </a:r>
            <a:r>
              <a:rPr lang="en-US" sz="1400" dirty="0" smtClean="0"/>
              <a:t>0.96,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/>
              <a:t>= 0,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/>
              <a:t>= </a:t>
            </a:r>
            <a:r>
              <a:rPr lang="en-US" sz="1400" dirty="0" smtClean="0"/>
              <a:t>293 K. </a:t>
            </a:r>
            <a:br>
              <a:rPr lang="en-US" sz="1400" dirty="0" smtClean="0"/>
            </a:br>
            <a:r>
              <a:rPr lang="en-US" sz="1400" dirty="0" smtClean="0"/>
              <a:t>For each model, apply the following joule heating input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0.2(1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sin(2</a:t>
            </a:r>
            <a:r>
              <a:rPr lang="en-US" sz="1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400" dirty="0"/>
              <a:t> </a:t>
            </a:r>
            <a:r>
              <a:rPr lang="en-US" sz="1400" dirty="0" smtClean="0"/>
              <a:t>W, with different values of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dirty="0" smtClean="0"/>
              <a:t> = 0.1 Hz, 1 Hz, and plot the displacement vs. temperature and resistance vs. displacement responses for the first 2 cycles. Comment the differences between the results. </a:t>
            </a:r>
            <a:br>
              <a:rPr lang="en-US" sz="1400" dirty="0" smtClean="0"/>
            </a:br>
            <a:r>
              <a:rPr lang="en-US" sz="1400" dirty="0" smtClean="0"/>
              <a:t>HINT: for this simulation, to achieve more accurate results increase both tolerances of the polycrystalline model to 10</a:t>
            </a:r>
            <a:r>
              <a:rPr lang="en-US" sz="1400" baseline="30000" dirty="0" smtClean="0"/>
              <a:t>-9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2.xml><?xml version="1.0" encoding="utf-8"?>
<a:theme xmlns:a="http://schemas.openxmlformats.org/drawingml/2006/main" name="NO_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5310</TotalTime>
  <Words>173</Words>
  <Application>Microsoft Office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Gradient</vt:lpstr>
      <vt:lpstr>NO_Gradient</vt:lpstr>
      <vt:lpstr>PowerPoint Presentation</vt:lpstr>
      <vt:lpstr>ASIM 2- Computer Lecture 4 overview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Gianluca</cp:lastModifiedBy>
  <cp:revision>478</cp:revision>
  <dcterms:created xsi:type="dcterms:W3CDTF">2012-12-17T12:55:11Z</dcterms:created>
  <dcterms:modified xsi:type="dcterms:W3CDTF">2018-05-23T15:58:53Z</dcterms:modified>
</cp:coreProperties>
</file>