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6"/>
  </p:notesMasterIdLst>
  <p:handoutMasterIdLst>
    <p:handoutMasterId r:id="rId7"/>
  </p:handoutMasterIdLst>
  <p:sldIdLst>
    <p:sldId id="256" r:id="rId3"/>
    <p:sldId id="287" r:id="rId4"/>
    <p:sldId id="3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  <a:srgbClr val="FF00FF"/>
    <a:srgbClr val="00FF00"/>
    <a:srgbClr val="CC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9585" autoAdjust="0"/>
  </p:normalViewPr>
  <p:slideViewPr>
    <p:cSldViewPr showGuides="1">
      <p:cViewPr varScale="1">
        <p:scale>
          <a:sx n="115" d="100"/>
          <a:sy n="115" d="100"/>
        </p:scale>
        <p:origin x="135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92E7-C81B-465F-B6D6-AE00A6809AEB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3A388-BC7D-4201-B4B9-CA47B4FFC5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F8F5-3FDF-4DC6-821E-471F6CED0849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AB59C-CD91-45EB-BD4C-86D551DF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AB59C-CD91-45EB-BD4C-86D551DFC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1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3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7778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30/07/2015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2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7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6/25/2018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Materialsystemen 2</a:t>
            </a:r>
          </a:p>
          <a:p>
            <a:endParaRPr lang="de-DE" dirty="0"/>
          </a:p>
          <a:p>
            <a:r>
              <a:rPr lang="de-DE" dirty="0"/>
              <a:t>Computer Lecture </a:t>
            </a:r>
            <a:r>
              <a:rPr lang="de-DE" dirty="0" smtClean="0"/>
              <a:t>6: </a:t>
            </a:r>
            <a:r>
              <a:rPr lang="de-DE" dirty="0"/>
              <a:t>Dynamic Simulation of </a:t>
            </a:r>
            <a:r>
              <a:rPr lang="de-DE" dirty="0" smtClean="0"/>
              <a:t>DEA with Different Biasing Elements 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880241"/>
          </a:xfrm>
        </p:spPr>
        <p:txBody>
          <a:bodyPr/>
          <a:lstStyle/>
          <a:p>
            <a:r>
              <a:rPr lang="de-DE" dirty="0" smtClean="0"/>
              <a:t>Gianluca Rizzello</a:t>
            </a:r>
          </a:p>
          <a:p>
            <a:r>
              <a:rPr lang="de-DE" dirty="0" smtClean="0">
                <a:hlinkClick r:id="rId2"/>
              </a:rPr>
              <a:t>gianluca.rizzello@imsl.uni-saarland.de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</p:spPr>
        <p:txBody>
          <a:bodyPr/>
          <a:lstStyle/>
          <a:p>
            <a:r>
              <a:rPr lang="de-DE" dirty="0"/>
              <a:t>GOAL: Simulate the response of </a:t>
            </a:r>
            <a:r>
              <a:rPr lang="de-DE" dirty="0" smtClean="0"/>
              <a:t>DEA dynamic </a:t>
            </a:r>
            <a:r>
              <a:rPr lang="de-DE" dirty="0"/>
              <a:t>model </a:t>
            </a:r>
            <a:r>
              <a:rPr lang="de-DE" dirty="0" smtClean="0"/>
              <a:t>when different biasing elements are used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Simulation of DEA biased with</a:t>
            </a:r>
          </a:p>
          <a:p>
            <a:pPr lvl="1"/>
            <a:r>
              <a:rPr lang="de-DE" dirty="0" smtClean="0"/>
              <a:t>Mass</a:t>
            </a:r>
          </a:p>
          <a:p>
            <a:pPr lvl="1"/>
            <a:r>
              <a:rPr lang="de-DE" dirty="0" smtClean="0"/>
              <a:t>Mass + linear spring (LBS)</a:t>
            </a:r>
          </a:p>
          <a:p>
            <a:pPr lvl="1"/>
            <a:r>
              <a:rPr lang="de-DE" dirty="0" smtClean="0"/>
              <a:t>Mass + linear spring + nonlinear spring (NBS)</a:t>
            </a:r>
            <a:endParaRPr lang="de-DE" dirty="0"/>
          </a:p>
          <a:p>
            <a:endParaRPr lang="de-DE" dirty="0"/>
          </a:p>
          <a:p>
            <a:r>
              <a:rPr lang="de-DE" smtClean="0"/>
              <a:t>Actuator response for </a:t>
            </a:r>
            <a:r>
              <a:rPr lang="de-DE" dirty="0" smtClean="0"/>
              <a:t>different driving signals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410200" cy="65169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ASIM </a:t>
            </a:r>
            <a:r>
              <a:rPr lang="en-US" sz="2400" dirty="0" smtClean="0"/>
              <a:t>2 - </a:t>
            </a:r>
            <a:r>
              <a:rPr lang="en-US" sz="2400" dirty="0"/>
              <a:t>Computer </a:t>
            </a:r>
            <a:r>
              <a:rPr lang="en-US" sz="2400"/>
              <a:t>Lecture </a:t>
            </a:r>
            <a:r>
              <a:rPr lang="en-US" sz="2400" smtClean="0"/>
              <a:t>6 </a:t>
            </a:r>
            <a:r>
              <a:rPr lang="en-US" sz="2400" dirty="0"/>
              <a:t>overview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31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200" smtClean="0"/>
              <a:t>Homework</a:t>
            </a:r>
            <a:endParaRPr lang="it-IT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0" y="762000"/>
            <a:ext cx="9144000" cy="6096000"/>
          </a:xfrm>
        </p:spPr>
        <p:txBody>
          <a:bodyPr/>
          <a:lstStyle/>
          <a:p>
            <a:pPr marL="457200" lvl="1" indent="0">
              <a:spcAft>
                <a:spcPts val="600"/>
              </a:spcAft>
              <a:buNone/>
            </a:pPr>
            <a:r>
              <a:rPr lang="de-DE" sz="1600" dirty="0"/>
              <a:t>Given the matlab script </a:t>
            </a:r>
            <a:r>
              <a:rPr lang="de-DE" sz="1600" dirty="0">
                <a:solidFill>
                  <a:srgbClr val="FF0000"/>
                </a:solidFill>
              </a:rPr>
              <a:t>Parameter.m</a:t>
            </a:r>
            <a:r>
              <a:rPr lang="de-DE" sz="1600" dirty="0"/>
              <a:t>, the matlab s-function </a:t>
            </a:r>
            <a:r>
              <a:rPr lang="de-DE" sz="1600" dirty="0">
                <a:solidFill>
                  <a:srgbClr val="FF0000"/>
                </a:solidFill>
              </a:rPr>
              <a:t>sDE_dispIn.m</a:t>
            </a:r>
            <a:r>
              <a:rPr lang="de-DE" sz="1600" dirty="0"/>
              <a:t>, </a:t>
            </a:r>
            <a:r>
              <a:rPr lang="de-DE" sz="1600" dirty="0" smtClean="0"/>
              <a:t>rhe matlab figure </a:t>
            </a:r>
            <a:r>
              <a:rPr lang="de-DE" sz="1600" dirty="0" smtClean="0">
                <a:solidFill>
                  <a:srgbClr val="FF0000"/>
                </a:solidFill>
              </a:rPr>
              <a:t>static_curves.fig</a:t>
            </a:r>
            <a:r>
              <a:rPr lang="de-DE" sz="1600" dirty="0" smtClean="0"/>
              <a:t>, and </a:t>
            </a:r>
            <a:r>
              <a:rPr lang="de-DE" sz="1600" dirty="0"/>
              <a:t>the Simulink file </a:t>
            </a:r>
            <a:r>
              <a:rPr lang="de-DE" sz="1600" dirty="0">
                <a:solidFill>
                  <a:srgbClr val="FF0000"/>
                </a:solidFill>
              </a:rPr>
              <a:t>DEA.slx: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de-DE" sz="1600" dirty="0" smtClean="0">
                <a:ea typeface="+mn-ea"/>
              </a:rPr>
              <a:t>Consider three different DE actuators, each one combined with different biasing elements:</a:t>
            </a:r>
            <a:br>
              <a:rPr lang="de-DE" sz="1600" dirty="0" smtClean="0">
                <a:ea typeface="+mn-ea"/>
              </a:rPr>
            </a:br>
            <a:r>
              <a:rPr lang="de-DE" sz="1600" dirty="0" smtClean="0">
                <a:ea typeface="+mn-ea"/>
              </a:rPr>
              <a:t>1.a) Mass:</a:t>
            </a:r>
            <a:r>
              <a:rPr lang="de-DE" sz="1800" dirty="0" smtClean="0">
                <a:ea typeface="+mn-ea"/>
              </a:rPr>
              <a:t>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1600" dirty="0" smtClean="0"/>
              <a:t> </a:t>
            </a:r>
            <a:r>
              <a:rPr lang="de-DE" sz="1600" dirty="0"/>
              <a:t>= 0.5 Kg,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sz="1600" dirty="0"/>
              <a:t> = 9.81 </a:t>
            </a:r>
            <a:r>
              <a:rPr lang="de-DE" sz="1600" dirty="0" smtClean="0"/>
              <a:t>m/s</a:t>
            </a:r>
            <a:r>
              <a:rPr lang="de-DE" sz="1600" baseline="30000" dirty="0" smtClean="0"/>
              <a:t>2</a:t>
            </a:r>
            <a:r>
              <a:rPr lang="de-DE" sz="1600" dirty="0" smtClean="0">
                <a:ea typeface="+mn-ea"/>
              </a:rPr>
              <a:t/>
            </a:r>
            <a:br>
              <a:rPr lang="de-DE" sz="1600" dirty="0" smtClean="0">
                <a:ea typeface="+mn-ea"/>
              </a:rPr>
            </a:br>
            <a:r>
              <a:rPr lang="de-DE" sz="1600" dirty="0" smtClean="0">
                <a:ea typeface="+mn-ea"/>
              </a:rPr>
              <a:t/>
            </a:r>
            <a:br>
              <a:rPr lang="de-DE" sz="1600" dirty="0" smtClean="0">
                <a:ea typeface="+mn-ea"/>
              </a:rPr>
            </a:br>
            <a:r>
              <a:rPr lang="de-DE" sz="1600" dirty="0" smtClean="0">
                <a:ea typeface="+mn-ea"/>
              </a:rPr>
              <a:t/>
            </a:r>
            <a:br>
              <a:rPr lang="de-DE" sz="1600" dirty="0" smtClean="0">
                <a:ea typeface="+mn-ea"/>
              </a:rPr>
            </a:br>
            <a:r>
              <a:rPr lang="de-DE" sz="1600" dirty="0" smtClean="0">
                <a:ea typeface="+mn-ea"/>
              </a:rPr>
              <a:t>1.b) Mass + LBS: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1600" dirty="0" smtClean="0"/>
              <a:t> </a:t>
            </a:r>
            <a:r>
              <a:rPr lang="de-DE" sz="1600" dirty="0"/>
              <a:t>= 0.001 Kg,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sz="1600" dirty="0"/>
              <a:t> = 9.81 m/s</a:t>
            </a:r>
            <a:r>
              <a:rPr lang="de-DE" sz="1600" baseline="30000" dirty="0"/>
              <a:t>2</a:t>
            </a:r>
            <a:r>
              <a:rPr lang="de-DE" sz="1600" dirty="0"/>
              <a:t>,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600" dirty="0"/>
              <a:t> = 500 N/m,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0l</a:t>
            </a:r>
            <a:r>
              <a:rPr lang="de-DE" sz="1600" dirty="0"/>
              <a:t> = 0.08 </a:t>
            </a:r>
            <a:r>
              <a:rPr lang="de-DE" sz="1600" dirty="0" smtClean="0"/>
              <a:t>m</a:t>
            </a:r>
            <a:r>
              <a:rPr lang="de-DE" sz="1600" dirty="0" smtClean="0">
                <a:ea typeface="+mn-ea"/>
              </a:rPr>
              <a:t> </a:t>
            </a:r>
            <a:br>
              <a:rPr lang="de-DE" sz="1600" dirty="0" smtClean="0">
                <a:ea typeface="+mn-ea"/>
              </a:rPr>
            </a:br>
            <a:r>
              <a:rPr lang="de-DE" sz="1600" dirty="0" smtClean="0">
                <a:ea typeface="+mn-ea"/>
              </a:rPr>
              <a:t/>
            </a:r>
            <a:br>
              <a:rPr lang="de-DE" sz="1600" dirty="0" smtClean="0">
                <a:ea typeface="+mn-ea"/>
              </a:rPr>
            </a:br>
            <a:r>
              <a:rPr lang="de-DE" sz="1600" dirty="0" smtClean="0">
                <a:ea typeface="+mn-ea"/>
              </a:rPr>
              <a:t/>
            </a:r>
            <a:br>
              <a:rPr lang="de-DE" sz="1600" dirty="0" smtClean="0">
                <a:ea typeface="+mn-ea"/>
              </a:rPr>
            </a:br>
            <a:r>
              <a:rPr lang="de-DE" sz="1600" dirty="0" smtClean="0">
                <a:ea typeface="+mn-ea"/>
              </a:rPr>
              <a:t>1.c) Mass + LBS + NBS: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1600" dirty="0"/>
              <a:t> = 0.001 Kg,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sz="1600" dirty="0"/>
              <a:t> = 9.81 m/s</a:t>
            </a:r>
            <a:r>
              <a:rPr lang="de-DE" sz="1600" baseline="30000" dirty="0"/>
              <a:t>2</a:t>
            </a:r>
            <a:r>
              <a:rPr lang="de-DE" sz="1600" dirty="0"/>
              <a:t>,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600" dirty="0"/>
              <a:t> = 500 N/m,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0l</a:t>
            </a:r>
            <a:r>
              <a:rPr lang="de-DE" sz="1600" dirty="0"/>
              <a:t> = 0.0765 m, 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de-DE" sz="1600" dirty="0" smtClean="0"/>
              <a:t> </a:t>
            </a:r>
            <a:r>
              <a:rPr lang="de-DE" sz="1600" dirty="0"/>
              <a:t>= 1000 N/m,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  <a:r>
              <a:rPr lang="de-DE" sz="1600" dirty="0"/>
              <a:t> = 5</a:t>
            </a:r>
            <a:r>
              <a:rPr lang="de-DE" sz="1200" dirty="0"/>
              <a:t>∙</a:t>
            </a:r>
            <a:r>
              <a:rPr lang="de-DE" sz="1600" dirty="0"/>
              <a:t>10</a:t>
            </a:r>
            <a:r>
              <a:rPr lang="de-DE" sz="1600" baseline="30000" dirty="0"/>
              <a:t>13</a:t>
            </a:r>
            <a:r>
              <a:rPr lang="de-DE" sz="1600" dirty="0"/>
              <a:t> N/m</a:t>
            </a:r>
            <a:r>
              <a:rPr lang="de-DE" sz="1600" baseline="30000" dirty="0"/>
              <a:t>7</a:t>
            </a:r>
            <a:r>
              <a:rPr lang="de-DE" sz="1600" dirty="0"/>
              <a:t>,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0n</a:t>
            </a:r>
            <a:r>
              <a:rPr lang="de-DE" sz="1600" dirty="0"/>
              <a:t> = 0.065 </a:t>
            </a:r>
            <a:r>
              <a:rPr lang="de-DE" sz="1600" dirty="0" smtClean="0"/>
              <a:t>m</a:t>
            </a:r>
            <a:r>
              <a:rPr lang="de-DE" sz="1600" dirty="0" smtClean="0">
                <a:ea typeface="+mn-ea"/>
              </a:rPr>
              <a:t/>
            </a:r>
            <a:br>
              <a:rPr lang="de-DE" sz="1600" dirty="0" smtClean="0">
                <a:ea typeface="+mn-ea"/>
              </a:rPr>
            </a:br>
            <a:r>
              <a:rPr lang="de-DE" sz="1600" dirty="0" smtClean="0">
                <a:ea typeface="+mn-ea"/>
              </a:rPr>
              <a:t/>
            </a:r>
            <a:br>
              <a:rPr lang="de-DE" sz="1600" dirty="0" smtClean="0">
                <a:ea typeface="+mn-ea"/>
              </a:rPr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600" dirty="0"/>
              <a:t>Create a Simulink block diagram for each </a:t>
            </a:r>
            <a:r>
              <a:rPr lang="de-DE" sz="1600" dirty="0" smtClean="0"/>
              <a:t>actuator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de-DE" sz="1600" dirty="0" smtClean="0"/>
              <a:t>Simulate </a:t>
            </a:r>
            <a:r>
              <a:rPr lang="de-DE" sz="1600" dirty="0"/>
              <a:t>the displacement response of each of the three actuators to a square wave </a:t>
            </a:r>
            <a:r>
              <a:rPr lang="de-DE" sz="1600" dirty="0"/>
              <a:t>input voltage with </a:t>
            </a:r>
            <a:r>
              <a:rPr lang="de-DE" sz="1600" dirty="0"/>
              <a:t>duty cycle of 50</a:t>
            </a:r>
            <a:r>
              <a:rPr lang="de-DE" sz="1600" dirty="0" smtClean="0"/>
              <a:t>%, ranging </a:t>
            </a:r>
            <a:r>
              <a:rPr lang="de-DE" sz="1600" dirty="0"/>
              <a:t>from 0 to 2500 V and having a </a:t>
            </a:r>
            <a:r>
              <a:rPr lang="de-DE" sz="1600" dirty="0" smtClean="0"/>
              <a:t>period 10 s. </a:t>
            </a:r>
            <a:r>
              <a:rPr lang="de-DE" sz="1600" dirty="0" smtClean="0">
                <a:ea typeface="+mn-ea"/>
              </a:rPr>
              <a:t>Plot the time evolution of the displacement and </a:t>
            </a:r>
            <a:r>
              <a:rPr lang="de-DE" sz="1600" dirty="0">
                <a:ea typeface="+mn-ea"/>
              </a:rPr>
              <a:t>comment </a:t>
            </a:r>
            <a:r>
              <a:rPr lang="de-DE" sz="1600" dirty="0" smtClean="0">
                <a:ea typeface="+mn-ea"/>
              </a:rPr>
              <a:t>the performance of the actuator in each of the three cases. </a:t>
            </a:r>
            <a:br>
              <a:rPr lang="de-DE" sz="1600" dirty="0" smtClean="0">
                <a:ea typeface="+mn-ea"/>
              </a:rPr>
            </a:br>
            <a:r>
              <a:rPr lang="de-DE" sz="1600" dirty="0" smtClean="0"/>
              <a:t>HINT</a:t>
            </a:r>
            <a:r>
              <a:rPr lang="de-DE" sz="1600" dirty="0"/>
              <a:t>: use </a:t>
            </a:r>
            <a:r>
              <a:rPr lang="de-DE" sz="1600" dirty="0" smtClean="0"/>
              <a:t>the</a:t>
            </a:r>
            <a:r>
              <a:rPr lang="de-DE" sz="1600" dirty="0"/>
              <a:t> plot</a:t>
            </a:r>
            <a:r>
              <a:rPr lang="de-DE" sz="1600" dirty="0" smtClean="0"/>
              <a:t> static_curves.fig to </a:t>
            </a:r>
            <a:r>
              <a:rPr lang="de-DE" sz="1600" dirty="0"/>
              <a:t>generate the correct initial conditions for each simulation</a:t>
            </a:r>
            <a:r>
              <a:rPr lang="de-DE" sz="1600" dirty="0" smtClean="0"/>
              <a:t>. Also remember that the initial viscoelastic strains must be equal to the initial material strain, which has to be specified in the Parameter.m file. </a:t>
            </a:r>
            <a:r>
              <a:rPr lang="de-DE" sz="1600" dirty="0"/>
              <a:t>Run several simulation cycles and plot the performance at periodic regime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156990"/>
              </p:ext>
            </p:extLst>
          </p:nvPr>
        </p:nvGraphicFramePr>
        <p:xfrm>
          <a:off x="3657600" y="2301876"/>
          <a:ext cx="16637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9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01876"/>
                        <a:ext cx="16637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524115"/>
              </p:ext>
            </p:extLst>
          </p:nvPr>
        </p:nvGraphicFramePr>
        <p:xfrm>
          <a:off x="1600200" y="3859213"/>
          <a:ext cx="59309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0" name="Equation" r:id="rId5" imgW="3124080" imgH="253800" progId="Equation.DSMT4">
                  <p:embed/>
                </p:oleObj>
              </mc:Choice>
              <mc:Fallback>
                <p:oleObj name="Equation" r:id="rId5" imgW="312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59213"/>
                        <a:ext cx="59309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1518"/>
              </p:ext>
            </p:extLst>
          </p:nvPr>
        </p:nvGraphicFramePr>
        <p:xfrm>
          <a:off x="2819400" y="2944813"/>
          <a:ext cx="29654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1" name="Equation" r:id="rId7" imgW="1562040" imgH="215640" progId="Equation.DSMT4">
                  <p:embed/>
                </p:oleObj>
              </mc:Choice>
              <mc:Fallback>
                <p:oleObj name="Equation" r:id="rId7" imgW="1562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44813"/>
                        <a:ext cx="29654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8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113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Gradient</vt:lpstr>
      <vt:lpstr>NO_Gradient</vt:lpstr>
      <vt:lpstr>Equation</vt:lpstr>
      <vt:lpstr>PowerPoint Presentation</vt:lpstr>
      <vt:lpstr>ASIM 2 - Computer Lecture 6 overview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587</cp:revision>
  <dcterms:created xsi:type="dcterms:W3CDTF">2012-12-17T12:55:11Z</dcterms:created>
  <dcterms:modified xsi:type="dcterms:W3CDTF">2018-06-25T09:48:30Z</dcterms:modified>
</cp:coreProperties>
</file>