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6"/>
  </p:notesMasterIdLst>
  <p:handoutMasterIdLst>
    <p:handoutMasterId r:id="rId7"/>
  </p:handoutMasterIdLst>
  <p:sldIdLst>
    <p:sldId id="256" r:id="rId3"/>
    <p:sldId id="287" r:id="rId4"/>
    <p:sldId id="31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00FF00"/>
    <a:srgbClr val="FF00FF"/>
    <a:srgbClr val="CC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93529" autoAdjust="0"/>
  </p:normalViewPr>
  <p:slideViewPr>
    <p:cSldViewPr showGuides="1">
      <p:cViewPr varScale="1">
        <p:scale>
          <a:sx n="120" d="100"/>
          <a:sy n="120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92E7-C81B-465F-B6D6-AE00A6809AE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3A388-BC7D-4201-B4B9-CA47B4FFC5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F8F5-3FDF-4DC6-821E-471F6CED084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AB59C-CD91-45EB-BD4C-86D551DF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Micah Hodgins, Saarland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1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3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2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 smtClean="0"/>
              <a:t>Second level</a:t>
            </a:r>
          </a:p>
          <a:p>
            <a:pPr marL="514350" lvl="1" defTabSz="914400" latinLnBrk="0"/>
            <a:r>
              <a:rPr lang="en-US" dirty="0" smtClean="0"/>
              <a:t>Third level</a:t>
            </a:r>
          </a:p>
          <a:p>
            <a:pPr marL="914400" lvl="2" defTabSz="914400" latinLnBrk="0"/>
            <a:r>
              <a:rPr lang="en-US" dirty="0" smtClean="0"/>
              <a:t>Fourth level</a:t>
            </a:r>
          </a:p>
          <a:p>
            <a:pPr marL="1371600" lvl="3" defTabSz="914400" latinLnBrk="0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7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5/16/2018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Micah Hodgins, Saarland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 smtClean="0"/>
              <a:t>Second level</a:t>
            </a:r>
          </a:p>
          <a:p>
            <a:pPr marL="914400" lvl="2" defTabSz="914400" latinLnBrk="0"/>
            <a:r>
              <a:rPr lang="en-US" dirty="0" smtClean="0"/>
              <a:t>Third level</a:t>
            </a:r>
          </a:p>
          <a:p>
            <a:pPr marL="1371600" lvl="3" defTabSz="914400" latinLnBrk="0"/>
            <a:r>
              <a:rPr lang="en-US" dirty="0" smtClean="0"/>
              <a:t>Fourth level</a:t>
            </a:r>
          </a:p>
          <a:p>
            <a:pPr marL="1828800" lvl="4" defTabSz="914400" latinLnBrk="0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anluca.rizzello@mmsl.uni-saarland.d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Materialsystemen 2</a:t>
            </a:r>
          </a:p>
          <a:p>
            <a:endParaRPr lang="de-DE" dirty="0"/>
          </a:p>
          <a:p>
            <a:r>
              <a:rPr lang="de-DE" dirty="0"/>
              <a:t>Computer </a:t>
            </a:r>
            <a:r>
              <a:rPr lang="de-DE"/>
              <a:t>Lecture </a:t>
            </a:r>
            <a:r>
              <a:rPr lang="de-DE" smtClean="0"/>
              <a:t>3: </a:t>
            </a:r>
            <a:r>
              <a:rPr lang="de-DE" dirty="0"/>
              <a:t>Dynamic </a:t>
            </a:r>
            <a:r>
              <a:rPr lang="de-DE" dirty="0" smtClean="0"/>
              <a:t>Simulation of SMA Operating Against Loading Elements in Simulink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880241"/>
          </a:xfrm>
        </p:spPr>
        <p:txBody>
          <a:bodyPr/>
          <a:lstStyle/>
          <a:p>
            <a:r>
              <a:rPr lang="de-DE" dirty="0" smtClean="0"/>
              <a:t>Gianluca </a:t>
            </a:r>
            <a:r>
              <a:rPr lang="de-DE" dirty="0"/>
              <a:t>Rizzello</a:t>
            </a:r>
          </a:p>
          <a:p>
            <a:r>
              <a:rPr lang="de-DE" dirty="0" smtClean="0">
                <a:hlinkClick r:id="rId2"/>
              </a:rPr>
              <a:t>gianluca.rizzello@imsl.uni-saarland.de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410200" cy="651699"/>
          </a:xfrm>
        </p:spPr>
        <p:txBody>
          <a:bodyPr>
            <a:normAutofit/>
          </a:bodyPr>
          <a:lstStyle/>
          <a:p>
            <a:r>
              <a:rPr lang="en-US" sz="2400" dirty="0"/>
              <a:t>ASIM 2- Computer Lecture </a:t>
            </a:r>
            <a:r>
              <a:rPr lang="en-US" sz="2400" dirty="0" smtClean="0"/>
              <a:t>3 overview</a:t>
            </a:r>
            <a:endParaRPr lang="it-IT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</p:spPr>
        <p:txBody>
          <a:bodyPr/>
          <a:lstStyle/>
          <a:p>
            <a:r>
              <a:rPr lang="de-DE" dirty="0" smtClean="0"/>
              <a:t>GOAL: Simulate the response of SMA dynamic model operating against different mechanical loads</a:t>
            </a:r>
          </a:p>
          <a:p>
            <a:endParaRPr lang="de-DE" dirty="0" smtClean="0"/>
          </a:p>
          <a:p>
            <a:r>
              <a:rPr lang="de-DE" dirty="0" smtClean="0"/>
              <a:t>Evaluation of heating/cooling dynamics on SMA response</a:t>
            </a:r>
          </a:p>
          <a:p>
            <a:endParaRPr lang="de-DE" dirty="0" smtClean="0"/>
          </a:p>
          <a:p>
            <a:r>
              <a:rPr lang="de-DE" dirty="0" smtClean="0"/>
              <a:t>Simulation of different SMA + load configurations:</a:t>
            </a:r>
            <a:endParaRPr lang="de-DE" dirty="0"/>
          </a:p>
          <a:p>
            <a:pPr lvl="1"/>
            <a:r>
              <a:rPr lang="de-DE" dirty="0"/>
              <a:t>SMA vs mass</a:t>
            </a:r>
          </a:p>
          <a:p>
            <a:pPr lvl="1"/>
            <a:r>
              <a:rPr lang="de-DE" dirty="0" smtClean="0"/>
              <a:t>SMA vs spring</a:t>
            </a:r>
          </a:p>
          <a:p>
            <a:pPr lvl="1"/>
            <a:r>
              <a:rPr lang="de-DE" dirty="0" smtClean="0"/>
              <a:t>SMA vs spring + mass</a:t>
            </a:r>
          </a:p>
          <a:p>
            <a:pPr lvl="1"/>
            <a:endParaRPr lang="de-DE" dirty="0"/>
          </a:p>
          <a:p>
            <a:r>
              <a:rPr lang="de-DE" dirty="0" smtClean="0"/>
              <a:t>Effects of variable environmental temperature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11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410200" cy="651699"/>
          </a:xfrm>
        </p:spPr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228600" y="770283"/>
            <a:ext cx="8686800" cy="6103620"/>
          </a:xfrm>
        </p:spPr>
        <p:txBody>
          <a:bodyPr/>
          <a:lstStyle/>
          <a:p>
            <a:r>
              <a:rPr lang="de-DE" sz="1600" dirty="0"/>
              <a:t>Given the matlab </a:t>
            </a:r>
            <a:r>
              <a:rPr lang="de-DE" sz="1600" dirty="0" smtClean="0"/>
              <a:t>script </a:t>
            </a:r>
            <a:r>
              <a:rPr lang="de-DE" sz="1600" dirty="0" smtClean="0">
                <a:solidFill>
                  <a:srgbClr val="FF0000"/>
                </a:solidFill>
              </a:rPr>
              <a:t>Parameter.m</a:t>
            </a:r>
            <a:r>
              <a:rPr lang="de-DE" sz="1600" dirty="0" smtClean="0"/>
              <a:t>, the matlab s-function </a:t>
            </a:r>
            <a:r>
              <a:rPr lang="de-DE" sz="1600" dirty="0" smtClean="0">
                <a:solidFill>
                  <a:srgbClr val="FF0000"/>
                </a:solidFill>
              </a:rPr>
              <a:t>sSMA_displacementIn.m</a:t>
            </a:r>
            <a:r>
              <a:rPr lang="de-DE" sz="1600" dirty="0" smtClean="0"/>
              <a:t> </a:t>
            </a:r>
            <a:r>
              <a:rPr lang="de-DE" sz="1600" dirty="0"/>
              <a:t>and the </a:t>
            </a:r>
            <a:r>
              <a:rPr lang="de-DE" sz="1600" dirty="0" smtClean="0"/>
              <a:t>Simulink files </a:t>
            </a:r>
            <a:r>
              <a:rPr lang="de-DE" sz="1600" dirty="0" smtClean="0">
                <a:solidFill>
                  <a:srgbClr val="FF0000"/>
                </a:solidFill>
              </a:rPr>
              <a:t>SMA_displacementIn.slx</a:t>
            </a:r>
            <a:r>
              <a:rPr lang="de-DE" sz="1600" dirty="0"/>
              <a:t>, </a:t>
            </a:r>
            <a:r>
              <a:rPr lang="de-DE" sz="1600" dirty="0" smtClean="0">
                <a:solidFill>
                  <a:srgbClr val="FF0000"/>
                </a:solidFill>
              </a:rPr>
              <a:t>SMA_mass.slx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400" dirty="0" smtClean="0"/>
              <a:t>Consider </a:t>
            </a:r>
            <a:r>
              <a:rPr lang="de-DE" sz="1400" dirty="0" smtClean="0">
                <a:solidFill>
                  <a:srgbClr val="FF0000"/>
                </a:solidFill>
              </a:rPr>
              <a:t>SMA_displacementIn.slx</a:t>
            </a:r>
            <a:r>
              <a:rPr lang="de-DE" sz="1400" dirty="0" smtClean="0"/>
              <a:t> and the </a:t>
            </a:r>
            <a:r>
              <a:rPr lang="de-DE" sz="1400" dirty="0"/>
              <a:t>following </a:t>
            </a:r>
            <a:r>
              <a:rPr lang="de-DE" sz="1400" dirty="0" smtClean="0"/>
              <a:t>inputs: </a:t>
            </a:r>
            <a:r>
              <a:rPr lang="de-DE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400" dirty="0" smtClean="0"/>
              <a:t> = 0.2 W, </a:t>
            </a:r>
            <a:r>
              <a:rPr lang="de-DE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sz="1400" dirty="0" smtClean="0"/>
              <a:t> = 293 K, </a:t>
            </a:r>
            <a:r>
              <a:rPr lang="it-IT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0.1(1.035+0.035sin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it-IT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it-IT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t-IT" sz="1400" dirty="0" smtClean="0"/>
              <a:t>, </a:t>
            </a:r>
            <a:r>
              <a:rPr lang="it-IT" sz="1400" dirty="0"/>
              <a:t>with </a:t>
            </a:r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it-IT" sz="1400" dirty="0">
                <a:cs typeface="Times New Roman" panose="02020603050405020304" pitchFamily="18" charset="0"/>
              </a:rPr>
              <a:t>= 0.01,0.04, 0.1, 0.25, 1 </a:t>
            </a:r>
            <a:r>
              <a:rPr lang="it-IT" sz="1400" dirty="0" smtClean="0">
                <a:cs typeface="Times New Roman" panose="02020603050405020304" pitchFamily="18" charset="0"/>
              </a:rPr>
              <a:t>Hz. </a:t>
            </a:r>
            <a:r>
              <a:rPr lang="en-US" sz="1400" dirty="0"/>
              <a:t>Plot </a:t>
            </a:r>
            <a:r>
              <a:rPr lang="en-US" sz="1400" dirty="0" smtClean="0"/>
              <a:t>the resulting force-displacement curves, and </a:t>
            </a:r>
            <a:r>
              <a:rPr lang="en-US" sz="1400" dirty="0"/>
              <a:t>comment them</a:t>
            </a:r>
            <a:r>
              <a:rPr lang="en-US" sz="14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Use </a:t>
            </a:r>
            <a:r>
              <a:rPr lang="en-US" sz="1400" dirty="0" err="1" smtClean="0">
                <a:solidFill>
                  <a:srgbClr val="FF0000"/>
                </a:solidFill>
              </a:rPr>
              <a:t>SMA_mass.slx</a:t>
            </a:r>
            <a:r>
              <a:rPr lang="en-US" sz="1400" dirty="0" smtClean="0"/>
              <a:t> to simulate the response of a SMA-mass actuator, with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/>
              <a:t> = 0.2 kg,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400" dirty="0"/>
              <a:t> = 9.81 m/s</a:t>
            </a:r>
            <a:r>
              <a:rPr lang="en-US" sz="1400" baseline="30000" dirty="0"/>
              <a:t>2</a:t>
            </a:r>
            <a:r>
              <a:rPr lang="en-US" sz="1400" dirty="0"/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dirty="0"/>
              <a:t> = </a:t>
            </a:r>
            <a:r>
              <a:rPr lang="en-US" sz="1400" dirty="0" smtClean="0"/>
              <a:t>293 </a:t>
            </a:r>
            <a:r>
              <a:rPr lang="en-US" sz="1400" dirty="0"/>
              <a:t>K, and initial conditions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1,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0,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</a:t>
            </a:r>
            <a:r>
              <a:rPr lang="en-US" sz="1400" dirty="0" smtClean="0"/>
              <a:t>293 </a:t>
            </a:r>
            <a:r>
              <a:rPr lang="en-US" sz="1400" dirty="0"/>
              <a:t>K,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/>
              <a:t> = 0.1054 m,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0 </a:t>
            </a:r>
            <a:r>
              <a:rPr lang="en-US" sz="1400" dirty="0" smtClean="0"/>
              <a:t>m/s, to the following input Joule heating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endParaRPr lang="en-US" sz="1400" dirty="0" smtClean="0"/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endParaRPr lang="en-US" sz="1400" dirty="0" smtClean="0"/>
          </a:p>
          <a:p>
            <a:pPr marL="800100" lvl="1" indent="-342900">
              <a:buFont typeface="+mj-lt"/>
              <a:buAutoNum type="arabicPeriod"/>
            </a:pPr>
            <a:endParaRPr lang="en-US" sz="1400" dirty="0" smtClean="0"/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endParaRPr lang="en-US" sz="1400" dirty="0" smtClean="0"/>
          </a:p>
          <a:p>
            <a:pPr marL="800100" lvl="1" indent="-342900">
              <a:buFont typeface="+mj-lt"/>
              <a:buAutoNum type="arabicPeriod"/>
            </a:pPr>
            <a:endParaRPr lang="en-US" sz="1400" dirty="0" smtClean="0"/>
          </a:p>
          <a:p>
            <a:pPr marL="803275" lvl="1" indent="0">
              <a:buNone/>
            </a:pPr>
            <a:r>
              <a:rPr lang="en-US" sz="1400" dirty="0"/>
              <a:t>Plot the resulting force vs. time and displacement vs. </a:t>
            </a:r>
            <a:r>
              <a:rPr lang="en-US" sz="1400" dirty="0" smtClean="0"/>
              <a:t>time, and provide some comments.</a:t>
            </a:r>
            <a:br>
              <a:rPr lang="en-US" sz="1400" dirty="0" smtClean="0"/>
            </a:br>
            <a:r>
              <a:rPr lang="en-US" sz="1400" dirty="0" smtClean="0"/>
              <a:t>NOTE: all parameters are already preset, except for SMA initial conditions and input signal.</a:t>
            </a:r>
            <a:endParaRPr lang="en-US" sz="1400" dirty="0"/>
          </a:p>
          <a:p>
            <a:pPr marL="800100" lvl="1" indent="-342900">
              <a:buFont typeface="+mj-lt"/>
              <a:buAutoNum type="arabicPeriod" startAt="3"/>
            </a:pPr>
            <a:r>
              <a:rPr lang="de-DE" sz="1400" dirty="0" smtClean="0"/>
              <a:t>Implement </a:t>
            </a:r>
            <a:r>
              <a:rPr lang="en-US" sz="1400" dirty="0" smtClean="0"/>
              <a:t>the Simulink block diagrams which allow to simulate the following loads:</a:t>
            </a:r>
          </a:p>
          <a:p>
            <a:pPr marL="1200150" lvl="2" indent="-342900">
              <a:buFont typeface="+mj-lt"/>
              <a:buAutoNum type="alphaLcParenR"/>
            </a:pPr>
            <a:r>
              <a:rPr lang="en-US" sz="1200" dirty="0" smtClean="0"/>
              <a:t>Spring, with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200" dirty="0" smtClean="0"/>
              <a:t> = 325.61 N/m,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 smtClean="0"/>
              <a:t> = 0.1088 </a:t>
            </a:r>
            <a:r>
              <a:rPr lang="en-US" sz="1200" dirty="0"/>
              <a:t>m</a:t>
            </a:r>
            <a:r>
              <a:rPr lang="en-US" sz="1200" dirty="0" smtClean="0"/>
              <a:t>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/>
              <a:t> = </a:t>
            </a:r>
            <a:r>
              <a:rPr lang="en-US" sz="1200" dirty="0" smtClean="0"/>
              <a:t>293 K, and initial conditions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/>
              <a:t>= 1,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/>
              <a:t>= </a:t>
            </a:r>
            <a:r>
              <a:rPr lang="en-US" sz="1200" dirty="0"/>
              <a:t>0,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/>
              <a:t>= 293 K</a:t>
            </a:r>
          </a:p>
          <a:p>
            <a:pPr marL="1200150" lvl="2" indent="-342900">
              <a:buFont typeface="+mj-lt"/>
              <a:buAutoNum type="alphaLcParenR"/>
            </a:pPr>
            <a:r>
              <a:rPr lang="en-US" sz="1200" dirty="0" smtClean="0"/>
              <a:t>Spring + mass, with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200" dirty="0" smtClean="0"/>
              <a:t> = 325.61 N/m,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 smtClean="0"/>
              <a:t> = </a:t>
            </a:r>
            <a:r>
              <a:rPr lang="en-US" sz="1200" dirty="0"/>
              <a:t>-</a:t>
            </a:r>
            <a:r>
              <a:rPr lang="en-US" sz="1200" dirty="0" smtClean="0"/>
              <a:t>0.4938 m,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dirty="0" smtClean="0"/>
              <a:t> = 20 kg,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200" dirty="0" smtClean="0"/>
              <a:t> = 9.81 m/s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/>
              <a:t> = </a:t>
            </a:r>
            <a:r>
              <a:rPr lang="en-US" sz="1200" dirty="0" smtClean="0"/>
              <a:t>293 </a:t>
            </a:r>
            <a:r>
              <a:rPr lang="en-US" sz="1200" dirty="0"/>
              <a:t>K, and initial conditions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/>
              <a:t>= 1,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/>
              <a:t>= 0,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/>
              <a:t>= </a:t>
            </a:r>
            <a:r>
              <a:rPr lang="en-US" sz="1200" dirty="0" smtClean="0"/>
              <a:t>293 </a:t>
            </a:r>
            <a:r>
              <a:rPr lang="en-US" sz="1200" dirty="0"/>
              <a:t>K,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/>
              <a:t> = </a:t>
            </a:r>
            <a:r>
              <a:rPr lang="it-IT" sz="1200" dirty="0" smtClean="0"/>
              <a:t>0.1049</a:t>
            </a:r>
            <a:r>
              <a:rPr lang="en-US" sz="1200" dirty="0" smtClean="0"/>
              <a:t> </a:t>
            </a:r>
            <a:r>
              <a:rPr lang="en-US" sz="1200" dirty="0"/>
              <a:t>m,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/>
              <a:t>= 0 m/s </a:t>
            </a:r>
          </a:p>
          <a:p>
            <a:pPr marL="803275" lvl="1" indent="0">
              <a:buNone/>
            </a:pPr>
            <a:r>
              <a:rPr lang="en-US" sz="1400" dirty="0" smtClean="0"/>
              <a:t>For each case, simulate the response to the above Joule heating input, and provide comments.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en-US" sz="1400" dirty="0" smtClean="0"/>
              <a:t>Consider the SMA – spring actuator of exercise 3.a. Repeat the simulation with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 smtClean="0"/>
              <a:t> = 273 K. How does the displacement performance change? How do we need to modify the joule heating input to obtain the same displacement as </a:t>
            </a:r>
            <a:r>
              <a:rPr lang="en-US" sz="1400" smtClean="0"/>
              <a:t>in </a:t>
            </a:r>
            <a:r>
              <a:rPr lang="en-US" sz="1400" smtClean="0"/>
              <a:t>3.a</a:t>
            </a:r>
            <a:r>
              <a:rPr lang="en-US" sz="1400" dirty="0" smtClean="0"/>
              <a:t>? Show simulation results and comment.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667000"/>
            <a:ext cx="233344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230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Gradient</vt:lpstr>
      <vt:lpstr>NO_Gradient</vt:lpstr>
      <vt:lpstr>PowerPoint Presentation</vt:lpstr>
      <vt:lpstr>ASIM 2- Computer Lecture 3 overview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Gianluca</cp:lastModifiedBy>
  <cp:revision>464</cp:revision>
  <dcterms:created xsi:type="dcterms:W3CDTF">2012-12-17T12:55:11Z</dcterms:created>
  <dcterms:modified xsi:type="dcterms:W3CDTF">2018-05-16T10:54:03Z</dcterms:modified>
</cp:coreProperties>
</file>