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6" r:id="rId2"/>
  </p:sldMasterIdLst>
  <p:notesMasterIdLst>
    <p:notesMasterId r:id="rId6"/>
  </p:notesMasterIdLst>
  <p:handoutMasterIdLst>
    <p:handoutMasterId r:id="rId7"/>
  </p:handoutMasterIdLst>
  <p:sldIdLst>
    <p:sldId id="256" r:id="rId3"/>
    <p:sldId id="287" r:id="rId4"/>
    <p:sldId id="33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2" d="100"/>
          <a:sy n="122" d="100"/>
        </p:scale>
        <p:origin x="120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592E7-C81B-465F-B6D6-AE00A6809AEB}" type="datetimeFigureOut">
              <a:rPr lang="it-IT" smtClean="0"/>
              <a:t>18/04/2018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3A388-BC7D-4201-B4B9-CA47B4FFC56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063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3F8F5-3FDF-4DC6-821E-471F6CED0849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AB59C-CD91-45EB-BD4C-86D551DF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emf"/><Relationship Id="rId4" Type="http://schemas.openxmlformats.org/officeDocument/2006/relationships/image" Target="../media/image8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2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/>
              <a:t>Click to edit Master title style</a:t>
            </a:r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85444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2258A0-76A5-4690-8C71-27B670C66267}" type="datetime1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Micah Hodgins, Saarland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0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5219700" y="3581400"/>
            <a:ext cx="3390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sz="1600" i="1" kern="1200" dirty="0" smtClean="0">
                <a:latin typeface="Arial" pitchFamily="34" charset="0"/>
                <a:cs typeface="Arial" pitchFamily="34" charset="0"/>
              </a:defRPr>
            </a:lvl1pPr>
          </a:lstStyle>
          <a:p>
            <a:pPr marL="0" lvl="0" defTabSz="914400" latinLnBrk="0">
              <a:spcAft>
                <a:spcPts val="1200"/>
              </a:spcAft>
            </a:pPr>
            <a:r>
              <a:rPr lang="en-US" dirty="0" smtClean="0"/>
              <a:t>Click to edit Master text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5300" y="2458159"/>
            <a:ext cx="2133600" cy="1905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95300" y="4594219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80070" y="3478158"/>
            <a:ext cx="2133600" cy="1983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7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98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14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23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05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7778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19/05/2016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7778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4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15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3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7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1865670"/>
            <a:ext cx="5867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-571500" defTabSz="914400" latinLnBrk="0"/>
            <a:r>
              <a:rPr lang="en-US" dirty="0" smtClean="0"/>
              <a:t>Second level</a:t>
            </a:r>
          </a:p>
          <a:p>
            <a:pPr marL="514350" lvl="1" defTabSz="914400" latinLnBrk="0"/>
            <a:r>
              <a:rPr lang="en-US" dirty="0" smtClean="0"/>
              <a:t>Third level</a:t>
            </a:r>
          </a:p>
          <a:p>
            <a:pPr marL="914400" lvl="2" defTabSz="914400" latinLnBrk="0"/>
            <a:r>
              <a:rPr lang="en-US" dirty="0" smtClean="0"/>
              <a:t>Fourth level</a:t>
            </a:r>
          </a:p>
          <a:p>
            <a:pPr marL="1371600" lvl="3" defTabSz="914400" latinLnBrk="0"/>
            <a:r>
              <a:rPr lang="en-US" dirty="0" smtClean="0"/>
              <a:t>Fifth level</a:t>
            </a:r>
            <a:endParaRPr lang="de-DE" dirty="0"/>
          </a:p>
        </p:txBody>
      </p:sp>
      <p:pic>
        <p:nvPicPr>
          <p:cNvPr id="14" name="Grafik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4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Grafik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41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Grafik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470" y="136148"/>
            <a:ext cx="1120874" cy="630000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69913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86400" y="269921"/>
            <a:ext cx="1340618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4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ver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8600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00412" y="990600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372224" y="979846"/>
            <a:ext cx="2514600" cy="2362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3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69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3" descr="UdS-Logo-2010.wm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itel 1"/>
          <p:cNvSpPr txBox="1">
            <a:spLocks/>
          </p:cNvSpPr>
          <p:nvPr userDrawn="1"/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smtClean="0">
                <a:solidFill>
                  <a:srgbClr val="000000"/>
                </a:solidFill>
              </a:rPr>
              <a:t>Click to edit Master title style</a:t>
            </a:r>
            <a:endParaRPr lang="de-DE" kern="0" dirty="0">
              <a:solidFill>
                <a:srgbClr val="000000"/>
              </a:solidFill>
            </a:endParaRPr>
          </a:p>
        </p:txBody>
      </p:sp>
      <p:pic>
        <p:nvPicPr>
          <p:cNvPr id="14" name="Grafik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17446" y="49291"/>
            <a:ext cx="826409" cy="324000"/>
          </a:xfrm>
          <a:prstGeom prst="rect">
            <a:avLst/>
          </a:prstGeom>
        </p:spPr>
      </p:pic>
      <p:pic>
        <p:nvPicPr>
          <p:cNvPr id="15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356" y="429424"/>
            <a:ext cx="64049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0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DDB9A0-4BD9-4237-839C-46FBD382867D}" type="datetime1">
              <a:rPr lang="en-US" smtClean="0">
                <a:solidFill>
                  <a:srgbClr val="000000"/>
                </a:solidFill>
              </a:rPr>
              <a:t>4/18/2018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Micah Hodgins, Saarland University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9D9E0B6-9424-42BB-AEF6-20DF0B6AED7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4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4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1062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1355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pic>
        <p:nvPicPr>
          <p:cNvPr id="11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232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ekly Me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387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89146"/>
            <a:ext cx="728555" cy="2841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048" y="467155"/>
            <a:ext cx="695807" cy="32226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2021760" y="651699"/>
            <a:ext cx="5924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2095500" y="0"/>
            <a:ext cx="5295900" cy="65169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0"/>
          </p:nvPr>
        </p:nvSpPr>
        <p:spPr>
          <a:xfrm>
            <a:off x="228600" y="1377156"/>
            <a:ext cx="8686800" cy="3770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52485" y="2711498"/>
            <a:ext cx="3291370" cy="2667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5715000" y="5475662"/>
            <a:ext cx="29718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i="1"/>
            </a:lvl1pPr>
            <a:lvl2pPr marL="457200" indent="0">
              <a:buNone/>
              <a:defRPr sz="1600" i="1"/>
            </a:lvl2pPr>
            <a:lvl3pPr marL="914400" indent="0">
              <a:buNone/>
              <a:defRPr sz="1400" i="1"/>
            </a:lvl3pPr>
            <a:lvl4pPr marL="1371600" indent="0">
              <a:buNone/>
              <a:defRPr sz="1200" i="1"/>
            </a:lvl4pPr>
            <a:lvl5pPr marL="1828800" indent="0">
              <a:buNone/>
              <a:defRPr sz="1200" i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228600" y="1862035"/>
            <a:ext cx="57912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8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3" hasCustomPrompt="1"/>
          </p:nvPr>
        </p:nvSpPr>
        <p:spPr>
          <a:xfrm>
            <a:off x="228600" y="2148348"/>
            <a:ext cx="5791200" cy="12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n-US" sz="16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n-US" sz="1400" kern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de-DE" sz="1400" kern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457200" lvl="1" defTabSz="914400" latinLnBrk="0"/>
            <a:r>
              <a:rPr lang="en-US" dirty="0" smtClean="0"/>
              <a:t>Second level</a:t>
            </a:r>
          </a:p>
          <a:p>
            <a:pPr marL="914400" lvl="2" defTabSz="914400" latinLnBrk="0"/>
            <a:r>
              <a:rPr lang="en-US" dirty="0" smtClean="0"/>
              <a:t>Third level</a:t>
            </a:r>
          </a:p>
          <a:p>
            <a:pPr marL="1371600" lvl="3" defTabSz="914400" latinLnBrk="0"/>
            <a:r>
              <a:rPr lang="en-US" dirty="0" smtClean="0"/>
              <a:t>Fourth level</a:t>
            </a:r>
          </a:p>
          <a:p>
            <a:pPr marL="1828800" lvl="4" defTabSz="914400" latinLnBrk="0"/>
            <a:r>
              <a:rPr lang="en-US" dirty="0" smtClean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899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6383337"/>
            <a:ext cx="118903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500" y="914399"/>
            <a:ext cx="8763000" cy="124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lang="en-US" sz="2800" b="1" i="1" kern="1200" smtClean="0">
                <a:solidFill>
                  <a:srgbClr val="0070C0"/>
                </a:solidFill>
                <a:latin typeface="Arial" charset="0"/>
              </a:defRPr>
            </a:lvl1pPr>
            <a:lvl2pPr>
              <a:defRPr lang="en-US" sz="2400" kern="1200" smtClean="0">
                <a:latin typeface="Arial" charset="0"/>
                <a:ea typeface="+mn-ea"/>
                <a:cs typeface="+mn-cs"/>
              </a:defRPr>
            </a:lvl2pPr>
            <a:lvl3pPr>
              <a:defRPr lang="en-US" kern="1200" smtClean="0">
                <a:latin typeface="Arial" charset="0"/>
                <a:ea typeface="+mn-ea"/>
                <a:cs typeface="+mn-cs"/>
              </a:defRPr>
            </a:lvl3pPr>
            <a:lvl4pPr>
              <a:defRPr lang="en-US" sz="2400" kern="1200" smtClean="0">
                <a:latin typeface="Arial" charset="0"/>
                <a:ea typeface="+mn-ea"/>
                <a:cs typeface="+mn-cs"/>
              </a:defRPr>
            </a:lvl4pPr>
            <a:lvl5pPr>
              <a:defRPr lang="de-DE" sz="2400" kern="1200">
                <a:latin typeface="Arial" charset="0"/>
                <a:ea typeface="+mn-ea"/>
                <a:cs typeface="+mn-cs"/>
              </a:defRPr>
            </a:lvl5pPr>
          </a:lstStyle>
          <a:p>
            <a:pPr marL="0" lvl="0" defTabSz="914400" latinLnBrk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14645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13" descr="UdS-Logo-2010.w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2" y="152400"/>
            <a:ext cx="1557623" cy="624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61" y="238125"/>
            <a:ext cx="1271483" cy="4958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195527"/>
            <a:ext cx="1214331" cy="5624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 bwMode="auto">
          <a:xfrm>
            <a:off x="6915150" y="651712"/>
            <a:ext cx="552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2021760" y="651712"/>
            <a:ext cx="3276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99C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1382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757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250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000">
              <a:schemeClr val="accent1">
                <a:tint val="66000"/>
                <a:satMod val="160000"/>
                <a:alpha val="47000"/>
              </a:schemeClr>
            </a:gs>
            <a:gs pos="90000">
              <a:schemeClr val="accent1">
                <a:tint val="44500"/>
                <a:satMod val="160000"/>
                <a:lumMod val="28000"/>
                <a:lumOff val="72000"/>
                <a:alpha val="8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6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85" r:id="rId7"/>
    <p:sldLayoutId id="2147483679" r:id="rId8"/>
    <p:sldLayoutId id="2147483680" r:id="rId9"/>
    <p:sldLayoutId id="2147483681" r:id="rId10"/>
    <p:sldLayoutId id="2147483684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7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8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anluca.rizzello@mmsl.uni-saarland.de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500" y="1676399"/>
            <a:ext cx="8763000" cy="2133601"/>
          </a:xfrm>
        </p:spPr>
        <p:txBody>
          <a:bodyPr/>
          <a:lstStyle/>
          <a:p>
            <a:r>
              <a:rPr lang="de-DE" dirty="0"/>
              <a:t>Aktorik und Sensorik mit intelligenten </a:t>
            </a:r>
            <a:r>
              <a:rPr lang="de-DE" dirty="0" smtClean="0"/>
              <a:t>Materialsystemen 2</a:t>
            </a:r>
          </a:p>
          <a:p>
            <a:endParaRPr lang="de-DE" dirty="0"/>
          </a:p>
          <a:p>
            <a:r>
              <a:rPr lang="de-DE" dirty="0"/>
              <a:t>Computer Lecture 1: </a:t>
            </a:r>
            <a:r>
              <a:rPr lang="de-DE" dirty="0" smtClean="0"/>
              <a:t>Experimental Identification and Simulation of Free-Energy Function for a SMA Wire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5105400" y="4359938"/>
            <a:ext cx="3886200" cy="1126462"/>
          </a:xfrm>
        </p:spPr>
        <p:txBody>
          <a:bodyPr/>
          <a:lstStyle/>
          <a:p>
            <a:r>
              <a:rPr lang="de-DE" dirty="0" smtClean="0"/>
              <a:t>Gianluca Rizzello</a:t>
            </a:r>
          </a:p>
          <a:p>
            <a:r>
              <a:rPr lang="de-DE" dirty="0" smtClean="0">
                <a:hlinkClick r:id="rId2"/>
              </a:rPr>
              <a:t>gianluca.rizzello@mmsl.uni-saarland.de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Saarland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5638800" cy="6516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ASIM </a:t>
            </a:r>
            <a:r>
              <a:rPr lang="en-US" sz="2400" dirty="0" smtClean="0"/>
              <a:t>2 - </a:t>
            </a:r>
            <a:r>
              <a:rPr lang="en-US" sz="2400" dirty="0" smtClean="0"/>
              <a:t>Computer Lecture 1 </a:t>
            </a:r>
            <a:r>
              <a:rPr lang="en-US" sz="2400" dirty="0"/>
              <a:t>O</a:t>
            </a:r>
            <a:r>
              <a:rPr lang="en-US" sz="2400" dirty="0" smtClean="0"/>
              <a:t>verview</a:t>
            </a:r>
            <a:endParaRPr lang="it-IT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078333"/>
          </a:xfrm>
        </p:spPr>
        <p:txBody>
          <a:bodyPr/>
          <a:lstStyle/>
          <a:p>
            <a:r>
              <a:rPr lang="de-DE" dirty="0" smtClean="0"/>
              <a:t>GOALS:</a:t>
            </a:r>
          </a:p>
          <a:p>
            <a:endParaRPr lang="de-DE" dirty="0"/>
          </a:p>
          <a:p>
            <a:pPr lvl="1"/>
            <a:r>
              <a:rPr lang="de-DE" dirty="0"/>
              <a:t>Parametric identification of </a:t>
            </a:r>
            <a:r>
              <a:rPr lang="de-DE" dirty="0" smtClean="0"/>
              <a:t>SMA free-energy </a:t>
            </a:r>
            <a:r>
              <a:rPr lang="de-DE" dirty="0"/>
              <a:t>function from experimental measurements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Multi-Parabolic description of SMA free-energy function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Simulation of temperature-dependance of free-energy function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Simulation of the effects of external load on energy function</a:t>
            </a:r>
          </a:p>
        </p:txBody>
      </p:sp>
    </p:spTree>
    <p:extLst>
      <p:ext uri="{BB962C8B-B14F-4D97-AF65-F5344CB8AC3E}">
        <p14:creationId xmlns:p14="http://schemas.microsoft.com/office/powerpoint/2010/main" val="41311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72" y="1066800"/>
            <a:ext cx="3838854" cy="28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E0B6-9424-42BB-AEF6-20DF0B6AED7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 algn="just"/>
            <a:r>
              <a:rPr lang="de-DE" sz="1600" dirty="0" smtClean="0"/>
              <a:t>Given an experimental SMA curve measured at </a:t>
            </a:r>
            <a:r>
              <a:rPr lang="de-D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sz="1600" dirty="0" smtClean="0"/>
              <a:t> = 373 K, assuming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e-DE" sz="1600" i="1" dirty="0">
                <a:latin typeface="Symbol" panose="05050102010706020507" pitchFamily="18" charset="2"/>
                <a:cs typeface="Times New Roman" panose="02020603050405020304" pitchFamily="18" charset="0"/>
              </a:rPr>
              <a:t>s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/dT</a:t>
            </a:r>
            <a:r>
              <a:rPr lang="de-DE" sz="1600" dirty="0"/>
              <a:t> = 7 </a:t>
            </a:r>
            <a:r>
              <a:rPr lang="de-DE" sz="1600" dirty="0" err="1" smtClean="0"/>
              <a:t>MPa</a:t>
            </a:r>
            <a:r>
              <a:rPr lang="de-DE" sz="1600" dirty="0" smtClean="0"/>
              <a:t>/K</a:t>
            </a:r>
            <a:endParaRPr lang="de-DE" sz="1600" dirty="0"/>
          </a:p>
          <a:p>
            <a:pPr algn="just"/>
            <a:endParaRPr lang="de-DE" sz="1600" dirty="0" smtClean="0"/>
          </a:p>
          <a:p>
            <a:pPr algn="just"/>
            <a:endParaRPr lang="de-DE" sz="1600" dirty="0"/>
          </a:p>
          <a:p>
            <a:pPr algn="just"/>
            <a:endParaRPr lang="de-DE" sz="1600" dirty="0" smtClean="0"/>
          </a:p>
          <a:p>
            <a:pPr algn="just"/>
            <a:endParaRPr lang="de-DE" sz="1600" dirty="0" smtClean="0"/>
          </a:p>
          <a:p>
            <a:pPr algn="just"/>
            <a:endParaRPr lang="de-DE" sz="1600" dirty="0"/>
          </a:p>
          <a:p>
            <a:pPr algn="just"/>
            <a:endParaRPr lang="de-DE" sz="1600" dirty="0"/>
          </a:p>
          <a:p>
            <a:pPr algn="just"/>
            <a:endParaRPr lang="de-DE" sz="1600" dirty="0" smtClean="0"/>
          </a:p>
          <a:p>
            <a:pPr algn="just"/>
            <a:endParaRPr lang="de-DE" sz="1600" dirty="0" smtClean="0"/>
          </a:p>
          <a:p>
            <a:pPr algn="just"/>
            <a:endParaRPr lang="de-DE" sz="1600" dirty="0"/>
          </a:p>
          <a:p>
            <a:pPr algn="just"/>
            <a:endParaRPr lang="de-DE" sz="1600" dirty="0"/>
          </a:p>
          <a:p>
            <a:pPr marL="457200" indent="-457200" algn="just">
              <a:buFont typeface="+mj-lt"/>
              <a:buAutoNum type="arabicParenR"/>
            </a:pPr>
            <a:r>
              <a:rPr lang="de-DE" sz="1600" dirty="0" smtClean="0"/>
              <a:t>Calculate stress and strain from force and displacement measurements, considering a wire with initial length </a:t>
            </a:r>
            <a:r>
              <a:rPr lang="de-D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e-DE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600" dirty="0" smtClean="0"/>
              <a:t>= 142 mm and cross-section diameter </a:t>
            </a:r>
            <a:r>
              <a:rPr lang="de-D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e-DE" sz="1600" dirty="0" smtClean="0"/>
              <a:t> = </a:t>
            </a:r>
            <a:r>
              <a:rPr lang="de-DE" sz="1600" dirty="0"/>
              <a:t>76 </a:t>
            </a:r>
            <a:r>
              <a:rPr lang="de-DE" sz="1600" dirty="0" smtClean="0">
                <a:latin typeface="Symbol" panose="05050102010706020507" pitchFamily="18" charset="2"/>
              </a:rPr>
              <a:t>m</a:t>
            </a:r>
            <a:r>
              <a:rPr lang="de-DE" sz="1600" dirty="0" smtClean="0"/>
              <a:t>m</a:t>
            </a:r>
            <a:endParaRPr lang="de-DE" sz="1600" dirty="0"/>
          </a:p>
          <a:p>
            <a:pPr marL="457200" indent="-457200" algn="just">
              <a:buFont typeface="+mj-lt"/>
              <a:buAutoNum type="arabicParenR"/>
            </a:pPr>
            <a:r>
              <a:rPr lang="de-DE" sz="1600" dirty="0" smtClean="0"/>
              <a:t>Find the best single-crystal approximation which describes the experimental curve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de-DE" sz="1600" dirty="0" smtClean="0"/>
              <a:t>Find the model parameters and plot the </a:t>
            </a:r>
            <a:r>
              <a:rPr lang="de-DE" sz="1600" dirty="0"/>
              <a:t>Helmholtz </a:t>
            </a:r>
            <a:r>
              <a:rPr lang="de-DE" sz="1600" dirty="0" smtClean="0"/>
              <a:t>free-energy function </a:t>
            </a:r>
            <a:r>
              <a:rPr lang="de-DE" sz="1600" i="1" dirty="0" smtClean="0">
                <a:latin typeface="Symbol" panose="05050102010706020507" pitchFamily="18" charset="2"/>
              </a:rPr>
              <a:t>y</a:t>
            </a:r>
            <a:r>
              <a:rPr lang="de-DE" sz="1600" dirty="0" smtClean="0"/>
              <a:t>, assuming constant temperature </a:t>
            </a:r>
            <a:r>
              <a:rPr lang="de-D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sz="1600" dirty="0" smtClean="0"/>
              <a:t> = </a:t>
            </a:r>
            <a:r>
              <a:rPr lang="de-D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sz="1600" dirty="0" smtClean="0"/>
              <a:t> = 373 K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de-DE" sz="1600" dirty="0" smtClean="0"/>
              <a:t>Plot the </a:t>
            </a:r>
            <a:r>
              <a:rPr lang="de-DE" sz="1600" dirty="0"/>
              <a:t>H</a:t>
            </a:r>
            <a:r>
              <a:rPr lang="de-DE" sz="1600" dirty="0" smtClean="0"/>
              <a:t>elmholtz free-energy for different temperature </a:t>
            </a:r>
            <a:r>
              <a:rPr lang="de-DE" sz="1600" dirty="0" smtClean="0"/>
              <a:t>values smaller than </a:t>
            </a:r>
            <a:r>
              <a:rPr lang="de-D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de-DE" sz="16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sz="1600" dirty="0" smtClean="0"/>
              <a:t>, </a:t>
            </a:r>
            <a:r>
              <a:rPr lang="de-DE" sz="1600" dirty="0" smtClean="0"/>
              <a:t>showing similar trends to the ones discussed in the lecture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de-DE" sz="1600" dirty="0" smtClean="0"/>
              <a:t>Plot the Gibbs free-energy </a:t>
            </a:r>
            <a:r>
              <a:rPr lang="de-D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de-DE" sz="1600" dirty="0" smtClean="0"/>
              <a:t> = </a:t>
            </a:r>
            <a:r>
              <a:rPr lang="de-DE" sz="1600" i="1" dirty="0" smtClean="0">
                <a:latin typeface="Symbol" panose="05050102010706020507" pitchFamily="18" charset="2"/>
              </a:rPr>
              <a:t>y - se</a:t>
            </a:r>
            <a:r>
              <a:rPr lang="de-DE" sz="1600" dirty="0" smtClean="0">
                <a:latin typeface="+mj-lt"/>
              </a:rPr>
              <a:t> 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considering three different constant loads, namely</a:t>
            </a:r>
            <a:br>
              <a:rPr lang="de-DE" sz="1600" dirty="0" smtClean="0">
                <a:latin typeface="+mj-lt"/>
                <a:cs typeface="Times New Roman" panose="02020603050405020304" pitchFamily="18" charset="0"/>
              </a:rPr>
            </a:br>
            <a:r>
              <a:rPr lang="de-DE" sz="1600" i="1" dirty="0" smtClean="0">
                <a:latin typeface="Symbol" panose="05050102010706020507" pitchFamily="18" charset="2"/>
              </a:rPr>
              <a:t>s 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= 0.05, 0.2, 0.35 GPa (10</a:t>
            </a:r>
            <a:r>
              <a:rPr lang="de-DE" sz="1600" baseline="30000" dirty="0" smtClean="0">
                <a:latin typeface="+mj-lt"/>
                <a:cs typeface="Times New Roman" panose="02020603050405020304" pitchFamily="18" charset="0"/>
              </a:rPr>
              <a:t>9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 Pa), at </a:t>
            </a:r>
            <a:r>
              <a:rPr lang="de-DE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de-DE" sz="1600" dirty="0" smtClean="0">
                <a:latin typeface="+mj-lt"/>
                <a:cs typeface="Times New Roman" panose="02020603050405020304" pitchFamily="18" charset="0"/>
              </a:rPr>
              <a:t>= 373 K</a:t>
            </a:r>
          </a:p>
        </p:txBody>
      </p:sp>
    </p:spTree>
    <p:extLst>
      <p:ext uri="{BB962C8B-B14F-4D97-AF65-F5344CB8AC3E}">
        <p14:creationId xmlns:p14="http://schemas.microsoft.com/office/powerpoint/2010/main" val="72002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2.xml><?xml version="1.0" encoding="utf-8"?>
<a:theme xmlns:a="http://schemas.openxmlformats.org/drawingml/2006/main" name="NO_Gradi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7B73B8C-885D-424A-B637-C73767EA3C7A}" vid="{AF468E42-4A6C-4D9B-A8D4-D332FAF689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181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Times New Roman</vt:lpstr>
      <vt:lpstr>Gradient</vt:lpstr>
      <vt:lpstr>NO_Gradient</vt:lpstr>
      <vt:lpstr>PowerPoint Presentation</vt:lpstr>
      <vt:lpstr>ASIM 2 - Computer Lecture 1 Overview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</dc:creator>
  <cp:lastModifiedBy>Gianluca</cp:lastModifiedBy>
  <cp:revision>311</cp:revision>
  <dcterms:created xsi:type="dcterms:W3CDTF">2012-12-17T12:55:11Z</dcterms:created>
  <dcterms:modified xsi:type="dcterms:W3CDTF">2018-04-18T13:33:14Z</dcterms:modified>
</cp:coreProperties>
</file>