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6" r:id="rId2"/>
  </p:sldMasterIdLst>
  <p:notesMasterIdLst>
    <p:notesMasterId r:id="rId16"/>
  </p:notesMasterIdLst>
  <p:handoutMasterIdLst>
    <p:handoutMasterId r:id="rId17"/>
  </p:handoutMasterIdLst>
  <p:sldIdLst>
    <p:sldId id="256" r:id="rId3"/>
    <p:sldId id="319" r:id="rId4"/>
    <p:sldId id="320" r:id="rId5"/>
    <p:sldId id="321" r:id="rId6"/>
    <p:sldId id="303" r:id="rId7"/>
    <p:sldId id="304" r:id="rId8"/>
    <p:sldId id="322" r:id="rId9"/>
    <p:sldId id="325" r:id="rId10"/>
    <p:sldId id="306" r:id="rId11"/>
    <p:sldId id="308" r:id="rId12"/>
    <p:sldId id="309" r:id="rId13"/>
    <p:sldId id="324" r:id="rId14"/>
    <p:sldId id="299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00FF00"/>
    <a:srgbClr val="FF00FF"/>
    <a:srgbClr val="CC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9" autoAdjust="0"/>
    <p:restoredTop sz="91921" autoAdjust="0"/>
  </p:normalViewPr>
  <p:slideViewPr>
    <p:cSldViewPr showGuides="1"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8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1.wmf"/><Relationship Id="rId1" Type="http://schemas.openxmlformats.org/officeDocument/2006/relationships/image" Target="../media/image18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9592E7-C81B-465F-B6D6-AE00A6809AEB}" type="datetimeFigureOut">
              <a:rPr lang="it-IT" smtClean="0"/>
              <a:t>31/05/2018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3A388-BC7D-4201-B4B9-CA47B4FFC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063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643F8F5-3FDF-4DC6-821E-471F6CED084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C5AB59C-CD91-45EB-BD4C-86D551DFCA3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AB59C-CD91-45EB-BD4C-86D551DFCA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4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AB59C-CD91-45EB-BD4C-86D551DFCA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4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/>
              <a:t>Click to edit Master title style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85444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2258A0-76A5-4690-8C71-27B670C66267}" type="datetime1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Micah Hodgins, Saarland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2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778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1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2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0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7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1865670"/>
            <a:ext cx="586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-571500" defTabSz="914400" latinLnBrk="0"/>
            <a:r>
              <a:rPr lang="en-US" dirty="0" smtClean="0"/>
              <a:t>Second level</a:t>
            </a:r>
          </a:p>
          <a:p>
            <a:pPr marL="514350" lvl="1" defTabSz="914400" latinLnBrk="0"/>
            <a:r>
              <a:rPr lang="en-US" dirty="0" smtClean="0"/>
              <a:t>Third level</a:t>
            </a:r>
          </a:p>
          <a:p>
            <a:pPr marL="914400" lvl="2" defTabSz="914400" latinLnBrk="0"/>
            <a:r>
              <a:rPr lang="en-US" dirty="0" smtClean="0"/>
              <a:t>Fourth level</a:t>
            </a:r>
          </a:p>
          <a:p>
            <a:pPr marL="1371600" lvl="3" defTabSz="914400" latinLnBrk="0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7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4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1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69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>
                <a:solidFill>
                  <a:srgbClr val="000000"/>
                </a:solidFill>
              </a:rPr>
              <a:t>Click to edit Master title style</a:t>
            </a:r>
            <a:endParaRPr lang="de-DE" kern="0" dirty="0">
              <a:solidFill>
                <a:srgbClr val="000000"/>
              </a:solidFill>
            </a:endParaRPr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3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0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DDB9A0-4BD9-4237-839C-46FBD382867D}" type="datetime1">
              <a:rPr lang="en-US" smtClean="0">
                <a:solidFill>
                  <a:srgbClr val="000000"/>
                </a:solidFill>
              </a:rPr>
              <a:t>5/31/2018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Micah Hodgins, Saarland University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>
                <a:solidFill>
                  <a:srgbClr val="000000"/>
                </a:solidFill>
              </a:rPr>
              <a:pPr/>
              <a:t>‹N›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062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23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228600" y="1862035"/>
            <a:ext cx="57912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2148348"/>
            <a:ext cx="5791200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4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457200" lvl="1" defTabSz="914400" latinLnBrk="0"/>
            <a:r>
              <a:rPr lang="en-US" dirty="0" smtClean="0"/>
              <a:t>Second level</a:t>
            </a:r>
          </a:p>
          <a:p>
            <a:pPr marL="914400" lvl="2" defTabSz="914400" latinLnBrk="0"/>
            <a:r>
              <a:rPr lang="en-US" dirty="0" smtClean="0"/>
              <a:t>Third level</a:t>
            </a:r>
          </a:p>
          <a:p>
            <a:pPr marL="1371600" lvl="3" defTabSz="914400" latinLnBrk="0"/>
            <a:r>
              <a:rPr lang="en-US" dirty="0" smtClean="0"/>
              <a:t>Fourth level</a:t>
            </a:r>
          </a:p>
          <a:p>
            <a:pPr marL="1828800" lvl="4" defTabSz="914400" latinLnBrk="0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8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464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138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5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0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accent1">
                <a:tint val="66000"/>
                <a:satMod val="160000"/>
                <a:alpha val="47000"/>
              </a:schemeClr>
            </a:gs>
            <a:gs pos="90000">
              <a:schemeClr val="accent1">
                <a:tint val="44500"/>
                <a:satMod val="160000"/>
                <a:lumMod val="28000"/>
                <a:lumOff val="72000"/>
                <a:alpha val="8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6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85" r:id="rId7"/>
    <p:sldLayoutId id="2147483679" r:id="rId8"/>
    <p:sldLayoutId id="2147483680" r:id="rId9"/>
    <p:sldLayoutId id="2147483681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7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8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fan.seelecke@imsl.uni-saarland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gianluca.rizzello@mmsl.uni-saarland.de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2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0" y="1676399"/>
            <a:ext cx="8763000" cy="2133601"/>
          </a:xfrm>
        </p:spPr>
        <p:txBody>
          <a:bodyPr/>
          <a:lstStyle/>
          <a:p>
            <a:r>
              <a:rPr lang="de-DE" dirty="0"/>
              <a:t>Aktorik und Sensorik mit intelligenten Materialsystemen 2</a:t>
            </a:r>
          </a:p>
          <a:p>
            <a:endParaRPr lang="de-DE" dirty="0"/>
          </a:p>
          <a:p>
            <a:r>
              <a:rPr lang="de-DE" dirty="0" smtClean="0"/>
              <a:t>Mid-Term Exam B:</a:t>
            </a:r>
          </a:p>
          <a:p>
            <a:r>
              <a:rPr lang="de-DE" dirty="0" smtClean="0"/>
              <a:t>Modeling and  Simulaton of a Bundle of SMA Wires Driving an Hydraulic Valve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105400" y="4359938"/>
            <a:ext cx="3886200" cy="1471172"/>
          </a:xfrm>
        </p:spPr>
        <p:txBody>
          <a:bodyPr/>
          <a:lstStyle/>
          <a:p>
            <a:r>
              <a:rPr lang="de-DE" dirty="0"/>
              <a:t>Stefan Seelecke</a:t>
            </a:r>
          </a:p>
          <a:p>
            <a:r>
              <a:rPr lang="de-DE" dirty="0"/>
              <a:t>Gianluca Rizzello</a:t>
            </a:r>
          </a:p>
          <a:p>
            <a:r>
              <a:rPr lang="de-DE" dirty="0">
                <a:hlinkClick r:id="rId3"/>
              </a:rPr>
              <a:t>stefan.seelecke@imsl.uni-saarland.de</a:t>
            </a:r>
            <a:endParaRPr lang="de-DE" dirty="0"/>
          </a:p>
          <a:p>
            <a:r>
              <a:rPr lang="de-DE" dirty="0">
                <a:hlinkClick r:id="rId4"/>
              </a:rPr>
              <a:t>gianluca.rizzello@imsl.uni-saarland.de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Saarland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ASIM 2 Mid-Term Exam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9582"/>
          </a:xfrm>
          <a:noFill/>
        </p:spPr>
        <p:txBody>
          <a:bodyPr/>
          <a:lstStyle/>
          <a:p>
            <a:pPr marL="457200" indent="-457200">
              <a:buFont typeface="+mj-lt"/>
              <a:buAutoNum type="arabicParenR" startAt="6"/>
            </a:pPr>
            <a:r>
              <a:rPr lang="it-IT" sz="2000" dirty="0" smtClean="0"/>
              <a:t>Use </a:t>
            </a:r>
            <a:r>
              <a:rPr lang="it-IT" sz="2000" dirty="0"/>
              <a:t>previous relationship to reconstruct </a:t>
            </a:r>
            <a:r>
              <a:rPr lang="it-IT" sz="2000" dirty="0" smtClean="0"/>
              <a:t>flow rate from </a:t>
            </a:r>
            <a:br>
              <a:rPr lang="it-IT" sz="2000" dirty="0" smtClean="0"/>
            </a:br>
            <a:r>
              <a:rPr lang="it-IT" sz="2000" dirty="0" smtClean="0"/>
              <a:t>resistance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lang="it-IT" sz="2000" dirty="0" smtClean="0">
                <a:latin typeface="+mj-lt"/>
                <a:cs typeface="Times New Roman" panose="02020603050405020304" pitchFamily="18" charset="0"/>
              </a:rPr>
              <a:t>. Define     as the flow rate estimated from resistance.</a:t>
            </a:r>
            <a:br>
              <a:rPr lang="it-IT" sz="2000" dirty="0" smtClean="0">
                <a:latin typeface="+mj-lt"/>
                <a:cs typeface="Times New Roman" panose="02020603050405020304" pitchFamily="18" charset="0"/>
              </a:rPr>
            </a:b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 smtClean="0"/>
              <a:t>Then</a:t>
            </a:r>
            <a:r>
              <a:rPr lang="it-IT" sz="2000" dirty="0"/>
              <a:t>, based on estimated </a:t>
            </a:r>
            <a:r>
              <a:rPr lang="it-IT" sz="2000" dirty="0" smtClean="0"/>
              <a:t>flow rate   , implement a sensorless </a:t>
            </a:r>
            <a:r>
              <a:rPr lang="it-IT" sz="2000" dirty="0"/>
              <a:t>PI </a:t>
            </a:r>
            <a:r>
              <a:rPr lang="it-IT" sz="2000" dirty="0" smtClean="0"/>
              <a:t>flow rate control loop. Design the PI gains  (e.g., via hand-tuning) in such a way the closed loop system is able to track constant step references sufficiently fast and without large overshoot/oscillations. 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48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76255"/>
              </p:ext>
            </p:extLst>
          </p:nvPr>
        </p:nvGraphicFramePr>
        <p:xfrm>
          <a:off x="3629025" y="1126816"/>
          <a:ext cx="257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80" name="Equation" r:id="rId3" imgW="114120" imgH="190440" progId="Equation.DSMT4">
                  <p:embed/>
                </p:oleObj>
              </mc:Choice>
              <mc:Fallback>
                <p:oleObj name="Equation" r:id="rId3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9025" y="1126816"/>
                        <a:ext cx="2571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87"/>
          <p:cNvSpPr/>
          <p:nvPr/>
        </p:nvSpPr>
        <p:spPr bwMode="auto">
          <a:xfrm>
            <a:off x="3591100" y="3179419"/>
            <a:ext cx="1219200" cy="1020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endParaRPr lang="it-IT" sz="2000" dirty="0">
              <a:latin typeface="Arial" charset="0"/>
            </a:endParaRPr>
          </a:p>
        </p:txBody>
      </p:sp>
      <p:cxnSp>
        <p:nvCxnSpPr>
          <p:cNvPr id="24" name="Straight Arrow Connector 89"/>
          <p:cNvCxnSpPr/>
          <p:nvPr/>
        </p:nvCxnSpPr>
        <p:spPr bwMode="auto">
          <a:xfrm>
            <a:off x="2905300" y="3953774"/>
            <a:ext cx="685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92"/>
          <p:cNvSpPr txBox="1"/>
          <p:nvPr/>
        </p:nvSpPr>
        <p:spPr>
          <a:xfrm>
            <a:off x="3042946" y="289252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3591100" y="3344174"/>
            <a:ext cx="121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sz="2000" dirty="0">
                <a:latin typeface="Arial" charset="0"/>
              </a:rPr>
              <a:t>SMA</a:t>
            </a:r>
            <a:br>
              <a:rPr lang="en-US" sz="2000" dirty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Bundle</a:t>
            </a:r>
            <a:endParaRPr lang="it-IT" sz="2000" dirty="0">
              <a:latin typeface="Arial" charset="0"/>
            </a:endParaRPr>
          </a:p>
        </p:txBody>
      </p:sp>
      <p:sp>
        <p:nvSpPr>
          <p:cNvPr id="29" name="TextBox 93"/>
          <p:cNvSpPr txBox="1"/>
          <p:nvPr/>
        </p:nvSpPr>
        <p:spPr>
          <a:xfrm>
            <a:off x="2981500" y="3585038"/>
            <a:ext cx="5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94"/>
          <p:cNvCxnSpPr/>
          <p:nvPr/>
        </p:nvCxnSpPr>
        <p:spPr bwMode="auto">
          <a:xfrm>
            <a:off x="4806287" y="3983668"/>
            <a:ext cx="685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93"/>
          <p:cNvSpPr txBox="1"/>
          <p:nvPr/>
        </p:nvSpPr>
        <p:spPr>
          <a:xfrm>
            <a:off x="4886500" y="3609846"/>
            <a:ext cx="60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87"/>
          <p:cNvSpPr/>
          <p:nvPr/>
        </p:nvSpPr>
        <p:spPr bwMode="auto">
          <a:xfrm>
            <a:off x="3581400" y="2290720"/>
            <a:ext cx="1219200" cy="64735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endParaRPr lang="it-IT" sz="2000" dirty="0">
              <a:latin typeface="Arial" charset="0"/>
            </a:endParaRPr>
          </a:p>
        </p:txBody>
      </p:sp>
      <p:sp>
        <p:nvSpPr>
          <p:cNvPr id="33" name="Rectangle 2"/>
          <p:cNvSpPr/>
          <p:nvPr/>
        </p:nvSpPr>
        <p:spPr>
          <a:xfrm>
            <a:off x="3572301" y="2417948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sz="2000" dirty="0" smtClean="0">
                <a:latin typeface="Arial" charset="0"/>
              </a:rPr>
              <a:t>LOAD</a:t>
            </a:r>
            <a:endParaRPr lang="it-IT" sz="2000" dirty="0">
              <a:latin typeface="Arial" charset="0"/>
            </a:endParaRPr>
          </a:p>
        </p:txBody>
      </p:sp>
      <p:cxnSp>
        <p:nvCxnSpPr>
          <p:cNvPr id="36" name="Connettore 4 38"/>
          <p:cNvCxnSpPr>
            <a:stCxn id="23" idx="3"/>
            <a:endCxn id="32" idx="3"/>
          </p:cNvCxnSpPr>
          <p:nvPr/>
        </p:nvCxnSpPr>
        <p:spPr bwMode="auto">
          <a:xfrm flipH="1" flipV="1">
            <a:off x="4800600" y="2614400"/>
            <a:ext cx="9700" cy="828000"/>
          </a:xfrm>
          <a:prstGeom prst="bentConnector3">
            <a:avLst>
              <a:gd name="adj1" fmla="val -2356701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onnettore 4 40"/>
          <p:cNvCxnSpPr/>
          <p:nvPr/>
        </p:nvCxnSpPr>
        <p:spPr bwMode="auto">
          <a:xfrm rot="10800000" flipH="1" flipV="1">
            <a:off x="3581400" y="2590949"/>
            <a:ext cx="9700" cy="828000"/>
          </a:xfrm>
          <a:prstGeom prst="bentConnector3">
            <a:avLst>
              <a:gd name="adj1" fmla="val -2356701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Rectangle 87"/>
          <p:cNvSpPr/>
          <p:nvPr/>
        </p:nvSpPr>
        <p:spPr bwMode="auto">
          <a:xfrm>
            <a:off x="5299868" y="1948298"/>
            <a:ext cx="8382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endParaRPr lang="it-IT" sz="2000" dirty="0">
              <a:latin typeface="Arial" charset="0"/>
            </a:endParaRP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196236"/>
              </p:ext>
            </p:extLst>
          </p:nvPr>
        </p:nvGraphicFramePr>
        <p:xfrm>
          <a:off x="5355164" y="1984038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81" name="Equation" r:id="rId5" imgW="355320" imgH="152280" progId="Equation.DSMT4">
                  <p:embed/>
                </p:oleObj>
              </mc:Choice>
              <mc:Fallback>
                <p:oleObj name="Equation" r:id="rId5" imgW="3553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5164" y="1984038"/>
                        <a:ext cx="711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Elbow Connector 41"/>
          <p:cNvCxnSpPr/>
          <p:nvPr/>
        </p:nvCxnSpPr>
        <p:spPr bwMode="auto">
          <a:xfrm rot="10800000" flipH="1">
            <a:off x="3535868" y="2138798"/>
            <a:ext cx="1764000" cy="451326"/>
          </a:xfrm>
          <a:prstGeom prst="bentConnector3">
            <a:avLst>
              <a:gd name="adj1" fmla="val -995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6138068" y="2141158"/>
            <a:ext cx="381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93"/>
          <p:cNvSpPr txBox="1"/>
          <p:nvPr/>
        </p:nvSpPr>
        <p:spPr>
          <a:xfrm>
            <a:off x="7393008" y="17520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87"/>
          <p:cNvSpPr/>
          <p:nvPr/>
        </p:nvSpPr>
        <p:spPr bwMode="auto">
          <a:xfrm>
            <a:off x="6523788" y="1944926"/>
            <a:ext cx="8382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endParaRPr lang="it-IT" sz="2000" dirty="0">
              <a:latin typeface="Arial" charset="0"/>
            </a:endParaRP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87146"/>
              </p:ext>
            </p:extLst>
          </p:nvPr>
        </p:nvGraphicFramePr>
        <p:xfrm>
          <a:off x="6579084" y="1980666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82" name="Equation" r:id="rId7" imgW="355320" imgH="152280" progId="Equation.DSMT4">
                  <p:embed/>
                </p:oleObj>
              </mc:Choice>
              <mc:Fallback>
                <p:oleObj name="Equation" r:id="rId7" imgW="3553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79084" y="1980666"/>
                        <a:ext cx="711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Straight Arrow Connector 51"/>
          <p:cNvCxnSpPr/>
          <p:nvPr/>
        </p:nvCxnSpPr>
        <p:spPr bwMode="auto">
          <a:xfrm flipV="1">
            <a:off x="7361988" y="2137786"/>
            <a:ext cx="381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Rectangle 87"/>
          <p:cNvSpPr/>
          <p:nvPr/>
        </p:nvSpPr>
        <p:spPr bwMode="auto">
          <a:xfrm>
            <a:off x="5497864" y="3795164"/>
            <a:ext cx="11160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endParaRPr lang="it-IT" sz="2000" dirty="0">
              <a:latin typeface="Arial" charset="0"/>
            </a:endParaRP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479787"/>
              </p:ext>
            </p:extLst>
          </p:nvPr>
        </p:nvGraphicFramePr>
        <p:xfrm>
          <a:off x="5511800" y="3792495"/>
          <a:ext cx="111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83" name="Equation" r:id="rId9" imgW="558720" imgH="190440" progId="Equation.DSMT4">
                  <p:embed/>
                </p:oleObj>
              </mc:Choice>
              <mc:Fallback>
                <p:oleObj name="Equation" r:id="rId9" imgW="558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11800" y="3792495"/>
                        <a:ext cx="1117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Arrow Connector 55"/>
          <p:cNvCxnSpPr/>
          <p:nvPr/>
        </p:nvCxnSpPr>
        <p:spPr bwMode="auto">
          <a:xfrm flipV="1">
            <a:off x="6621308" y="3988024"/>
            <a:ext cx="381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203128"/>
              </p:ext>
            </p:extLst>
          </p:nvPr>
        </p:nvGraphicFramePr>
        <p:xfrm>
          <a:off x="6705600" y="358612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84" name="Equation" r:id="rId11" imgW="114120" imgH="190440" progId="Equation.DSMT4">
                  <p:embed/>
                </p:oleObj>
              </mc:Choice>
              <mc:Fallback>
                <p:oleObj name="Equation" r:id="rId11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05600" y="3586120"/>
                        <a:ext cx="228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189382"/>
              </p:ext>
            </p:extLst>
          </p:nvPr>
        </p:nvGraphicFramePr>
        <p:xfrm>
          <a:off x="4988740" y="4752975"/>
          <a:ext cx="257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85" name="Equation" r:id="rId13" imgW="114120" imgH="190440" progId="Equation.DSMT4">
                  <p:embed/>
                </p:oleObj>
              </mc:Choice>
              <mc:Fallback>
                <p:oleObj name="Equation" r:id="rId13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88740" y="4752975"/>
                        <a:ext cx="2571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93"/>
          <p:cNvSpPr txBox="1"/>
          <p:nvPr/>
        </p:nvSpPr>
        <p:spPr>
          <a:xfrm>
            <a:off x="6180292" y="176541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92"/>
          <p:cNvSpPr txBox="1"/>
          <p:nvPr/>
        </p:nvSpPr>
        <p:spPr>
          <a:xfrm>
            <a:off x="5029200" y="2898972"/>
            <a:ext cx="60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ASIM 2 Mid-Term Exam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1000" y="838200"/>
            <a:ext cx="8610600" cy="5739582"/>
          </a:xfrm>
          <a:noFill/>
        </p:spPr>
        <p:txBody>
          <a:bodyPr/>
          <a:lstStyle/>
          <a:p>
            <a:pPr marL="0" indent="0">
              <a:buNone/>
            </a:pPr>
            <a:r>
              <a:rPr lang="it-IT" sz="2000" dirty="0" smtClean="0"/>
              <a:t>For the flow rate set-point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it-IT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t-IT" sz="2000" dirty="0" smtClean="0"/>
              <a:t>, use Simulink to generate a uniform random number ranging from minimum to maximum attainable flow rate </a:t>
            </a:r>
            <a:br>
              <a:rPr lang="it-IT" sz="2000" dirty="0" smtClean="0"/>
            </a:br>
            <a:r>
              <a:rPr lang="it-IT" sz="2000" dirty="0" smtClean="0"/>
              <a:t>(corresponding to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2000" dirty="0" smtClean="0"/>
              <a:t> = 0 and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2000" dirty="0" smtClean="0"/>
              <a:t> = 1, respectively), with a period of </a:t>
            </a:r>
            <a:r>
              <a:rPr lang="it-IT" sz="2000" dirty="0"/>
              <a:t>2</a:t>
            </a:r>
            <a:r>
              <a:rPr lang="it-IT" sz="2000" dirty="0" smtClean="0"/>
              <a:t> </a:t>
            </a:r>
            <a:r>
              <a:rPr lang="it-IT" sz="2000" dirty="0" smtClean="0"/>
              <a:t>s.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Plot the resulting real flow rate, estimated flow rate, together with set </a:t>
            </a:r>
            <a:r>
              <a:rPr lang="it-IT" sz="2000" dirty="0" err="1" smtClean="0"/>
              <a:t>point</a:t>
            </a:r>
            <a:r>
              <a:rPr lang="it-IT" sz="2000" dirty="0" smtClean="0"/>
              <a:t>, </a:t>
            </a:r>
            <a:r>
              <a:rPr lang="it-IT" sz="2000" dirty="0" smtClean="0"/>
              <a:t>and other </a:t>
            </a:r>
            <a:r>
              <a:rPr lang="it-IT" sz="2000" dirty="0" err="1" smtClean="0"/>
              <a:t>relevant</a:t>
            </a:r>
            <a:r>
              <a:rPr lang="it-IT" sz="2000" dirty="0" smtClean="0"/>
              <a:t> </a:t>
            </a:r>
            <a:r>
              <a:rPr lang="it-IT" sz="2000" dirty="0" err="1" smtClean="0"/>
              <a:t>quantities</a:t>
            </a:r>
            <a:r>
              <a:rPr lang="it-IT" sz="2000" dirty="0" smtClean="0"/>
              <a:t> (e.g., Joule </a:t>
            </a:r>
            <a:r>
              <a:rPr lang="it-IT" sz="2000" dirty="0" err="1" smtClean="0"/>
              <a:t>heating</a:t>
            </a:r>
            <a:r>
              <a:rPr lang="it-IT" sz="2000" dirty="0" smtClean="0"/>
              <a:t>).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52" name="Straight Arrow Connector 89"/>
          <p:cNvCxnSpPr/>
          <p:nvPr/>
        </p:nvCxnSpPr>
        <p:spPr bwMode="auto">
          <a:xfrm>
            <a:off x="609600" y="3903884"/>
            <a:ext cx="685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93"/>
          <p:cNvSpPr txBox="1"/>
          <p:nvPr/>
        </p:nvSpPr>
        <p:spPr>
          <a:xfrm>
            <a:off x="685800" y="35351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it-IT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e 7"/>
          <p:cNvSpPr/>
          <p:nvPr/>
        </p:nvSpPr>
        <p:spPr bwMode="auto">
          <a:xfrm>
            <a:off x="1319066" y="3721118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Connettore 4 11"/>
          <p:cNvCxnSpPr>
            <a:stCxn id="70" idx="3"/>
            <a:endCxn id="8" idx="4"/>
          </p:cNvCxnSpPr>
          <p:nvPr/>
        </p:nvCxnSpPr>
        <p:spPr bwMode="auto">
          <a:xfrm flipH="1">
            <a:off x="1499066" y="3985664"/>
            <a:ext cx="5114798" cy="95454"/>
          </a:xfrm>
          <a:prstGeom prst="bentConnector4">
            <a:avLst>
              <a:gd name="adj1" fmla="val -9532"/>
              <a:gd name="adj2" fmla="val 72729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89"/>
          <p:cNvCxnSpPr/>
          <p:nvPr/>
        </p:nvCxnSpPr>
        <p:spPr bwMode="auto">
          <a:xfrm>
            <a:off x="1681760" y="3926225"/>
            <a:ext cx="396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93"/>
          <p:cNvSpPr txBox="1"/>
          <p:nvPr/>
        </p:nvSpPr>
        <p:spPr>
          <a:xfrm>
            <a:off x="1757960" y="355748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93"/>
          <p:cNvSpPr txBox="1"/>
          <p:nvPr/>
        </p:nvSpPr>
        <p:spPr>
          <a:xfrm>
            <a:off x="1249970" y="370968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93"/>
          <p:cNvSpPr txBox="1"/>
          <p:nvPr/>
        </p:nvSpPr>
        <p:spPr>
          <a:xfrm>
            <a:off x="1380703" y="37927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87"/>
          <p:cNvSpPr/>
          <p:nvPr/>
        </p:nvSpPr>
        <p:spPr bwMode="auto">
          <a:xfrm>
            <a:off x="3591100" y="3179419"/>
            <a:ext cx="1219200" cy="1020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endParaRPr lang="it-IT" sz="2000" dirty="0">
              <a:latin typeface="Arial" charset="0"/>
            </a:endParaRPr>
          </a:p>
        </p:txBody>
      </p:sp>
      <p:sp>
        <p:nvSpPr>
          <p:cNvPr id="44" name="TextBox 92"/>
          <p:cNvSpPr txBox="1"/>
          <p:nvPr/>
        </p:nvSpPr>
        <p:spPr>
          <a:xfrm>
            <a:off x="3042946" y="289252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2"/>
          <p:cNvSpPr/>
          <p:nvPr/>
        </p:nvSpPr>
        <p:spPr>
          <a:xfrm>
            <a:off x="3591100" y="3344174"/>
            <a:ext cx="121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sz="2000" dirty="0">
                <a:latin typeface="Arial" charset="0"/>
              </a:rPr>
              <a:t>SMA</a:t>
            </a:r>
            <a:br>
              <a:rPr lang="en-US" sz="2000" dirty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Bundle</a:t>
            </a:r>
            <a:endParaRPr lang="it-IT" sz="2000" dirty="0">
              <a:latin typeface="Arial" charset="0"/>
            </a:endParaRPr>
          </a:p>
        </p:txBody>
      </p:sp>
      <p:cxnSp>
        <p:nvCxnSpPr>
          <p:cNvPr id="47" name="Straight Arrow Connector 94"/>
          <p:cNvCxnSpPr/>
          <p:nvPr/>
        </p:nvCxnSpPr>
        <p:spPr bwMode="auto">
          <a:xfrm>
            <a:off x="4806287" y="3983668"/>
            <a:ext cx="685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93"/>
          <p:cNvSpPr txBox="1"/>
          <p:nvPr/>
        </p:nvSpPr>
        <p:spPr>
          <a:xfrm>
            <a:off x="4886500" y="3609846"/>
            <a:ext cx="60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87"/>
          <p:cNvSpPr/>
          <p:nvPr/>
        </p:nvSpPr>
        <p:spPr bwMode="auto">
          <a:xfrm>
            <a:off x="3581400" y="2290720"/>
            <a:ext cx="1219200" cy="64735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endParaRPr lang="it-IT" sz="2000" dirty="0">
              <a:latin typeface="Arial" charset="0"/>
            </a:endParaRPr>
          </a:p>
        </p:txBody>
      </p:sp>
      <p:sp>
        <p:nvSpPr>
          <p:cNvPr id="51" name="Rectangle 2"/>
          <p:cNvSpPr/>
          <p:nvPr/>
        </p:nvSpPr>
        <p:spPr>
          <a:xfrm>
            <a:off x="3572301" y="2417948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sz="2000" dirty="0" smtClean="0">
                <a:latin typeface="Arial" charset="0"/>
              </a:rPr>
              <a:t>LOAD</a:t>
            </a:r>
            <a:endParaRPr lang="it-IT" sz="2000" dirty="0">
              <a:latin typeface="Arial" charset="0"/>
            </a:endParaRPr>
          </a:p>
        </p:txBody>
      </p:sp>
      <p:cxnSp>
        <p:nvCxnSpPr>
          <p:cNvPr id="58" name="Connettore 4 38"/>
          <p:cNvCxnSpPr>
            <a:stCxn id="39" idx="3"/>
            <a:endCxn id="49" idx="3"/>
          </p:cNvCxnSpPr>
          <p:nvPr/>
        </p:nvCxnSpPr>
        <p:spPr bwMode="auto">
          <a:xfrm flipH="1" flipV="1">
            <a:off x="4800600" y="2614400"/>
            <a:ext cx="9700" cy="828000"/>
          </a:xfrm>
          <a:prstGeom prst="bentConnector3">
            <a:avLst>
              <a:gd name="adj1" fmla="val -2356701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Connettore 4 40"/>
          <p:cNvCxnSpPr/>
          <p:nvPr/>
        </p:nvCxnSpPr>
        <p:spPr bwMode="auto">
          <a:xfrm rot="10800000" flipH="1" flipV="1">
            <a:off x="3581400" y="2590949"/>
            <a:ext cx="9700" cy="828000"/>
          </a:xfrm>
          <a:prstGeom prst="bentConnector3">
            <a:avLst>
              <a:gd name="adj1" fmla="val -2356701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Rectangle 87"/>
          <p:cNvSpPr/>
          <p:nvPr/>
        </p:nvSpPr>
        <p:spPr bwMode="auto">
          <a:xfrm>
            <a:off x="5299868" y="1948298"/>
            <a:ext cx="8382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endParaRPr lang="it-IT" sz="2000" dirty="0">
              <a:latin typeface="Arial" charset="0"/>
            </a:endParaRP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511185"/>
              </p:ext>
            </p:extLst>
          </p:nvPr>
        </p:nvGraphicFramePr>
        <p:xfrm>
          <a:off x="5355164" y="1984038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6" name="Equation" r:id="rId3" imgW="355320" imgH="152280" progId="Equation.DSMT4">
                  <p:embed/>
                </p:oleObj>
              </mc:Choice>
              <mc:Fallback>
                <p:oleObj name="Equation" r:id="rId3" imgW="3553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5164" y="1984038"/>
                        <a:ext cx="711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Elbow Connector 63"/>
          <p:cNvCxnSpPr/>
          <p:nvPr/>
        </p:nvCxnSpPr>
        <p:spPr bwMode="auto">
          <a:xfrm rot="10800000" flipH="1">
            <a:off x="3535868" y="2138798"/>
            <a:ext cx="1764000" cy="451326"/>
          </a:xfrm>
          <a:prstGeom prst="bentConnector3">
            <a:avLst>
              <a:gd name="adj1" fmla="val -995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6138068" y="2141158"/>
            <a:ext cx="381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Box 93"/>
          <p:cNvSpPr txBox="1"/>
          <p:nvPr/>
        </p:nvSpPr>
        <p:spPr>
          <a:xfrm>
            <a:off x="7393008" y="17520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87"/>
          <p:cNvSpPr/>
          <p:nvPr/>
        </p:nvSpPr>
        <p:spPr bwMode="auto">
          <a:xfrm>
            <a:off x="6523788" y="1944926"/>
            <a:ext cx="8382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endParaRPr lang="it-IT" sz="2000" dirty="0">
              <a:latin typeface="Arial" charset="0"/>
            </a:endParaRPr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881916"/>
              </p:ext>
            </p:extLst>
          </p:nvPr>
        </p:nvGraphicFramePr>
        <p:xfrm>
          <a:off x="6579084" y="1980666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7" name="Equation" r:id="rId5" imgW="355320" imgH="152280" progId="Equation.DSMT4">
                  <p:embed/>
                </p:oleObj>
              </mc:Choice>
              <mc:Fallback>
                <p:oleObj name="Equation" r:id="rId5" imgW="3553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9084" y="1980666"/>
                        <a:ext cx="711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Straight Arrow Connector 68"/>
          <p:cNvCxnSpPr/>
          <p:nvPr/>
        </p:nvCxnSpPr>
        <p:spPr bwMode="auto">
          <a:xfrm flipV="1">
            <a:off x="7361988" y="2137786"/>
            <a:ext cx="381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Rectangle 87"/>
          <p:cNvSpPr/>
          <p:nvPr/>
        </p:nvSpPr>
        <p:spPr bwMode="auto">
          <a:xfrm>
            <a:off x="5497864" y="3795164"/>
            <a:ext cx="11160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endParaRPr lang="it-IT" sz="2000" dirty="0">
              <a:latin typeface="Arial" charset="0"/>
            </a:endParaRPr>
          </a:p>
        </p:txBody>
      </p:sp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199114"/>
              </p:ext>
            </p:extLst>
          </p:nvPr>
        </p:nvGraphicFramePr>
        <p:xfrm>
          <a:off x="5511800" y="3792495"/>
          <a:ext cx="111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8" name="Equation" r:id="rId7" imgW="558720" imgH="190440" progId="Equation.DSMT4">
                  <p:embed/>
                </p:oleObj>
              </mc:Choice>
              <mc:Fallback>
                <p:oleObj name="Equation" r:id="rId7" imgW="558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11800" y="3792495"/>
                        <a:ext cx="1117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999562"/>
              </p:ext>
            </p:extLst>
          </p:nvPr>
        </p:nvGraphicFramePr>
        <p:xfrm>
          <a:off x="6705600" y="358612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9" name="Equation" r:id="rId9" imgW="114120" imgH="190440" progId="Equation.DSMT4">
                  <p:embed/>
                </p:oleObj>
              </mc:Choice>
              <mc:Fallback>
                <p:oleObj name="Equation" r:id="rId9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05600" y="3586120"/>
                        <a:ext cx="228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Straight Arrow Connector 89"/>
          <p:cNvCxnSpPr/>
          <p:nvPr/>
        </p:nvCxnSpPr>
        <p:spPr bwMode="auto">
          <a:xfrm>
            <a:off x="2905300" y="3953774"/>
            <a:ext cx="685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TextBox 93"/>
          <p:cNvSpPr txBox="1"/>
          <p:nvPr/>
        </p:nvSpPr>
        <p:spPr>
          <a:xfrm>
            <a:off x="2981500" y="3585038"/>
            <a:ext cx="5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/>
          <p:cNvSpPr/>
          <p:nvPr/>
        </p:nvSpPr>
        <p:spPr bwMode="auto">
          <a:xfrm>
            <a:off x="2095500" y="3568616"/>
            <a:ext cx="952500" cy="68159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2301390" y="3726475"/>
            <a:ext cx="58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sz="2000" dirty="0" smtClean="0">
                <a:latin typeface="Arial" charset="0"/>
              </a:rPr>
              <a:t>PI</a:t>
            </a:r>
            <a:endParaRPr lang="it-IT" sz="2000" dirty="0">
              <a:latin typeface="Arial" charset="0"/>
            </a:endParaRPr>
          </a:p>
        </p:txBody>
      </p:sp>
      <p:sp>
        <p:nvSpPr>
          <p:cNvPr id="77" name="TextBox 93"/>
          <p:cNvSpPr txBox="1"/>
          <p:nvPr/>
        </p:nvSpPr>
        <p:spPr>
          <a:xfrm>
            <a:off x="6180292" y="176541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92"/>
          <p:cNvSpPr txBox="1"/>
          <p:nvPr/>
        </p:nvSpPr>
        <p:spPr>
          <a:xfrm>
            <a:off x="5029200" y="2898972"/>
            <a:ext cx="60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ASIM 2 Mid-Term Exam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9" y="2667000"/>
            <a:ext cx="4068000" cy="390236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124" y="2818182"/>
            <a:ext cx="4606171" cy="3600000"/>
          </a:xfrm>
          <a:prstGeom prst="rect">
            <a:avLst/>
          </a:prstGeom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In control loop, control input of SMA, i.e.,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lang="it-IT" sz="2000" dirty="0"/>
              <a:t>, has to be limited between its physical limits 0 and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it-IT" sz="2000" dirty="0"/>
              <a:t>with a saturation block.</a:t>
            </a:r>
          </a:p>
          <a:p>
            <a:r>
              <a:rPr lang="it-IT" sz="2000" dirty="0" smtClean="0"/>
              <a:t>In </a:t>
            </a:r>
            <a:r>
              <a:rPr lang="it-IT" sz="2000" dirty="0"/>
              <a:t>order to work properly with satuation, PI control has to be implemented in an anti-windup </a:t>
            </a:r>
            <a:r>
              <a:rPr lang="it-IT" sz="2000" dirty="0" smtClean="0"/>
              <a:t>configuration. </a:t>
            </a:r>
            <a:r>
              <a:rPr lang="it-IT" sz="2000" dirty="0"/>
              <a:t>To do so,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possible</a:t>
            </a:r>
            <a:r>
              <a:rPr lang="it-IT" sz="2000" dirty="0"/>
              <a:t> to use </a:t>
            </a:r>
            <a:r>
              <a:rPr lang="it-IT" sz="2000" dirty="0" err="1"/>
              <a:t>built</a:t>
            </a:r>
            <a:r>
              <a:rPr lang="it-IT" sz="2000" dirty="0"/>
              <a:t>-in </a:t>
            </a:r>
            <a:r>
              <a:rPr lang="it-IT" sz="2000" dirty="0" err="1"/>
              <a:t>blocks</a:t>
            </a:r>
            <a:r>
              <a:rPr lang="it-IT" sz="2000" dirty="0"/>
              <a:t> in </a:t>
            </a:r>
            <a:r>
              <a:rPr lang="it-IT" sz="2000" dirty="0" err="1"/>
              <a:t>Simulink</a:t>
            </a:r>
            <a:r>
              <a:rPr lang="it-IT" sz="2000" dirty="0" smtClean="0"/>
              <a:t>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804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5410200" cy="651699"/>
          </a:xfrm>
        </p:spPr>
        <p:txBody>
          <a:bodyPr>
            <a:normAutofit/>
          </a:bodyPr>
          <a:lstStyle/>
          <a:p>
            <a:r>
              <a:rPr lang="en-US" dirty="0" smtClean="0"/>
              <a:t>ASIM </a:t>
            </a:r>
            <a:r>
              <a:rPr lang="en-US" smtClean="0"/>
              <a:t>2 Mid-Term </a:t>
            </a:r>
            <a:r>
              <a:rPr lang="en-US" dirty="0" smtClean="0"/>
              <a:t>Exam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000" lvl="2" indent="-342900"/>
            <a:r>
              <a:rPr lang="de-DE" sz="2000" dirty="0" err="1" smtClean="0"/>
              <a:t>Results</a:t>
            </a:r>
            <a:r>
              <a:rPr lang="de-DE" sz="2000" dirty="0" smtClean="0"/>
              <a:t> must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presented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a </a:t>
            </a:r>
            <a:r>
              <a:rPr lang="de-DE" sz="2000" dirty="0" err="1" smtClean="0"/>
              <a:t>presentation</a:t>
            </a:r>
            <a:r>
              <a:rPr lang="de-DE" sz="2000" dirty="0" smtClean="0"/>
              <a:t> </a:t>
            </a:r>
            <a:r>
              <a:rPr lang="de-DE" sz="2000" dirty="0" err="1" smtClean="0"/>
              <a:t>done</a:t>
            </a:r>
            <a:r>
              <a:rPr lang="de-DE" sz="2000" dirty="0" smtClean="0"/>
              <a:t> in </a:t>
            </a:r>
            <a:r>
              <a:rPr lang="de-DE" sz="2000" dirty="0"/>
              <a:t>P</a:t>
            </a:r>
            <a:r>
              <a:rPr lang="de-DE" sz="2000" dirty="0" smtClean="0"/>
              <a:t>owerPoint (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any</a:t>
            </a:r>
            <a:r>
              <a:rPr lang="de-DE" sz="2000" dirty="0" smtClean="0"/>
              <a:t> </a:t>
            </a:r>
            <a:r>
              <a:rPr lang="de-DE" sz="2000" dirty="0" err="1" smtClean="0"/>
              <a:t>similar</a:t>
            </a:r>
            <a:r>
              <a:rPr lang="de-DE" sz="2000" dirty="0" smtClean="0"/>
              <a:t> </a:t>
            </a:r>
            <a:r>
              <a:rPr lang="de-DE" sz="2000" dirty="0" err="1" smtClean="0"/>
              <a:t>software</a:t>
            </a:r>
            <a:r>
              <a:rPr lang="de-DE" sz="2000" dirty="0" smtClean="0"/>
              <a:t>), in </a:t>
            </a:r>
            <a:r>
              <a:rPr lang="de-DE" sz="2000" dirty="0" err="1" smtClean="0"/>
              <a:t>either</a:t>
            </a:r>
            <a:r>
              <a:rPr lang="de-DE" sz="2000" dirty="0" smtClean="0"/>
              <a:t> </a:t>
            </a:r>
            <a:r>
              <a:rPr lang="de-DE" sz="2000" dirty="0" err="1" smtClean="0"/>
              <a:t>german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english</a:t>
            </a:r>
            <a:r>
              <a:rPr lang="de-DE" sz="2000" dirty="0" smtClean="0"/>
              <a:t>, </a:t>
            </a:r>
            <a:r>
              <a:rPr lang="de-DE" sz="2000" dirty="0" err="1" smtClean="0"/>
              <a:t>which</a:t>
            </a:r>
            <a:r>
              <a:rPr lang="de-DE" sz="2000" dirty="0" smtClean="0"/>
              <a:t> </a:t>
            </a:r>
            <a:r>
              <a:rPr lang="de-DE" sz="2000" dirty="0" err="1" smtClean="0"/>
              <a:t>includes</a:t>
            </a:r>
            <a:r>
              <a:rPr lang="de-DE" sz="2000" dirty="0" smtClean="0"/>
              <a:t> </a:t>
            </a:r>
            <a:r>
              <a:rPr lang="de-DE" sz="2000" dirty="0" err="1" smtClean="0"/>
              <a:t>plot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most</a:t>
            </a:r>
            <a:r>
              <a:rPr lang="de-DE" sz="2000" dirty="0" smtClean="0"/>
              <a:t> </a:t>
            </a:r>
            <a:r>
              <a:rPr lang="de-DE" sz="2000" dirty="0" err="1" smtClean="0"/>
              <a:t>significant</a:t>
            </a:r>
            <a:r>
              <a:rPr lang="de-DE" sz="2000" dirty="0" smtClean="0"/>
              <a:t> </a:t>
            </a:r>
            <a:r>
              <a:rPr lang="de-DE" sz="2000" dirty="0" err="1" smtClean="0"/>
              <a:t>quantities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comments</a:t>
            </a:r>
            <a:r>
              <a:rPr lang="de-DE" sz="2000" dirty="0" smtClean="0"/>
              <a:t> on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results</a:t>
            </a:r>
            <a:r>
              <a:rPr lang="de-DE" sz="2000" dirty="0" smtClean="0"/>
              <a:t>.</a:t>
            </a:r>
          </a:p>
          <a:p>
            <a:pPr marL="342000" lvl="2" indent="-342900"/>
            <a:r>
              <a:rPr lang="de-DE" sz="2000" dirty="0" smtClean="0"/>
              <a:t>Results an be presented by groups of 3 people (or 2, if needed).</a:t>
            </a:r>
          </a:p>
          <a:p>
            <a:pPr marL="342000" lvl="2" indent="-342900"/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group</a:t>
            </a:r>
            <a:r>
              <a:rPr lang="de-DE" sz="2000" dirty="0" smtClean="0"/>
              <a:t>, 10 </a:t>
            </a:r>
            <a:r>
              <a:rPr lang="de-DE" sz="2000" dirty="0" err="1" smtClean="0"/>
              <a:t>minutes</a:t>
            </a:r>
            <a:r>
              <a:rPr lang="de-DE" sz="2000" dirty="0" smtClean="0"/>
              <a:t> </a:t>
            </a:r>
            <a:r>
              <a:rPr lang="de-DE" sz="2000" dirty="0" err="1" smtClean="0"/>
              <a:t>presentation</a:t>
            </a:r>
            <a:r>
              <a:rPr lang="de-DE" sz="2000" dirty="0" smtClean="0"/>
              <a:t> + 5 </a:t>
            </a:r>
            <a:r>
              <a:rPr lang="de-DE" sz="2000" dirty="0" err="1" smtClean="0"/>
              <a:t>minutes</a:t>
            </a:r>
            <a:r>
              <a:rPr lang="de-DE" sz="2000" dirty="0" smtClean="0"/>
              <a:t> </a:t>
            </a:r>
            <a:r>
              <a:rPr lang="de-DE" sz="2000" err="1" smtClean="0"/>
              <a:t>for</a:t>
            </a:r>
            <a:r>
              <a:rPr lang="de-DE" sz="2000" smtClean="0"/>
              <a:t> questions.</a:t>
            </a:r>
            <a:endParaRPr lang="de-DE" sz="2000" dirty="0"/>
          </a:p>
          <a:p>
            <a:pPr marL="342000" lvl="2" indent="-342900"/>
            <a:endParaRPr lang="de-DE" sz="2000" dirty="0" smtClean="0"/>
          </a:p>
          <a:p>
            <a:pPr marL="0" lvl="2" indent="0">
              <a:buNone/>
            </a:pPr>
            <a:endParaRPr lang="de-DE" sz="2000" u="sng" dirty="0" smtClean="0"/>
          </a:p>
          <a:p>
            <a:pPr marL="0" lvl="2" indent="0">
              <a:buNone/>
            </a:pPr>
            <a:endParaRPr lang="de-DE" sz="2000" u="sng" dirty="0"/>
          </a:p>
          <a:p>
            <a:pPr marL="0" lvl="2" indent="0" algn="ctr">
              <a:buNone/>
            </a:pPr>
            <a:r>
              <a:rPr lang="de-DE" sz="2000" u="sng" dirty="0" smtClean="0"/>
              <a:t>MID-TERM EXAM B DATE: 15/06/2018, at 13:00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5739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ASIM 2 Mid-Term Exam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 smtClean="0"/>
              <a:t>We</a:t>
            </a:r>
            <a:r>
              <a:rPr lang="it-IT" sz="2000" dirty="0" smtClean="0"/>
              <a:t> </a:t>
            </a:r>
            <a:r>
              <a:rPr lang="it-IT" sz="2000" dirty="0" err="1" smtClean="0"/>
              <a:t>consider</a:t>
            </a:r>
            <a:r>
              <a:rPr lang="it-IT" sz="2000" dirty="0" smtClean="0"/>
              <a:t> a </a:t>
            </a:r>
            <a:r>
              <a:rPr lang="it-IT" sz="2000" u="sng" dirty="0" smtClean="0"/>
              <a:t>bundle of </a:t>
            </a:r>
            <a:r>
              <a:rPr lang="it-IT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000" u="sng" dirty="0" smtClean="0"/>
              <a:t> </a:t>
            </a:r>
            <a:r>
              <a:rPr lang="it-IT" sz="2000" u="sng" dirty="0" err="1" smtClean="0"/>
              <a:t>wires</a:t>
            </a:r>
            <a:r>
              <a:rPr lang="it-IT" sz="2000" dirty="0" smtClean="0"/>
              <a:t> </a:t>
            </a:r>
            <a:r>
              <a:rPr lang="it-IT" sz="2000" dirty="0" err="1" smtClean="0"/>
              <a:t>connected</a:t>
            </a:r>
            <a:r>
              <a:rPr lang="it-IT" sz="2000" dirty="0" smtClean="0"/>
              <a:t> in </a:t>
            </a:r>
            <a:r>
              <a:rPr lang="it-IT" sz="2000" dirty="0" err="1" smtClean="0"/>
              <a:t>parallel</a:t>
            </a:r>
            <a:endParaRPr lang="it-IT" sz="2000" dirty="0" smtClean="0"/>
          </a:p>
          <a:p>
            <a:r>
              <a:rPr lang="it-IT" sz="2000" dirty="0" err="1" smtClean="0"/>
              <a:t>All</a:t>
            </a:r>
            <a:r>
              <a:rPr lang="it-IT" sz="2000" dirty="0" smtClean="0"/>
              <a:t> </a:t>
            </a:r>
            <a:r>
              <a:rPr lang="it-IT" sz="2000" dirty="0" err="1" smtClean="0"/>
              <a:t>wires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err="1" smtClean="0"/>
              <a:t>same</a:t>
            </a:r>
            <a:r>
              <a:rPr lang="it-IT" sz="2000" dirty="0" smtClean="0"/>
              <a:t> </a:t>
            </a:r>
            <a:r>
              <a:rPr lang="it-IT" sz="2000" dirty="0" err="1" smtClean="0"/>
              <a:t>length</a:t>
            </a:r>
            <a:r>
              <a:rPr lang="it-IT" sz="2000" dirty="0" smtClean="0"/>
              <a:t>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it-IT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dirty="0" smtClean="0"/>
              <a:t>Total force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lang="it-IT" sz="2000" dirty="0" smtClean="0"/>
              <a:t> </a:t>
            </a:r>
            <a:r>
              <a:rPr lang="it-IT" sz="2000" dirty="0" err="1" smtClean="0"/>
              <a:t>equals</a:t>
            </a:r>
            <a:r>
              <a:rPr lang="it-IT" sz="2000" dirty="0" smtClean="0"/>
              <a:t> sum of </a:t>
            </a:r>
            <a:r>
              <a:rPr lang="it-IT" sz="2000" dirty="0" err="1" smtClean="0"/>
              <a:t>forces</a:t>
            </a:r>
            <a:endParaRPr lang="it-IT" sz="2000" dirty="0" smtClean="0"/>
          </a:p>
          <a:p>
            <a:r>
              <a:rPr lang="it-IT" sz="2000" dirty="0" smtClean="0"/>
              <a:t>Total </a:t>
            </a:r>
            <a:r>
              <a:rPr lang="it-IT" sz="2000" dirty="0" err="1" smtClean="0"/>
              <a:t>power</a:t>
            </a:r>
            <a:r>
              <a:rPr lang="it-IT" sz="2000" dirty="0" smtClean="0"/>
              <a:t>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divided</a:t>
            </a:r>
            <a:r>
              <a:rPr lang="it-IT" sz="2000" dirty="0" smtClean="0"/>
              <a:t> in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000" dirty="0" smtClean="0"/>
              <a:t> </a:t>
            </a:r>
            <a:r>
              <a:rPr lang="it-IT" sz="2000" dirty="0" err="1" smtClean="0"/>
              <a:t>equal</a:t>
            </a:r>
            <a:r>
              <a:rPr lang="it-IT" sz="2000" dirty="0" smtClean="0"/>
              <a:t> </a:t>
            </a:r>
            <a:r>
              <a:rPr lang="it-IT" sz="2000" dirty="0" err="1" smtClean="0"/>
              <a:t>parts</a:t>
            </a:r>
            <a:r>
              <a:rPr lang="it-IT" sz="2000" dirty="0" smtClean="0"/>
              <a:t>, and </a:t>
            </a:r>
            <a:r>
              <a:rPr lang="it-IT" sz="2000" dirty="0" err="1" smtClean="0"/>
              <a:t>shared</a:t>
            </a:r>
            <a:r>
              <a:rPr lang="it-IT" sz="2000" dirty="0" smtClean="0"/>
              <a:t> </a:t>
            </a:r>
            <a:r>
              <a:rPr lang="it-IT" sz="2000" dirty="0" err="1" smtClean="0"/>
              <a:t>among</a:t>
            </a:r>
            <a:r>
              <a:rPr lang="it-IT" sz="2000" dirty="0" smtClean="0"/>
              <a:t> </a:t>
            </a:r>
            <a:r>
              <a:rPr lang="it-IT" sz="2000" dirty="0" err="1" smtClean="0"/>
              <a:t>wires</a:t>
            </a:r>
            <a:endParaRPr lang="it-IT" sz="2000" dirty="0" smtClean="0"/>
          </a:p>
          <a:p>
            <a:r>
              <a:rPr lang="it-IT" sz="2000" dirty="0" smtClean="0"/>
              <a:t>Total resistance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lang="it-IT" sz="2000" dirty="0" smtClean="0"/>
              <a:t> is given by parallel of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000" dirty="0" smtClean="0"/>
              <a:t> resistances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NOTE: you can activate/deactivate SMA internal loops by setting </a:t>
            </a:r>
            <a:r>
              <a:rPr lang="it-IT" sz="2000" dirty="0"/>
              <a:t>params_PC2.internal_loops_flag = </a:t>
            </a:r>
            <a:r>
              <a:rPr lang="it-IT" sz="2000" dirty="0" smtClean="0"/>
              <a:t>1 or 0, respectively. Try to solve as much problems as possible with internal loops activated, and set the flag to 0 inly in case severe numerical problems occur</a:t>
            </a:r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it-IT" sz="2000" dirty="0" smtClean="0"/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87"/>
          <p:cNvSpPr/>
          <p:nvPr/>
        </p:nvSpPr>
        <p:spPr bwMode="auto">
          <a:xfrm>
            <a:off x="3535247" y="3323625"/>
            <a:ext cx="1219200" cy="1020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endParaRPr lang="it-IT" sz="2000" dirty="0">
              <a:latin typeface="Arial" charset="0"/>
            </a:endParaRPr>
          </a:p>
        </p:txBody>
      </p:sp>
      <p:cxnSp>
        <p:nvCxnSpPr>
          <p:cNvPr id="6" name="Straight Arrow Connector 88"/>
          <p:cNvCxnSpPr/>
          <p:nvPr/>
        </p:nvCxnSpPr>
        <p:spPr bwMode="auto">
          <a:xfrm flipV="1">
            <a:off x="1630873" y="3563113"/>
            <a:ext cx="1908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89"/>
          <p:cNvCxnSpPr/>
          <p:nvPr/>
        </p:nvCxnSpPr>
        <p:spPr bwMode="auto">
          <a:xfrm>
            <a:off x="2849447" y="4097980"/>
            <a:ext cx="685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91"/>
          <p:cNvSpPr txBox="1"/>
          <p:nvPr/>
        </p:nvSpPr>
        <p:spPr>
          <a:xfrm>
            <a:off x="3019389" y="372864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2"/>
          <p:cNvSpPr txBox="1"/>
          <p:nvPr/>
        </p:nvSpPr>
        <p:spPr>
          <a:xfrm>
            <a:off x="1782647" y="320544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93"/>
          <p:cNvSpPr txBox="1"/>
          <p:nvPr/>
        </p:nvSpPr>
        <p:spPr>
          <a:xfrm>
            <a:off x="4906847" y="3200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94"/>
          <p:cNvCxnSpPr/>
          <p:nvPr/>
        </p:nvCxnSpPr>
        <p:spPr bwMode="auto">
          <a:xfrm>
            <a:off x="4754447" y="3580116"/>
            <a:ext cx="685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2"/>
          <p:cNvSpPr/>
          <p:nvPr/>
        </p:nvSpPr>
        <p:spPr>
          <a:xfrm>
            <a:off x="3535247" y="3488380"/>
            <a:ext cx="121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sz="2000" dirty="0">
                <a:latin typeface="Arial" charset="0"/>
              </a:rPr>
              <a:t>SMA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Actuator</a:t>
            </a:r>
            <a:endParaRPr lang="it-IT" sz="2000" dirty="0">
              <a:latin typeface="Arial" charset="0"/>
            </a:endParaRPr>
          </a:p>
        </p:txBody>
      </p:sp>
      <p:sp>
        <p:nvSpPr>
          <p:cNvPr id="19" name="Rettangolo 18"/>
          <p:cNvSpPr/>
          <p:nvPr/>
        </p:nvSpPr>
        <p:spPr bwMode="auto">
          <a:xfrm>
            <a:off x="5439621" y="3416736"/>
            <a:ext cx="534026" cy="3048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93"/>
          <p:cNvSpPr txBox="1"/>
          <p:nvPr/>
        </p:nvSpPr>
        <p:spPr>
          <a:xfrm>
            <a:off x="6102101" y="3206294"/>
            <a:ext cx="60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94"/>
          <p:cNvCxnSpPr/>
          <p:nvPr/>
        </p:nvCxnSpPr>
        <p:spPr bwMode="auto">
          <a:xfrm>
            <a:off x="5983969" y="3586010"/>
            <a:ext cx="685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93"/>
          <p:cNvSpPr txBox="1"/>
          <p:nvPr/>
        </p:nvSpPr>
        <p:spPr>
          <a:xfrm>
            <a:off x="5537357" y="33850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93"/>
          <p:cNvSpPr txBox="1"/>
          <p:nvPr/>
        </p:nvSpPr>
        <p:spPr>
          <a:xfrm>
            <a:off x="1630247" y="3729244"/>
            <a:ext cx="5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94"/>
          <p:cNvCxnSpPr/>
          <p:nvPr/>
        </p:nvCxnSpPr>
        <p:spPr bwMode="auto">
          <a:xfrm>
            <a:off x="1630873" y="4108960"/>
            <a:ext cx="685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ttangolo 24"/>
          <p:cNvSpPr/>
          <p:nvPr/>
        </p:nvSpPr>
        <p:spPr bwMode="auto">
          <a:xfrm>
            <a:off x="2316047" y="3945580"/>
            <a:ext cx="534026" cy="3048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93"/>
          <p:cNvSpPr txBox="1"/>
          <p:nvPr/>
        </p:nvSpPr>
        <p:spPr>
          <a:xfrm>
            <a:off x="2316047" y="391391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1/N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ttangolo 26"/>
          <p:cNvSpPr/>
          <p:nvPr/>
        </p:nvSpPr>
        <p:spPr bwMode="auto">
          <a:xfrm>
            <a:off x="2195273" y="3205448"/>
            <a:ext cx="3930774" cy="119733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"/>
          <p:cNvSpPr/>
          <p:nvPr/>
        </p:nvSpPr>
        <p:spPr>
          <a:xfrm>
            <a:off x="2912119" y="4400490"/>
            <a:ext cx="2500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sz="2000" dirty="0" smtClean="0">
                <a:latin typeface="Arial" charset="0"/>
              </a:rPr>
              <a:t>SMA Bundle</a:t>
            </a:r>
            <a:endParaRPr lang="it-IT" sz="2000" dirty="0">
              <a:latin typeface="Arial" charset="0"/>
            </a:endParaRPr>
          </a:p>
        </p:txBody>
      </p:sp>
      <p:sp>
        <p:nvSpPr>
          <p:cNvPr id="28" name="TextBox 93"/>
          <p:cNvSpPr txBox="1"/>
          <p:nvPr/>
        </p:nvSpPr>
        <p:spPr>
          <a:xfrm>
            <a:off x="4902834" y="374815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94"/>
          <p:cNvCxnSpPr/>
          <p:nvPr/>
        </p:nvCxnSpPr>
        <p:spPr bwMode="auto">
          <a:xfrm>
            <a:off x="4750434" y="4127874"/>
            <a:ext cx="685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ttangolo 30"/>
          <p:cNvSpPr/>
          <p:nvPr/>
        </p:nvSpPr>
        <p:spPr bwMode="auto">
          <a:xfrm>
            <a:off x="5435608" y="3964494"/>
            <a:ext cx="534026" cy="3048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93"/>
          <p:cNvSpPr txBox="1"/>
          <p:nvPr/>
        </p:nvSpPr>
        <p:spPr>
          <a:xfrm>
            <a:off x="6098088" y="3754052"/>
            <a:ext cx="60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94"/>
          <p:cNvCxnSpPr/>
          <p:nvPr/>
        </p:nvCxnSpPr>
        <p:spPr bwMode="auto">
          <a:xfrm>
            <a:off x="5979956" y="4133768"/>
            <a:ext cx="685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93"/>
          <p:cNvSpPr txBox="1"/>
          <p:nvPr/>
        </p:nvSpPr>
        <p:spPr>
          <a:xfrm>
            <a:off x="5448956" y="393282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1/N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5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bunle of SMA wires is working against a mass-spring-damper load</a:t>
            </a:r>
          </a:p>
          <a:p>
            <a:endParaRPr lang="it-IT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r>
              <a:rPr lang="it-IT" sz="2000" dirty="0" err="1" smtClean="0"/>
              <a:t>Dynamic</a:t>
            </a:r>
            <a:r>
              <a:rPr lang="it-IT" sz="2000" dirty="0" smtClean="0"/>
              <a:t> </a:t>
            </a:r>
            <a:r>
              <a:rPr lang="it-IT" sz="2000" dirty="0" err="1" smtClean="0"/>
              <a:t>equation</a:t>
            </a:r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r>
              <a:rPr lang="it-IT" sz="2000" dirty="0" smtClean="0"/>
              <a:t>Steady-state </a:t>
            </a:r>
            <a:r>
              <a:rPr lang="it-IT" sz="2000" dirty="0" err="1" smtClean="0"/>
              <a:t>equation</a:t>
            </a:r>
            <a:r>
              <a:rPr lang="it-IT" sz="2000" dirty="0" smtClean="0"/>
              <a:t> (time </a:t>
            </a:r>
            <a:r>
              <a:rPr lang="it-IT" sz="2000" dirty="0" err="1" smtClean="0"/>
              <a:t>derivatives</a:t>
            </a:r>
            <a:r>
              <a:rPr lang="it-IT" sz="2000" dirty="0" smtClean="0"/>
              <a:t> go to zero)</a:t>
            </a:r>
          </a:p>
        </p:txBody>
      </p:sp>
      <p:cxnSp>
        <p:nvCxnSpPr>
          <p:cNvPr id="52" name="Straight Connector 50"/>
          <p:cNvCxnSpPr/>
          <p:nvPr/>
        </p:nvCxnSpPr>
        <p:spPr bwMode="auto">
          <a:xfrm rot="16200000" flipV="1">
            <a:off x="3694193" y="2446055"/>
            <a:ext cx="0" cy="468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ASIM 2 Mid-Term Exam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8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88065"/>
              </p:ext>
            </p:extLst>
          </p:nvPr>
        </p:nvGraphicFramePr>
        <p:xfrm>
          <a:off x="2728912" y="4199440"/>
          <a:ext cx="36861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8" name="Equation" r:id="rId3" imgW="1638000" imgH="215640" progId="Equation.DSMT4">
                  <p:embed/>
                </p:oleObj>
              </mc:Choice>
              <mc:Fallback>
                <p:oleObj name="Equation" r:id="rId3" imgW="1638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8912" y="4199440"/>
                        <a:ext cx="36861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987424"/>
              </p:ext>
            </p:extLst>
          </p:nvPr>
        </p:nvGraphicFramePr>
        <p:xfrm>
          <a:off x="3429000" y="5413878"/>
          <a:ext cx="2286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9" name="Equation" r:id="rId5" imgW="1015920" imgH="215640" progId="Equation.DSMT4">
                  <p:embed/>
                </p:oleObj>
              </mc:Choice>
              <mc:Fallback>
                <p:oleObj name="Equation" r:id="rId5" imgW="1015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5413878"/>
                        <a:ext cx="22860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"/>
          <p:cNvCxnSpPr/>
          <p:nvPr/>
        </p:nvCxnSpPr>
        <p:spPr bwMode="auto">
          <a:xfrm rot="16200000">
            <a:off x="2819399" y="2065842"/>
            <a:ext cx="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6"/>
          <p:cNvCxnSpPr/>
          <p:nvPr/>
        </p:nvCxnSpPr>
        <p:spPr bwMode="auto">
          <a:xfrm rot="16200000">
            <a:off x="1831802" y="2678441"/>
            <a:ext cx="75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9"/>
          <p:cNvCxnSpPr/>
          <p:nvPr/>
        </p:nvCxnSpPr>
        <p:spPr bwMode="auto">
          <a:xfrm rot="16200000" flipV="1">
            <a:off x="2057400" y="2528291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27"/>
          <p:cNvCxnSpPr/>
          <p:nvPr/>
        </p:nvCxnSpPr>
        <p:spPr bwMode="auto">
          <a:xfrm rot="16200000" flipV="1">
            <a:off x="2057400" y="2142041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28"/>
          <p:cNvCxnSpPr/>
          <p:nvPr/>
        </p:nvCxnSpPr>
        <p:spPr bwMode="auto">
          <a:xfrm rot="16200000" flipV="1">
            <a:off x="2057400" y="2399541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29"/>
          <p:cNvCxnSpPr/>
          <p:nvPr/>
        </p:nvCxnSpPr>
        <p:spPr bwMode="auto">
          <a:xfrm rot="16200000" flipV="1">
            <a:off x="2057400" y="2270791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Freeform 30"/>
          <p:cNvSpPr/>
          <p:nvPr/>
        </p:nvSpPr>
        <p:spPr>
          <a:xfrm rot="16200000">
            <a:off x="4886827" y="2266045"/>
            <a:ext cx="514350" cy="1523642"/>
          </a:xfrm>
          <a:custGeom>
            <a:avLst/>
            <a:gdLst>
              <a:gd name="connsiteX0" fmla="*/ 254000 w 514350"/>
              <a:gd name="connsiteY0" fmla="*/ 0 h 1101725"/>
              <a:gd name="connsiteX1" fmla="*/ 257175 w 514350"/>
              <a:gd name="connsiteY1" fmla="*/ 82550 h 1101725"/>
              <a:gd name="connsiteX2" fmla="*/ 3175 w 514350"/>
              <a:gd name="connsiteY2" fmla="*/ 165100 h 1101725"/>
              <a:gd name="connsiteX3" fmla="*/ 511175 w 514350"/>
              <a:gd name="connsiteY3" fmla="*/ 247650 h 1101725"/>
              <a:gd name="connsiteX4" fmla="*/ 3175 w 514350"/>
              <a:gd name="connsiteY4" fmla="*/ 327025 h 1101725"/>
              <a:gd name="connsiteX5" fmla="*/ 511175 w 514350"/>
              <a:gd name="connsiteY5" fmla="*/ 415925 h 1101725"/>
              <a:gd name="connsiteX6" fmla="*/ 0 w 514350"/>
              <a:gd name="connsiteY6" fmla="*/ 492125 h 1101725"/>
              <a:gd name="connsiteX7" fmla="*/ 511175 w 514350"/>
              <a:gd name="connsiteY7" fmla="*/ 581025 h 1101725"/>
              <a:gd name="connsiteX8" fmla="*/ 0 w 514350"/>
              <a:gd name="connsiteY8" fmla="*/ 663575 h 1101725"/>
              <a:gd name="connsiteX9" fmla="*/ 514350 w 514350"/>
              <a:gd name="connsiteY9" fmla="*/ 749300 h 1101725"/>
              <a:gd name="connsiteX10" fmla="*/ 0 w 514350"/>
              <a:gd name="connsiteY10" fmla="*/ 825500 h 1101725"/>
              <a:gd name="connsiteX11" fmla="*/ 511175 w 514350"/>
              <a:gd name="connsiteY11" fmla="*/ 911225 h 1101725"/>
              <a:gd name="connsiteX12" fmla="*/ 257175 w 514350"/>
              <a:gd name="connsiteY12" fmla="*/ 996950 h 1101725"/>
              <a:gd name="connsiteX13" fmla="*/ 254000 w 514350"/>
              <a:gd name="connsiteY13" fmla="*/ 1101725 h 110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4350" h="1101725">
                <a:moveTo>
                  <a:pt x="254000" y="0"/>
                </a:moveTo>
                <a:lnTo>
                  <a:pt x="257175" y="82550"/>
                </a:lnTo>
                <a:lnTo>
                  <a:pt x="3175" y="165100"/>
                </a:lnTo>
                <a:lnTo>
                  <a:pt x="511175" y="247650"/>
                </a:lnTo>
                <a:lnTo>
                  <a:pt x="3175" y="327025"/>
                </a:lnTo>
                <a:lnTo>
                  <a:pt x="511175" y="415925"/>
                </a:lnTo>
                <a:lnTo>
                  <a:pt x="0" y="492125"/>
                </a:lnTo>
                <a:lnTo>
                  <a:pt x="511175" y="581025"/>
                </a:lnTo>
                <a:lnTo>
                  <a:pt x="0" y="663575"/>
                </a:lnTo>
                <a:lnTo>
                  <a:pt x="514350" y="749300"/>
                </a:lnTo>
                <a:lnTo>
                  <a:pt x="0" y="825500"/>
                </a:lnTo>
                <a:lnTo>
                  <a:pt x="511175" y="911225"/>
                </a:lnTo>
                <a:lnTo>
                  <a:pt x="257175" y="996950"/>
                </a:lnTo>
                <a:cubicBezTo>
                  <a:pt x="256117" y="1031875"/>
                  <a:pt x="255058" y="1066800"/>
                  <a:pt x="254000" y="11017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9" name="Oval 12"/>
          <p:cNvSpPr/>
          <p:nvPr/>
        </p:nvSpPr>
        <p:spPr bwMode="auto">
          <a:xfrm rot="16200000">
            <a:off x="3375211" y="2624592"/>
            <a:ext cx="108000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Connector 14"/>
          <p:cNvCxnSpPr/>
          <p:nvPr/>
        </p:nvCxnSpPr>
        <p:spPr bwMode="auto">
          <a:xfrm rot="16200000">
            <a:off x="1876834" y="1882768"/>
            <a:ext cx="68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Arrow Connector 16"/>
          <p:cNvCxnSpPr/>
          <p:nvPr/>
        </p:nvCxnSpPr>
        <p:spPr bwMode="auto">
          <a:xfrm rot="16200000">
            <a:off x="2839543" y="1434194"/>
            <a:ext cx="0" cy="1224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Connector 20"/>
          <p:cNvCxnSpPr/>
          <p:nvPr/>
        </p:nvCxnSpPr>
        <p:spPr bwMode="auto">
          <a:xfrm rot="16200000">
            <a:off x="3258034" y="2044768"/>
            <a:ext cx="36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44"/>
          <p:cNvSpPr/>
          <p:nvPr/>
        </p:nvSpPr>
        <p:spPr>
          <a:xfrm>
            <a:off x="2706811" y="1665070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"/>
          <p:cNvCxnSpPr/>
          <p:nvPr/>
        </p:nvCxnSpPr>
        <p:spPr bwMode="auto">
          <a:xfrm rot="16200000">
            <a:off x="3989042" y="2647429"/>
            <a:ext cx="7862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8"/>
          <p:cNvCxnSpPr/>
          <p:nvPr/>
        </p:nvCxnSpPr>
        <p:spPr bwMode="auto">
          <a:xfrm rot="16200000">
            <a:off x="4659494" y="1994037"/>
            <a:ext cx="0" cy="54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75"/>
          <p:cNvCxnSpPr/>
          <p:nvPr/>
        </p:nvCxnSpPr>
        <p:spPr bwMode="auto">
          <a:xfrm rot="16200000">
            <a:off x="5529496" y="1891398"/>
            <a:ext cx="0" cy="756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76"/>
          <p:cNvCxnSpPr/>
          <p:nvPr/>
        </p:nvCxnSpPr>
        <p:spPr bwMode="auto">
          <a:xfrm>
            <a:off x="4937384" y="2011462"/>
            <a:ext cx="0" cy="50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77"/>
          <p:cNvCxnSpPr/>
          <p:nvPr/>
        </p:nvCxnSpPr>
        <p:spPr bwMode="auto">
          <a:xfrm>
            <a:off x="5151920" y="2102037"/>
            <a:ext cx="0" cy="32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86"/>
          <p:cNvCxnSpPr/>
          <p:nvPr/>
        </p:nvCxnSpPr>
        <p:spPr bwMode="auto">
          <a:xfrm rot="5400000">
            <a:off x="5102324" y="2321953"/>
            <a:ext cx="0" cy="36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93"/>
          <p:cNvCxnSpPr/>
          <p:nvPr/>
        </p:nvCxnSpPr>
        <p:spPr bwMode="auto">
          <a:xfrm rot="5400000">
            <a:off x="5110069" y="1845269"/>
            <a:ext cx="0" cy="36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48"/>
          <p:cNvSpPr/>
          <p:nvPr/>
        </p:nvSpPr>
        <p:spPr bwMode="auto">
          <a:xfrm rot="16200000">
            <a:off x="3930074" y="2500056"/>
            <a:ext cx="360000" cy="36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1"/>
          <p:cNvSpPr/>
          <p:nvPr/>
        </p:nvSpPr>
        <p:spPr>
          <a:xfrm>
            <a:off x="3924126" y="247954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2"/>
          <p:cNvCxnSpPr/>
          <p:nvPr/>
        </p:nvCxnSpPr>
        <p:spPr bwMode="auto">
          <a:xfrm rot="16200000">
            <a:off x="4332235" y="2647589"/>
            <a:ext cx="0" cy="7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6"/>
          <p:cNvCxnSpPr/>
          <p:nvPr/>
        </p:nvCxnSpPr>
        <p:spPr bwMode="auto">
          <a:xfrm rot="16200000" flipV="1">
            <a:off x="5330603" y="2655067"/>
            <a:ext cx="115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9"/>
          <p:cNvCxnSpPr/>
          <p:nvPr/>
        </p:nvCxnSpPr>
        <p:spPr bwMode="auto">
          <a:xfrm rot="16200000">
            <a:off x="5906603" y="3078667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60"/>
          <p:cNvCxnSpPr/>
          <p:nvPr/>
        </p:nvCxnSpPr>
        <p:spPr bwMode="auto">
          <a:xfrm rot="16200000">
            <a:off x="5906603" y="2694697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61"/>
          <p:cNvCxnSpPr/>
          <p:nvPr/>
        </p:nvCxnSpPr>
        <p:spPr bwMode="auto">
          <a:xfrm rot="16200000">
            <a:off x="5906603" y="2950677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62"/>
          <p:cNvCxnSpPr/>
          <p:nvPr/>
        </p:nvCxnSpPr>
        <p:spPr bwMode="auto">
          <a:xfrm rot="16200000">
            <a:off x="5906603" y="2822687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3"/>
          <p:cNvCxnSpPr/>
          <p:nvPr/>
        </p:nvCxnSpPr>
        <p:spPr bwMode="auto">
          <a:xfrm rot="16200000">
            <a:off x="5906603" y="1926759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4"/>
          <p:cNvCxnSpPr/>
          <p:nvPr/>
        </p:nvCxnSpPr>
        <p:spPr bwMode="auto">
          <a:xfrm rot="16200000">
            <a:off x="5904931" y="2566707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5"/>
          <p:cNvCxnSpPr/>
          <p:nvPr/>
        </p:nvCxnSpPr>
        <p:spPr bwMode="auto">
          <a:xfrm rot="16200000">
            <a:off x="5904931" y="2054747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6"/>
          <p:cNvCxnSpPr/>
          <p:nvPr/>
        </p:nvCxnSpPr>
        <p:spPr bwMode="auto">
          <a:xfrm rot="16200000">
            <a:off x="5905183" y="2182737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7"/>
          <p:cNvCxnSpPr/>
          <p:nvPr/>
        </p:nvCxnSpPr>
        <p:spPr bwMode="auto">
          <a:xfrm rot="16200000">
            <a:off x="5904931" y="2310727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8"/>
          <p:cNvCxnSpPr/>
          <p:nvPr/>
        </p:nvCxnSpPr>
        <p:spPr bwMode="auto">
          <a:xfrm rot="16200000">
            <a:off x="5903259" y="2438717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3"/>
          <p:cNvCxnSpPr/>
          <p:nvPr/>
        </p:nvCxnSpPr>
        <p:spPr bwMode="auto">
          <a:xfrm rot="16200000">
            <a:off x="2822459" y="1696076"/>
            <a:ext cx="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12"/>
          <p:cNvSpPr/>
          <p:nvPr/>
        </p:nvSpPr>
        <p:spPr bwMode="auto">
          <a:xfrm rot="16200000">
            <a:off x="3378271" y="2254826"/>
            <a:ext cx="108000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Connector 3"/>
          <p:cNvCxnSpPr/>
          <p:nvPr/>
        </p:nvCxnSpPr>
        <p:spPr bwMode="auto">
          <a:xfrm rot="16200000">
            <a:off x="2819398" y="2440220"/>
            <a:ext cx="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12"/>
          <p:cNvSpPr/>
          <p:nvPr/>
        </p:nvSpPr>
        <p:spPr bwMode="auto">
          <a:xfrm rot="16200000">
            <a:off x="3375210" y="2998970"/>
            <a:ext cx="108000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2" name="Straight Connector 27"/>
          <p:cNvCxnSpPr/>
          <p:nvPr/>
        </p:nvCxnSpPr>
        <p:spPr bwMode="auto">
          <a:xfrm rot="16200000" flipV="1">
            <a:off x="2057400" y="2657041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28"/>
          <p:cNvCxnSpPr/>
          <p:nvPr/>
        </p:nvCxnSpPr>
        <p:spPr bwMode="auto">
          <a:xfrm rot="16200000" flipV="1">
            <a:off x="2057400" y="2914540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29"/>
          <p:cNvCxnSpPr/>
          <p:nvPr/>
        </p:nvCxnSpPr>
        <p:spPr bwMode="auto">
          <a:xfrm rot="16200000" flipV="1">
            <a:off x="2057400" y="2785791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56"/>
          <p:cNvCxnSpPr/>
          <p:nvPr/>
        </p:nvCxnSpPr>
        <p:spPr bwMode="auto">
          <a:xfrm rot="16200000" flipV="1">
            <a:off x="5333730" y="3173566"/>
            <a:ext cx="115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59"/>
          <p:cNvCxnSpPr/>
          <p:nvPr/>
        </p:nvCxnSpPr>
        <p:spPr bwMode="auto">
          <a:xfrm rot="16200000">
            <a:off x="5909730" y="3597166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60"/>
          <p:cNvCxnSpPr/>
          <p:nvPr/>
        </p:nvCxnSpPr>
        <p:spPr bwMode="auto">
          <a:xfrm rot="16200000">
            <a:off x="5909730" y="3213196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61"/>
          <p:cNvCxnSpPr/>
          <p:nvPr/>
        </p:nvCxnSpPr>
        <p:spPr bwMode="auto">
          <a:xfrm rot="16200000">
            <a:off x="5909730" y="3469176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62"/>
          <p:cNvCxnSpPr/>
          <p:nvPr/>
        </p:nvCxnSpPr>
        <p:spPr bwMode="auto">
          <a:xfrm rot="16200000">
            <a:off x="5909730" y="3341186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63"/>
          <p:cNvCxnSpPr/>
          <p:nvPr/>
        </p:nvCxnSpPr>
        <p:spPr bwMode="auto">
          <a:xfrm rot="16200000">
            <a:off x="5909730" y="2445258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64"/>
          <p:cNvCxnSpPr/>
          <p:nvPr/>
        </p:nvCxnSpPr>
        <p:spPr bwMode="auto">
          <a:xfrm rot="16200000">
            <a:off x="5908058" y="3085206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65"/>
          <p:cNvCxnSpPr/>
          <p:nvPr/>
        </p:nvCxnSpPr>
        <p:spPr bwMode="auto">
          <a:xfrm rot="16200000">
            <a:off x="5908058" y="2573246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66"/>
          <p:cNvCxnSpPr/>
          <p:nvPr/>
        </p:nvCxnSpPr>
        <p:spPr bwMode="auto">
          <a:xfrm rot="16200000">
            <a:off x="5908310" y="2701236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67"/>
          <p:cNvCxnSpPr/>
          <p:nvPr/>
        </p:nvCxnSpPr>
        <p:spPr bwMode="auto">
          <a:xfrm rot="16200000">
            <a:off x="5908058" y="2829226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68"/>
          <p:cNvCxnSpPr/>
          <p:nvPr/>
        </p:nvCxnSpPr>
        <p:spPr bwMode="auto">
          <a:xfrm rot="16200000">
            <a:off x="5906386" y="2957216"/>
            <a:ext cx="152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4"/>
          <p:cNvCxnSpPr/>
          <p:nvPr/>
        </p:nvCxnSpPr>
        <p:spPr bwMode="auto">
          <a:xfrm rot="16200000">
            <a:off x="3037388" y="2693577"/>
            <a:ext cx="7862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Arrow Connector 16"/>
          <p:cNvCxnSpPr/>
          <p:nvPr/>
        </p:nvCxnSpPr>
        <p:spPr bwMode="auto">
          <a:xfrm rot="16200000">
            <a:off x="4064850" y="-171267"/>
            <a:ext cx="0" cy="367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Connector 20"/>
          <p:cNvCxnSpPr/>
          <p:nvPr/>
        </p:nvCxnSpPr>
        <p:spPr bwMode="auto">
          <a:xfrm rot="16200000">
            <a:off x="5672494" y="1774767"/>
            <a:ext cx="46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44"/>
          <p:cNvSpPr/>
          <p:nvPr/>
        </p:nvSpPr>
        <p:spPr>
          <a:xfrm>
            <a:off x="3895798" y="12954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44"/>
          <p:cNvSpPr/>
          <p:nvPr/>
        </p:nvSpPr>
        <p:spPr>
          <a:xfrm>
            <a:off x="4966440" y="3285974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44"/>
          <p:cNvSpPr/>
          <p:nvPr/>
        </p:nvSpPr>
        <p:spPr>
          <a:xfrm>
            <a:off x="5305129" y="192171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 rot="5400000">
            <a:off x="2733768" y="23266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cxnSp>
        <p:nvCxnSpPr>
          <p:cNvPr id="71" name="Straight Arrow Connector 16"/>
          <p:cNvCxnSpPr/>
          <p:nvPr/>
        </p:nvCxnSpPr>
        <p:spPr bwMode="auto">
          <a:xfrm rot="5400000" flipH="1">
            <a:off x="3688921" y="2383439"/>
            <a:ext cx="0" cy="396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2" name="CasellaDiTesto 91"/>
          <p:cNvSpPr txBox="1"/>
          <p:nvPr/>
        </p:nvSpPr>
        <p:spPr>
          <a:xfrm rot="5400000">
            <a:off x="2733768" y="2675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93" name="Rectangle 44"/>
          <p:cNvSpPr/>
          <p:nvPr/>
        </p:nvSpPr>
        <p:spPr>
          <a:xfrm>
            <a:off x="2164741" y="2007566"/>
            <a:ext cx="591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</a:t>
            </a:r>
            <a:r>
              <a:rPr lang="de-DE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it-IT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44"/>
          <p:cNvSpPr/>
          <p:nvPr/>
        </p:nvSpPr>
        <p:spPr>
          <a:xfrm>
            <a:off x="2164741" y="2380056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</a:t>
            </a:r>
            <a:r>
              <a:rPr lang="de-DE" sz="1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t-IT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44"/>
          <p:cNvSpPr/>
          <p:nvPr/>
        </p:nvSpPr>
        <p:spPr>
          <a:xfrm>
            <a:off x="2164741" y="2751125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</a:t>
            </a:r>
            <a:r>
              <a:rPr lang="de-DE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it-IT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44"/>
          <p:cNvSpPr/>
          <p:nvPr/>
        </p:nvSpPr>
        <p:spPr>
          <a:xfrm>
            <a:off x="3455787" y="2112245"/>
            <a:ext cx="60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ASIM 2 Mid-Term Exam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We assume that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2000" dirty="0" smtClean="0"/>
              <a:t> =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dirty="0" smtClean="0"/>
              <a:t> = 293 K, and that the wires can stand a maximum increase of </a:t>
            </a:r>
            <a:r>
              <a:rPr lang="it-IT" sz="20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000" dirty="0" smtClean="0"/>
              <a:t> = 80 K from this initial value</a:t>
            </a:r>
          </a:p>
          <a:p>
            <a:r>
              <a:rPr lang="it-IT" sz="2000" dirty="0" smtClean="0"/>
              <a:t>Given a maximum increase of temperature of </a:t>
            </a:r>
            <a:r>
              <a:rPr lang="it-IT" sz="2000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000" dirty="0"/>
              <a:t> = </a:t>
            </a:r>
            <a:r>
              <a:rPr lang="it-IT" sz="2000" dirty="0" smtClean="0"/>
              <a:t>80 </a:t>
            </a:r>
            <a:r>
              <a:rPr lang="it-IT" sz="2000" dirty="0"/>
              <a:t>K</a:t>
            </a:r>
            <a:r>
              <a:rPr lang="it-IT" sz="2000" dirty="0" smtClean="0"/>
              <a:t>, the maximum power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lang="it-IT" sz="2000" dirty="0" smtClean="0"/>
              <a:t> which can be applied to the wire, denoted as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it-IT" sz="2000" dirty="0" smtClean="0"/>
              <a:t>, can be obtaind from the thermal equation, by setting all derivative equal to zero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it-IT" sz="2000" dirty="0" smtClean="0"/>
              <a:t> </a:t>
            </a:r>
            <a:r>
              <a:rPr lang="it-IT" sz="2000" dirty="0" err="1" smtClean="0"/>
              <a:t>has</a:t>
            </a:r>
            <a:r>
              <a:rPr lang="it-IT" sz="2000" dirty="0" smtClean="0"/>
              <a:t> to be </a:t>
            </a:r>
            <a:r>
              <a:rPr lang="it-IT" sz="2000" dirty="0" err="1" smtClean="0"/>
              <a:t>recalculated</a:t>
            </a:r>
            <a:r>
              <a:rPr lang="it-IT" sz="2000" dirty="0" smtClean="0"/>
              <a:t> </a:t>
            </a:r>
            <a:r>
              <a:rPr lang="it-IT" sz="2000" dirty="0" err="1" smtClean="0"/>
              <a:t>every</a:t>
            </a:r>
            <a:r>
              <a:rPr lang="it-IT" sz="2000" dirty="0" smtClean="0"/>
              <a:t> time </a:t>
            </a:r>
            <a:r>
              <a:rPr lang="it-IT" sz="2000" dirty="0" err="1" smtClean="0"/>
              <a:t>geometry</a:t>
            </a:r>
            <a:r>
              <a:rPr lang="it-IT" sz="2000" dirty="0" smtClean="0"/>
              <a:t>/</a:t>
            </a:r>
            <a:r>
              <a:rPr lang="it-IT" sz="2000" dirty="0" err="1" smtClean="0"/>
              <a:t>number</a:t>
            </a:r>
            <a:r>
              <a:rPr lang="it-IT" sz="2000" dirty="0" smtClean="0"/>
              <a:t> of </a:t>
            </a:r>
            <a:r>
              <a:rPr lang="it-IT" sz="2000" dirty="0" err="1" smtClean="0"/>
              <a:t>wires</a:t>
            </a:r>
            <a:r>
              <a:rPr lang="it-IT" sz="2000" dirty="0" smtClean="0"/>
              <a:t> are </a:t>
            </a:r>
            <a:r>
              <a:rPr lang="it-IT" sz="2000" dirty="0" err="1" smtClean="0"/>
              <a:t>modified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69290"/>
              </p:ext>
            </p:extLst>
          </p:nvPr>
        </p:nvGraphicFramePr>
        <p:xfrm>
          <a:off x="1203325" y="3355975"/>
          <a:ext cx="5943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0" name="Equation" r:id="rId4" imgW="2641320" imgH="355320" progId="Equation.DSMT4">
                  <p:embed/>
                </p:oleObj>
              </mc:Choice>
              <mc:Fallback>
                <p:oleObj name="Equation" r:id="rId4" imgW="26413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3325" y="3355975"/>
                        <a:ext cx="59436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240024"/>
              </p:ext>
            </p:extLst>
          </p:nvPr>
        </p:nvGraphicFramePr>
        <p:xfrm>
          <a:off x="2889250" y="4833938"/>
          <a:ext cx="2571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1" name="Equation" r:id="rId6" imgW="1143000" imgH="190440" progId="Equation.DSMT4">
                  <p:embed/>
                </p:oleObj>
              </mc:Choice>
              <mc:Fallback>
                <p:oleObj name="Equation" r:id="rId6" imgW="11430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89250" y="4833938"/>
                        <a:ext cx="25717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onnettore 2 7"/>
          <p:cNvCxnSpPr/>
          <p:nvPr/>
        </p:nvCxnSpPr>
        <p:spPr bwMode="auto">
          <a:xfrm>
            <a:off x="4174692" y="4184813"/>
            <a:ext cx="0" cy="5333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44"/>
          <p:cNvSpPr/>
          <p:nvPr/>
        </p:nvSpPr>
        <p:spPr bwMode="auto">
          <a:xfrm>
            <a:off x="8356749" y="4419600"/>
            <a:ext cx="200501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43"/>
          <p:cNvSpPr/>
          <p:nvPr/>
        </p:nvSpPr>
        <p:spPr bwMode="auto">
          <a:xfrm>
            <a:off x="6477000" y="4419600"/>
            <a:ext cx="198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42"/>
          <p:cNvSpPr/>
          <p:nvPr/>
        </p:nvSpPr>
        <p:spPr bwMode="auto">
          <a:xfrm>
            <a:off x="6364967" y="4419600"/>
            <a:ext cx="200501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46"/>
          <p:cNvSpPr/>
          <p:nvPr/>
        </p:nvSpPr>
        <p:spPr bwMode="auto">
          <a:xfrm>
            <a:off x="8337104" y="4438177"/>
            <a:ext cx="200501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48"/>
          <p:cNvCxnSpPr/>
          <p:nvPr/>
        </p:nvCxnSpPr>
        <p:spPr bwMode="auto">
          <a:xfrm flipH="1">
            <a:off x="6465217" y="4770131"/>
            <a:ext cx="1" cy="1213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49"/>
          <p:cNvCxnSpPr/>
          <p:nvPr/>
        </p:nvCxnSpPr>
        <p:spPr bwMode="auto">
          <a:xfrm flipH="1">
            <a:off x="8460214" y="4770131"/>
            <a:ext cx="1" cy="1213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51"/>
          <p:cNvCxnSpPr/>
          <p:nvPr/>
        </p:nvCxnSpPr>
        <p:spPr bwMode="auto">
          <a:xfrm>
            <a:off x="6477000" y="4830813"/>
            <a:ext cx="198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6" name="Rectangle 52"/>
          <p:cNvSpPr/>
          <p:nvPr/>
        </p:nvSpPr>
        <p:spPr>
          <a:xfrm>
            <a:off x="7351871" y="478789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53"/>
          <p:cNvCxnSpPr/>
          <p:nvPr/>
        </p:nvCxnSpPr>
        <p:spPr bwMode="auto">
          <a:xfrm flipH="1" flipV="1">
            <a:off x="6272820" y="4581600"/>
            <a:ext cx="1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55"/>
          <p:cNvCxnSpPr/>
          <p:nvPr/>
        </p:nvCxnSpPr>
        <p:spPr bwMode="auto">
          <a:xfrm flipH="1" flipV="1">
            <a:off x="6272820" y="4419600"/>
            <a:ext cx="1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57"/>
          <p:cNvCxnSpPr/>
          <p:nvPr/>
        </p:nvCxnSpPr>
        <p:spPr bwMode="auto">
          <a:xfrm flipV="1">
            <a:off x="6324600" y="4419600"/>
            <a:ext cx="0" cy="1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Rectangle 58"/>
          <p:cNvSpPr/>
          <p:nvPr/>
        </p:nvSpPr>
        <p:spPr>
          <a:xfrm>
            <a:off x="5949042" y="425536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ASIM 2 Mid-Term Exam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136" y="797256"/>
            <a:ext cx="9144000" cy="6019800"/>
          </a:xfrm>
        </p:spPr>
        <p:txBody>
          <a:bodyPr/>
          <a:lstStyle/>
          <a:p>
            <a:r>
              <a:rPr lang="it-IT" sz="2000" dirty="0" smtClean="0"/>
              <a:t>GOAL: design and simulate a bundle SMA actuator system which drives a hydraulic valve</a:t>
            </a:r>
          </a:p>
          <a:p>
            <a:pPr marL="457200" indent="-457200">
              <a:buFont typeface="+mj-lt"/>
              <a:buAutoNum type="arabicParenR"/>
            </a:pPr>
            <a:r>
              <a:rPr lang="it-IT" sz="2000" dirty="0" err="1" smtClean="0"/>
              <a:t>Implement</a:t>
            </a:r>
            <a:r>
              <a:rPr lang="it-IT" sz="2000" dirty="0" smtClean="0"/>
              <a:t> in </a:t>
            </a:r>
            <a:r>
              <a:rPr lang="it-IT" sz="2000" dirty="0" err="1" smtClean="0"/>
              <a:t>Simulink</a:t>
            </a:r>
            <a:r>
              <a:rPr lang="it-IT" sz="2000" dirty="0" smtClean="0"/>
              <a:t> the model of the SMA bundle. Simulate the SMA force/displacement hystesis loop of the SMA bundle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y-F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lang="it-IT" sz="2000" dirty="0" smtClean="0"/>
              <a:t> for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lang="it-IT" sz="2000" dirty="0" smtClean="0"/>
              <a:t> = 0 and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lang="it-IT" sz="2000" dirty="0" smtClean="0"/>
              <a:t> =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it-IT" sz="2000" dirty="0" smtClean="0">
                <a:latin typeface="+mj-lt"/>
                <a:cs typeface="Times New Roman" panose="02020603050405020304" pitchFamily="18" charset="0"/>
              </a:rPr>
              <a:t>,</a:t>
            </a:r>
            <a:r>
              <a:rPr lang="it-IT" sz="2000" dirty="0" smtClean="0"/>
              <a:t> for different wire lenghts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dirty="0" smtClean="0"/>
              <a:t> and number of SMA wires in the bundle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000" dirty="0" smtClean="0"/>
              <a:t>. When deforming the wire, design y in such a way the strain </a:t>
            </a:r>
            <a:r>
              <a:rPr lang="it-IT" sz="2000" i="1" dirty="0" smtClean="0">
                <a:latin typeface="Symbol" panose="05050102010706020507" pitchFamily="18" charset="2"/>
              </a:rPr>
              <a:t>e</a:t>
            </a:r>
            <a:r>
              <a:rPr lang="it-IT" sz="2000" dirty="0" smtClean="0"/>
              <a:t> ranges from 0 to 0.048, at 0.01 Hz. Show </a:t>
            </a:r>
            <a:r>
              <a:rPr lang="it-IT" sz="2000" dirty="0"/>
              <a:t>how </a:t>
            </a:r>
            <a:r>
              <a:rPr lang="it-IT" sz="2000" dirty="0" smtClean="0"/>
              <a:t>hysteresys </a:t>
            </a:r>
            <a:r>
              <a:rPr lang="it-IT" sz="2000" dirty="0"/>
              <a:t>changes while changing both </a:t>
            </a:r>
            <a:r>
              <a:rPr lang="it-IT" sz="2000" dirty="0" smtClean="0"/>
              <a:t>parameters. </a:t>
            </a:r>
            <a:br>
              <a:rPr lang="it-IT" sz="2000" dirty="0" smtClean="0"/>
            </a:br>
            <a:r>
              <a:rPr lang="it-IT" sz="2000" dirty="0" smtClean="0"/>
              <a:t>NOTE: If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it-IT" sz="2000" dirty="0" smtClean="0"/>
              <a:t> is chosen properly, the temperature of activated wire allways be equal 373 K (100 °C).</a:t>
            </a:r>
          </a:p>
          <a:p>
            <a:pPr marL="457200" indent="-457200">
              <a:buFont typeface="+mj-lt"/>
              <a:buAutoNum type="arabicParenR"/>
            </a:pPr>
            <a:r>
              <a:rPr lang="it-IT" sz="2000" dirty="0" smtClean="0"/>
              <a:t>Assume the SMA bundle working against a linear spring with elastic constant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t-IT" sz="2000" dirty="0" smtClean="0"/>
              <a:t> = 500 N/m only, at steady state. By using graphical method, design optimal values of SMA length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dirty="0" smtClean="0"/>
              <a:t>, number of wires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000" dirty="0" smtClean="0"/>
              <a:t>, and spring pre-deflection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dirty="0" smtClean="0"/>
              <a:t> such that, when actuated with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it-IT" sz="2000" dirty="0" smtClean="0"/>
              <a:t>, the actuator produces a displacement (i.e., difference between </a:t>
            </a:r>
            <a:r>
              <a:rPr lang="it-IT" sz="2000" i="1" dirty="0" smtClean="0"/>
              <a:t>off</a:t>
            </a:r>
            <a:r>
              <a:rPr lang="it-IT" sz="2000" dirty="0" smtClean="0"/>
              <a:t> and </a:t>
            </a:r>
            <a:r>
              <a:rPr lang="it-IT" sz="2000" i="1" dirty="0" smtClean="0"/>
              <a:t>on</a:t>
            </a:r>
            <a:r>
              <a:rPr lang="it-IT" sz="2000" dirty="0" smtClean="0"/>
              <a:t> position) of at least </a:t>
            </a:r>
            <a:br>
              <a:rPr lang="it-IT" sz="2000" dirty="0" smtClean="0"/>
            </a:br>
            <a:r>
              <a:rPr lang="it-IT" sz="2000" dirty="0" smtClean="0"/>
              <a:t>0.022 m. 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ASIM 2 Mid-Term Exam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marL="457200" indent="-457200">
              <a:buFont typeface="+mj-lt"/>
              <a:buAutoNum type="arabicParenR" startAt="3"/>
            </a:pPr>
            <a:r>
              <a:rPr lang="it-IT" sz="2000" dirty="0" smtClean="0"/>
              <a:t>By considering previously designed SMA and linear spring, simulate the response of a mass-spring-damper-SMA bundle actuator, described as follows</a:t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Assume previously designed values for SMA length and number of wires, spring stiffness and pre-deflection, and use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t-IT" sz="2000" dirty="0" smtClean="0"/>
              <a:t> = 0.3 kg, </a:t>
            </a:r>
            <a:br>
              <a:rPr lang="it-IT" sz="2000" dirty="0" smtClean="0"/>
            </a:b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2000" dirty="0" smtClean="0"/>
              <a:t> = 10 N*s/m. Apply a square wave input joule heating from 0 to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it-IT" sz="2000" baseline="-25000" dirty="0" smtClean="0"/>
              <a:t>, </a:t>
            </a:r>
            <a:r>
              <a:rPr lang="it-IT" sz="2000" dirty="0" smtClean="0"/>
              <a:t>with period 10 seconds and duty cycle of 50%, and plot temperature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000" dirty="0"/>
              <a:t> over time and </a:t>
            </a:r>
            <a:r>
              <a:rPr lang="it-IT" sz="2000" dirty="0" smtClean="0"/>
              <a:t>normalized stroke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2000" dirty="0" smtClean="0"/>
              <a:t> over time, where</a:t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where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2000" dirty="0" smtClean="0"/>
              <a:t> is the current SMA length, and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sz="2000" dirty="0" smtClean="0"/>
              <a:t> is the SMA length when the wire is not actuated (i.e.,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lang="it-IT" sz="2000" dirty="0" smtClean="0"/>
              <a:t> </a:t>
            </a:r>
            <a:r>
              <a:rPr lang="it-IT" sz="2000" dirty="0" smtClean="0"/>
              <a:t>= 0). Both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it-IT" sz="2000" dirty="0" smtClean="0"/>
              <a:t>and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sz="2000" dirty="0" smtClean="0"/>
              <a:t> are expressed in meters.</a:t>
            </a:r>
            <a:br>
              <a:rPr lang="it-IT" sz="2000" dirty="0" smtClean="0"/>
            </a:br>
            <a:r>
              <a:rPr lang="it-IT" sz="2000" dirty="0" smtClean="0"/>
              <a:t>NOTE: do not forget to set reasonable initial conditions.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636812"/>
              </p:ext>
            </p:extLst>
          </p:nvPr>
        </p:nvGraphicFramePr>
        <p:xfrm>
          <a:off x="2743200" y="1981200"/>
          <a:ext cx="36861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4" name="Equation" r:id="rId3" imgW="1638000" imgH="215640" progId="Equation.DSMT4">
                  <p:embed/>
                </p:oleObj>
              </mc:Choice>
              <mc:Fallback>
                <p:oleObj name="Equation" r:id="rId3" imgW="1638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1981200"/>
                        <a:ext cx="36861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62219"/>
              </p:ext>
            </p:extLst>
          </p:nvPr>
        </p:nvGraphicFramePr>
        <p:xfrm>
          <a:off x="3962400" y="4267200"/>
          <a:ext cx="13430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5" name="Equation" r:id="rId5" imgW="596880" imgH="355320" progId="Equation.DSMT4">
                  <p:embed/>
                </p:oleObj>
              </mc:Choice>
              <mc:Fallback>
                <p:oleObj name="Equation" r:id="rId5" imgW="5968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400" y="4267200"/>
                        <a:ext cx="1343025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5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ASIM 2 Mid-Term Exam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4"/>
            </a:pPr>
            <a:r>
              <a:rPr lang="en-US" sz="2000" dirty="0" smtClean="0"/>
              <a:t>Assume that the SMA wire is used to drive a proportional hydraulic valve, whose flow rate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smtClean="0"/>
              <a:t> (unit: m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/s) is given as follows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Symbol" panose="05050102010706020507" pitchFamily="18" charset="2"/>
              </a:rPr>
              <a:t> </a:t>
            </a:r>
            <a:r>
              <a:rPr lang="en-US" sz="2000" dirty="0" smtClean="0"/>
              <a:t>=</a:t>
            </a:r>
            <a:r>
              <a:rPr lang="en-US" sz="2000" dirty="0"/>
              <a:t> 865 kg/m</a:t>
            </a:r>
            <a:r>
              <a:rPr lang="en-US" sz="2000" baseline="30000" dirty="0"/>
              <a:t>3</a:t>
            </a:r>
            <a:r>
              <a:rPr lang="en-US" sz="2000" dirty="0" smtClean="0"/>
              <a:t> is the fluid density (oil), </a:t>
            </a:r>
            <a:r>
              <a:rPr lang="en-US" sz="20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400000 Pa is the pressure difference of the valve,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/>
              <a:t> = 0.0005 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 smtClean="0"/>
              <a:t>is </a:t>
            </a:r>
            <a:r>
              <a:rPr lang="en-US" sz="2000" dirty="0" smtClean="0"/>
              <a:t>the cross-sectional area of the fully open </a:t>
            </a:r>
            <a:r>
              <a:rPr lang="en-US" sz="2000" dirty="0" err="1" smtClean="0"/>
              <a:t>valve,</a:t>
            </a:r>
            <a:r>
              <a:rPr lang="en-US" sz="2000" i="1" dirty="0" err="1" smtClean="0">
                <a:latin typeface="Symbol" panose="05050102010706020507" pitchFamily="18" charset="2"/>
              </a:rPr>
              <a:t>h</a:t>
            </a:r>
            <a:r>
              <a:rPr lang="en-US" sz="2000" dirty="0" smtClean="0"/>
              <a:t> </a:t>
            </a:r>
            <a:r>
              <a:rPr lang="en-US" sz="2000" dirty="0"/>
              <a:t>= 0.9 is a loss factor, and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340825"/>
              </p:ext>
            </p:extLst>
          </p:nvPr>
        </p:nvGraphicFramePr>
        <p:xfrm>
          <a:off x="3114675" y="1600200"/>
          <a:ext cx="2457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5" name="Equation" r:id="rId3" imgW="1091880" imgH="406080" progId="Equation.DSMT4">
                  <p:embed/>
                </p:oleObj>
              </mc:Choice>
              <mc:Fallback>
                <p:oleObj name="Equation" r:id="rId3" imgW="1091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4675" y="1600200"/>
                        <a:ext cx="24574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615793"/>
              </p:ext>
            </p:extLst>
          </p:nvPr>
        </p:nvGraphicFramePr>
        <p:xfrm>
          <a:off x="3048000" y="3762375"/>
          <a:ext cx="29146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6" name="Equation" r:id="rId5" imgW="1295280" imgH="596880" progId="Equation.DSMT4">
                  <p:embed/>
                </p:oleObj>
              </mc:Choice>
              <mc:Fallback>
                <p:oleObj name="Equation" r:id="rId5" imgW="129528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3762375"/>
                        <a:ext cx="29146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5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ASIM 2 Mid-Term Exam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05000"/>
            <a:ext cx="4503362" cy="4320000"/>
          </a:xfrm>
          <a:prstGeom prst="rect">
            <a:avLst/>
          </a:prstGeom>
        </p:spPr>
      </p:pic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0">
              <a:buNone/>
            </a:pPr>
            <a:r>
              <a:rPr lang="en-US" sz="2000" dirty="0"/>
              <a:t>HINT: to implement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, you can use saturation block in Simulink</a:t>
            </a: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5774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ASIM 2 Mid-Term Exam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9582"/>
          </a:xfrm>
        </p:spPr>
        <p:txBody>
          <a:bodyPr/>
          <a:lstStyle/>
          <a:p>
            <a:pPr marL="444500" indent="0">
              <a:buNone/>
            </a:pPr>
            <a:r>
              <a:rPr lang="it-IT" sz="2000" dirty="0" smtClean="0"/>
              <a:t>Construct a block diagram for the overall SMA driven valve</a:t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marL="444500" indent="0">
              <a:buNone/>
            </a:pPr>
            <a:endParaRPr lang="it-IT" sz="2000" dirty="0"/>
          </a:p>
          <a:p>
            <a:pPr marL="444500" indent="0">
              <a:buNone/>
            </a:pPr>
            <a:endParaRPr lang="en-US" sz="2000" dirty="0" smtClean="0"/>
          </a:p>
          <a:p>
            <a:pPr marL="444500" indent="0">
              <a:buNone/>
            </a:pPr>
            <a:endParaRPr lang="it-IT" sz="2000" dirty="0" smtClean="0"/>
          </a:p>
          <a:p>
            <a:pPr marL="901700" indent="-457200">
              <a:buFont typeface="+mj-lt"/>
              <a:buAutoNum type="arabicParenR"/>
            </a:pPr>
            <a:endParaRPr lang="it-IT" sz="2000" dirty="0" smtClean="0"/>
          </a:p>
          <a:p>
            <a:pPr marL="901700" indent="-457200">
              <a:buFont typeface="+mj-lt"/>
              <a:buAutoNum type="arabicParenR"/>
            </a:pPr>
            <a:endParaRPr lang="it-IT" sz="2000" dirty="0"/>
          </a:p>
          <a:p>
            <a:pPr marL="457200" indent="-457200">
              <a:buFont typeface="+mj-lt"/>
              <a:buAutoNum type="arabicParenR" startAt="5"/>
            </a:pPr>
            <a:r>
              <a:rPr lang="it-IT" sz="2000" dirty="0" smtClean="0"/>
              <a:t>By </a:t>
            </a:r>
            <a:r>
              <a:rPr lang="it-IT" sz="2000" dirty="0"/>
              <a:t>applying </a:t>
            </a:r>
            <a:r>
              <a:rPr lang="it-IT" sz="2000" dirty="0" smtClean="0"/>
              <a:t>the square wave joule heating input from 0 to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it-IT" sz="2000" dirty="0" smtClean="0"/>
              <a:t> , period of 10 s, plot the </a:t>
            </a:r>
            <a:r>
              <a:rPr lang="it-IT" sz="2000" dirty="0" err="1" smtClean="0"/>
              <a:t>resulting</a:t>
            </a:r>
            <a:r>
              <a:rPr lang="it-IT" sz="2000" dirty="0" smtClean="0"/>
              <a:t> </a:t>
            </a:r>
            <a:r>
              <a:rPr lang="it-IT" sz="2000" dirty="0"/>
              <a:t>flow </a:t>
            </a:r>
            <a:r>
              <a:rPr lang="it-IT" sz="2000" dirty="0" smtClean="0"/>
              <a:t>rate-</a:t>
            </a:r>
            <a:r>
              <a:rPr lang="it-IT" sz="2000" dirty="0" err="1" smtClean="0"/>
              <a:t>resistance</a:t>
            </a:r>
            <a:r>
              <a:rPr lang="it-IT" sz="2000" dirty="0" smtClean="0"/>
              <a:t> </a:t>
            </a:r>
            <a:r>
              <a:rPr lang="it-IT" sz="2000" dirty="0" smtClean="0"/>
              <a:t>(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- R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lang="it-IT" sz="2000" dirty="0" smtClean="0"/>
              <a:t>) </a:t>
            </a:r>
            <a:r>
              <a:rPr lang="it-IT" sz="2000" dirty="0" smtClean="0"/>
              <a:t>curve. Find the best line which approximates such a relationship </a:t>
            </a:r>
            <a:r>
              <a:rPr lang="it-IT" sz="2000" dirty="0"/>
              <a:t>in terms of coefficients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2000" dirty="0" smtClean="0"/>
              <a:t> </a:t>
            </a:r>
            <a:r>
              <a:rPr lang="it-IT" sz="2000" dirty="0"/>
              <a:t>and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dirty="0" smtClean="0"/>
              <a:t>, in the following form</a:t>
            </a:r>
            <a:endParaRPr lang="it-IT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44876"/>
              </p:ext>
            </p:extLst>
          </p:nvPr>
        </p:nvGraphicFramePr>
        <p:xfrm>
          <a:off x="3733800" y="5638800"/>
          <a:ext cx="1885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8" name="Equation" r:id="rId3" imgW="838080" imgH="190440" progId="Equation.DSMT4">
                  <p:embed/>
                </p:oleObj>
              </mc:Choice>
              <mc:Fallback>
                <p:oleObj name="Equation" r:id="rId3" imgW="838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5638800"/>
                        <a:ext cx="18859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7"/>
          <p:cNvSpPr/>
          <p:nvPr/>
        </p:nvSpPr>
        <p:spPr bwMode="auto">
          <a:xfrm>
            <a:off x="3886200" y="2730845"/>
            <a:ext cx="1219200" cy="1020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endParaRPr lang="it-IT" sz="2000" dirty="0">
              <a:latin typeface="Arial" charset="0"/>
            </a:endParaRPr>
          </a:p>
        </p:txBody>
      </p:sp>
      <p:cxnSp>
        <p:nvCxnSpPr>
          <p:cNvPr id="18" name="Straight Arrow Connector 89"/>
          <p:cNvCxnSpPr/>
          <p:nvPr/>
        </p:nvCxnSpPr>
        <p:spPr bwMode="auto">
          <a:xfrm>
            <a:off x="3200400" y="3505200"/>
            <a:ext cx="685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92"/>
          <p:cNvSpPr txBox="1"/>
          <p:nvPr/>
        </p:nvSpPr>
        <p:spPr>
          <a:xfrm>
            <a:off x="3338046" y="244395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"/>
          <p:cNvSpPr/>
          <p:nvPr/>
        </p:nvSpPr>
        <p:spPr>
          <a:xfrm>
            <a:off x="3886200" y="2895600"/>
            <a:ext cx="121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sz="2000" dirty="0">
                <a:latin typeface="Arial" charset="0"/>
              </a:rPr>
              <a:t>SMA</a:t>
            </a:r>
            <a:br>
              <a:rPr lang="en-US" sz="2000" dirty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Bundle</a:t>
            </a:r>
            <a:endParaRPr lang="it-IT" sz="2000" dirty="0">
              <a:latin typeface="Arial" charset="0"/>
            </a:endParaRPr>
          </a:p>
        </p:txBody>
      </p:sp>
      <p:sp>
        <p:nvSpPr>
          <p:cNvPr id="21" name="TextBox 93"/>
          <p:cNvSpPr txBox="1"/>
          <p:nvPr/>
        </p:nvSpPr>
        <p:spPr>
          <a:xfrm>
            <a:off x="3276600" y="3136464"/>
            <a:ext cx="5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94"/>
          <p:cNvCxnSpPr/>
          <p:nvPr/>
        </p:nvCxnSpPr>
        <p:spPr bwMode="auto">
          <a:xfrm>
            <a:off x="5101387" y="3535094"/>
            <a:ext cx="685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93"/>
          <p:cNvSpPr txBox="1"/>
          <p:nvPr/>
        </p:nvSpPr>
        <p:spPr>
          <a:xfrm>
            <a:off x="5181600" y="3161272"/>
            <a:ext cx="60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87"/>
          <p:cNvSpPr/>
          <p:nvPr/>
        </p:nvSpPr>
        <p:spPr bwMode="auto">
          <a:xfrm>
            <a:off x="3876500" y="1842146"/>
            <a:ext cx="1219200" cy="64735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endParaRPr lang="it-IT" sz="2000" dirty="0">
              <a:latin typeface="Arial" charset="0"/>
            </a:endParaRPr>
          </a:p>
        </p:txBody>
      </p:sp>
      <p:sp>
        <p:nvSpPr>
          <p:cNvPr id="25" name="Rectangle 2"/>
          <p:cNvSpPr/>
          <p:nvPr/>
        </p:nvSpPr>
        <p:spPr>
          <a:xfrm>
            <a:off x="3867401" y="1969374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sz="2000" dirty="0" smtClean="0">
                <a:latin typeface="Arial" charset="0"/>
              </a:rPr>
              <a:t>LOAD</a:t>
            </a:r>
            <a:endParaRPr lang="it-IT" sz="2000" dirty="0">
              <a:latin typeface="Arial" charset="0"/>
            </a:endParaRPr>
          </a:p>
        </p:txBody>
      </p:sp>
      <p:cxnSp>
        <p:nvCxnSpPr>
          <p:cNvPr id="26" name="Connettore 4 38"/>
          <p:cNvCxnSpPr>
            <a:stCxn id="17" idx="3"/>
            <a:endCxn id="24" idx="3"/>
          </p:cNvCxnSpPr>
          <p:nvPr/>
        </p:nvCxnSpPr>
        <p:spPr bwMode="auto">
          <a:xfrm flipH="1" flipV="1">
            <a:off x="5095700" y="2165826"/>
            <a:ext cx="9700" cy="828000"/>
          </a:xfrm>
          <a:prstGeom prst="bentConnector3">
            <a:avLst>
              <a:gd name="adj1" fmla="val -2356701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Connettore 4 40"/>
          <p:cNvCxnSpPr/>
          <p:nvPr/>
        </p:nvCxnSpPr>
        <p:spPr bwMode="auto">
          <a:xfrm rot="10800000" flipH="1" flipV="1">
            <a:off x="3876500" y="2142375"/>
            <a:ext cx="9700" cy="828000"/>
          </a:xfrm>
          <a:prstGeom prst="bentConnector3">
            <a:avLst>
              <a:gd name="adj1" fmla="val -2356701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87"/>
          <p:cNvSpPr/>
          <p:nvPr/>
        </p:nvSpPr>
        <p:spPr bwMode="auto">
          <a:xfrm>
            <a:off x="5594968" y="1499724"/>
            <a:ext cx="8382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endParaRPr lang="it-IT" sz="2000" dirty="0">
              <a:latin typeface="Arial" charset="0"/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025061"/>
              </p:ext>
            </p:extLst>
          </p:nvPr>
        </p:nvGraphicFramePr>
        <p:xfrm>
          <a:off x="5650264" y="1535464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9" name="Equation" r:id="rId5" imgW="355320" imgH="152280" progId="Equation.DSMT4">
                  <p:embed/>
                </p:oleObj>
              </mc:Choice>
              <mc:Fallback>
                <p:oleObj name="Equation" r:id="rId5" imgW="3553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0264" y="1535464"/>
                        <a:ext cx="711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Elbow Connector 32"/>
          <p:cNvCxnSpPr/>
          <p:nvPr/>
        </p:nvCxnSpPr>
        <p:spPr bwMode="auto">
          <a:xfrm rot="10800000" flipH="1">
            <a:off x="3830968" y="1690224"/>
            <a:ext cx="1764000" cy="451326"/>
          </a:xfrm>
          <a:prstGeom prst="bentConnector3">
            <a:avLst>
              <a:gd name="adj1" fmla="val -995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6433168" y="1692584"/>
            <a:ext cx="381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93"/>
          <p:cNvSpPr txBox="1"/>
          <p:nvPr/>
        </p:nvSpPr>
        <p:spPr>
          <a:xfrm>
            <a:off x="7688108" y="1303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87"/>
          <p:cNvSpPr/>
          <p:nvPr/>
        </p:nvSpPr>
        <p:spPr bwMode="auto">
          <a:xfrm>
            <a:off x="6818888" y="1496352"/>
            <a:ext cx="8382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ts val="1800"/>
              </a:spcBef>
              <a:spcAft>
                <a:spcPct val="0"/>
              </a:spcAft>
            </a:pPr>
            <a:endParaRPr lang="it-IT" sz="2000" dirty="0">
              <a:latin typeface="Arial" charset="0"/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998555"/>
              </p:ext>
            </p:extLst>
          </p:nvPr>
        </p:nvGraphicFramePr>
        <p:xfrm>
          <a:off x="6874184" y="1532092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0" name="Equation" r:id="rId7" imgW="355320" imgH="152280" progId="Equation.DSMT4">
                  <p:embed/>
                </p:oleObj>
              </mc:Choice>
              <mc:Fallback>
                <p:oleObj name="Equation" r:id="rId7" imgW="3553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4184" y="1532092"/>
                        <a:ext cx="711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Straight Arrow Connector 46"/>
          <p:cNvCxnSpPr/>
          <p:nvPr/>
        </p:nvCxnSpPr>
        <p:spPr bwMode="auto">
          <a:xfrm flipV="1">
            <a:off x="7657088" y="1689212"/>
            <a:ext cx="381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93"/>
          <p:cNvSpPr txBox="1"/>
          <p:nvPr/>
        </p:nvSpPr>
        <p:spPr>
          <a:xfrm>
            <a:off x="6477000" y="13034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92"/>
          <p:cNvSpPr txBox="1"/>
          <p:nvPr/>
        </p:nvSpPr>
        <p:spPr>
          <a:xfrm>
            <a:off x="5330628" y="2482232"/>
            <a:ext cx="60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2.xml><?xml version="1.0" encoding="utf-8"?>
<a:theme xmlns:a="http://schemas.openxmlformats.org/drawingml/2006/main" name="NO_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5371</TotalTime>
  <Words>675</Words>
  <Application>Microsoft Office PowerPoint</Application>
  <PresentationFormat>Presentazione su schermo (4:3)</PresentationFormat>
  <Paragraphs>162</Paragraphs>
  <Slides>13</Slides>
  <Notes>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Gradient</vt:lpstr>
      <vt:lpstr>NO_Gradient</vt:lpstr>
      <vt:lpstr>Equation</vt:lpstr>
      <vt:lpstr>Presentazione standard di PowerPoint</vt:lpstr>
      <vt:lpstr>ASIM 2 Mid-Term Exam</vt:lpstr>
      <vt:lpstr>ASIM 2 Mid-Term Exam</vt:lpstr>
      <vt:lpstr>ASIM 2 Mid-Term Exam</vt:lpstr>
      <vt:lpstr>ASIM 2 Mid-Term Exam</vt:lpstr>
      <vt:lpstr>ASIM 2 Mid-Term Exam</vt:lpstr>
      <vt:lpstr>ASIM 2 Mid-Term Exam</vt:lpstr>
      <vt:lpstr>ASIM 2 Mid-Term Exam</vt:lpstr>
      <vt:lpstr>ASIM 2 Mid-Term Exam</vt:lpstr>
      <vt:lpstr>ASIM 2 Mid-Term Exam</vt:lpstr>
      <vt:lpstr>ASIM 2 Mid-Term Exam</vt:lpstr>
      <vt:lpstr>ASIM 2 Mid-Term Exam</vt:lpstr>
      <vt:lpstr>ASIM 2 Mid-Term Exam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</dc:creator>
  <cp:lastModifiedBy>Ezio Greggio</cp:lastModifiedBy>
  <cp:revision>576</cp:revision>
  <cp:lastPrinted>2017-06-08T15:54:47Z</cp:lastPrinted>
  <dcterms:created xsi:type="dcterms:W3CDTF">2012-12-17T12:55:11Z</dcterms:created>
  <dcterms:modified xsi:type="dcterms:W3CDTF">2018-05-31T08:54:14Z</dcterms:modified>
</cp:coreProperties>
</file>