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92E7-C81B-465F-B6D6-AE00A6809AEB}" type="datetimeFigureOut">
              <a:rPr lang="it-IT" smtClean="0"/>
              <a:t>29/10/2019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388-BC7D-4201-B4B9-CA47B4FFC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F8F5-3FDF-4DC6-821E-471F6CED08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B59C-CD91-45EB-BD4C-86D551DFCA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10/29/2019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4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 dirty="0" err="1" smtClean="0"/>
              <a:t>Lecture</a:t>
            </a:r>
            <a:r>
              <a:rPr lang="de-DE" dirty="0" smtClean="0"/>
              <a:t>: </a:t>
            </a:r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Linearization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SMA-Spring </a:t>
            </a:r>
            <a:r>
              <a:rPr lang="de-DE" dirty="0" err="1" smtClean="0"/>
              <a:t>Actuator</a:t>
            </a:r>
            <a:r>
              <a:rPr lang="de-DE" dirty="0" smtClean="0"/>
              <a:t> in </a:t>
            </a:r>
            <a:r>
              <a:rPr lang="de-DE" dirty="0" err="1" smtClean="0"/>
              <a:t>Matlab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resulting</a:t>
            </a:r>
            <a:r>
              <a:rPr lang="it-IT" dirty="0" smtClean="0"/>
              <a:t> model 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saved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 bwMode="auto">
          <a:xfrm>
            <a:off x="4324064" y="2334904"/>
            <a:ext cx="914400" cy="533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99456" y="5950761"/>
            <a:ext cx="680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Right-click to show the </a:t>
            </a:r>
            <a:r>
              <a:rPr lang="it-IT" dirty="0" err="1" smtClean="0"/>
              <a:t>identified</a:t>
            </a:r>
            <a:r>
              <a:rPr lang="it-IT" dirty="0" smtClean="0"/>
              <a:t> transfer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smtClean="0"/>
              <a:t>model,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 err="1" smtClean="0"/>
              <a:t>exported</a:t>
            </a:r>
            <a:r>
              <a:rPr lang="it-IT" dirty="0" smtClean="0"/>
              <a:t> in </a:t>
            </a:r>
            <a:r>
              <a:rPr lang="it-IT" dirty="0" err="1" smtClean="0"/>
              <a:t>Matlab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transfer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9587"/>
            <a:ext cx="4352925" cy="4400550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 bwMode="auto">
          <a:xfrm>
            <a:off x="4822208" y="2286000"/>
            <a:ext cx="1676400" cy="685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 show time-domain </a:t>
            </a:r>
            <a:r>
              <a:rPr lang="it-IT" dirty="0" err="1" smtClean="0"/>
              <a:t>response</a:t>
            </a:r>
            <a:r>
              <a:rPr lang="it-IT" dirty="0" smtClean="0"/>
              <a:t>, </a:t>
            </a:r>
            <a:r>
              <a:rPr lang="it-IT" dirty="0" err="1" smtClean="0"/>
              <a:t>select</a:t>
            </a:r>
            <a:r>
              <a:rPr lang="it-IT" dirty="0" smtClean="0"/>
              <a:t> ‘Model output’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6719"/>
            <a:ext cx="3962400" cy="3867150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 bwMode="auto">
          <a:xfrm>
            <a:off x="4392304" y="4218296"/>
            <a:ext cx="914400" cy="43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accuracy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increase</a:t>
            </a:r>
            <a:r>
              <a:rPr lang="it-IT" dirty="0" smtClean="0"/>
              <a:t> the </a:t>
            </a:r>
            <a:r>
              <a:rPr lang="it-IT" dirty="0" err="1" smtClean="0"/>
              <a:t>complexity</a:t>
            </a:r>
            <a:r>
              <a:rPr lang="it-IT" dirty="0" smtClean="0"/>
              <a:t> of the model, e.g., by </a:t>
            </a:r>
            <a:r>
              <a:rPr lang="it-IT" dirty="0" err="1" smtClean="0"/>
              <a:t>increasing</a:t>
            </a:r>
            <a:r>
              <a:rPr lang="it-IT" dirty="0" smtClean="0"/>
              <a:t>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zeros</a:t>
            </a:r>
            <a:r>
              <a:rPr lang="it-IT" dirty="0" smtClean="0"/>
              <a:t> and </a:t>
            </a:r>
            <a:r>
              <a:rPr lang="it-IT" dirty="0" err="1" smtClean="0"/>
              <a:t>poles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9" y="1232410"/>
            <a:ext cx="4381500" cy="4000500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 bwMode="auto">
          <a:xfrm>
            <a:off x="5694671" y="1828800"/>
            <a:ext cx="448015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particular</a:t>
            </a:r>
            <a:r>
              <a:rPr lang="it-IT" dirty="0" smtClean="0"/>
              <a:t> case,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an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perfect</a:t>
            </a:r>
            <a:r>
              <a:rPr lang="it-IT" dirty="0" smtClean="0"/>
              <a:t> FIT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9" y="1232410"/>
            <a:ext cx="4381500" cy="40005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4" y="1329710"/>
            <a:ext cx="4524375" cy="4533900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 bwMode="auto">
          <a:xfrm>
            <a:off x="1978855" y="4904096"/>
            <a:ext cx="571500" cy="253669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particular</a:t>
            </a:r>
            <a:r>
              <a:rPr lang="it-IT" dirty="0" smtClean="0"/>
              <a:t> case,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an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perfect</a:t>
            </a:r>
            <a:r>
              <a:rPr lang="it-IT" dirty="0" smtClean="0"/>
              <a:t> FIT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particular</a:t>
            </a:r>
            <a:r>
              <a:rPr lang="it-IT" dirty="0" smtClean="0"/>
              <a:t> case,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an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perfect</a:t>
            </a:r>
            <a:r>
              <a:rPr lang="it-IT" dirty="0" smtClean="0"/>
              <a:t> FIT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3791"/>
            <a:ext cx="396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New data can be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 err="1" smtClean="0"/>
              <a:t>imported</a:t>
            </a:r>
            <a:r>
              <a:rPr lang="it-IT" dirty="0" smtClean="0"/>
              <a:t> and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validation</a:t>
            </a:r>
            <a:r>
              <a:rPr lang="it-IT" dirty="0" smtClean="0"/>
              <a:t> of the model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 bwMode="auto">
          <a:xfrm>
            <a:off x="2095500" y="2403144"/>
            <a:ext cx="914400" cy="43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e 10"/>
          <p:cNvSpPr/>
          <p:nvPr/>
        </p:nvSpPr>
        <p:spPr bwMode="auto">
          <a:xfrm>
            <a:off x="4313546" y="4773304"/>
            <a:ext cx="914400" cy="43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199457" y="5950761"/>
            <a:ext cx="674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New data can be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 err="1" smtClean="0"/>
              <a:t>imported</a:t>
            </a:r>
            <a:r>
              <a:rPr lang="it-IT" dirty="0" smtClean="0"/>
              <a:t> and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validation</a:t>
            </a:r>
            <a:r>
              <a:rPr lang="it-IT" dirty="0" smtClean="0"/>
              <a:t> of the model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62543"/>
            <a:ext cx="396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Transfer functions in Matlab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represent a transfer function object in Matlab, one can use the </a:t>
            </a:r>
            <a:r>
              <a:rPr lang="en-US" sz="2000" dirty="0"/>
              <a:t>command</a:t>
            </a:r>
            <a:r>
              <a:rPr lang="it-IT" sz="2000" dirty="0"/>
              <a:t> </a:t>
            </a:r>
            <a:endParaRPr lang="it-IT" sz="2000" dirty="0" smtClean="0"/>
          </a:p>
          <a:p>
            <a:pPr marL="0" indent="0" algn="ctr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tf(num,den)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2000" dirty="0" smtClean="0"/>
              <a:t>where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en-US" sz="2000" dirty="0" smtClean="0"/>
              <a:t> are arrays containing coefficients of numerator and denominator polynomials, respectively, while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/>
              <a:t> is the transfer function object</a:t>
            </a:r>
          </a:p>
          <a:p>
            <a:r>
              <a:rPr lang="en-US" sz="2000" dirty="0" smtClean="0"/>
              <a:t>Example 1: </a:t>
            </a:r>
            <a:r>
              <a:rPr lang="en-US" sz="2000" dirty="0"/>
              <a:t>to represent the following transfer </a:t>
            </a:r>
            <a:r>
              <a:rPr lang="en-US" sz="2000" dirty="0" smtClean="0"/>
              <a:t>function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358775">
              <a:buNone/>
            </a:pPr>
            <a:r>
              <a:rPr lang="en-US" sz="2000" dirty="0" smtClean="0"/>
              <a:t>we use the following command</a:t>
            </a:r>
          </a:p>
          <a:p>
            <a:pPr marL="0" indent="358775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tf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([2 1],[1 4 4 2])</a:t>
            </a:r>
          </a:p>
          <a:p>
            <a:r>
              <a:rPr lang="en-US" sz="2000" dirty="0" smtClean="0"/>
              <a:t>Example 2: to represent products between factors, such as in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58775" indent="0">
              <a:buNone/>
            </a:pPr>
            <a:r>
              <a:rPr lang="en-US" sz="2000" dirty="0" smtClean="0"/>
              <a:t>one can use the command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tf(2*[1 3],conv([1 2 2],[1 5]))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 algn="ctr">
              <a:buNone/>
            </a:pP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8775">
              <a:buNone/>
            </a:pPr>
            <a:endParaRPr lang="en-US" sz="20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29000" y="3355040"/>
          <a:ext cx="2083939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11280" imgH="406080" progId="Equation.DSMT4">
                  <p:embed/>
                </p:oleObj>
              </mc:Choice>
              <mc:Fallback>
                <p:oleObj name="Equation" r:id="rId3" imgW="1511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355040"/>
                        <a:ext cx="2083939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06538" y="5105400"/>
          <a:ext cx="23288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688760" imgH="520560" progId="Equation.DSMT4">
                  <p:embed/>
                </p:oleObj>
              </mc:Choice>
              <mc:Fallback>
                <p:oleObj name="Equation" r:id="rId5" imgW="1688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6538" y="5105400"/>
                        <a:ext cx="2328862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9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Lecture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 smtClean="0"/>
              <a:t>Obtain a linearized model describing the response of a SMA-spring actuator around an equilibrium state via a numerical identification method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Joule </a:t>
            </a:r>
            <a:r>
              <a:rPr lang="de-DE" dirty="0" err="1" smtClean="0"/>
              <a:t>heating</a:t>
            </a:r>
            <a:r>
              <a:rPr lang="de-DE" dirty="0" smtClean="0"/>
              <a:t> – </a:t>
            </a:r>
            <a:r>
              <a:rPr lang="de-DE" dirty="0" err="1" smtClean="0"/>
              <a:t>displacement</a:t>
            </a:r>
            <a:r>
              <a:rPr lang="de-DE" dirty="0" smtClean="0"/>
              <a:t> </a:t>
            </a:r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dynamics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environmental </a:t>
            </a:r>
            <a:r>
              <a:rPr lang="de-DE" dirty="0" err="1" smtClean="0"/>
              <a:t>temperature</a:t>
            </a:r>
            <a:r>
              <a:rPr lang="de-DE" dirty="0" smtClean="0"/>
              <a:t> – </a:t>
            </a:r>
            <a:r>
              <a:rPr lang="de-DE" dirty="0" err="1"/>
              <a:t>displacement</a:t>
            </a:r>
            <a:r>
              <a:rPr lang="de-DE" dirty="0"/>
              <a:t> </a:t>
            </a:r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dynamics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force</a:t>
            </a:r>
            <a:r>
              <a:rPr lang="de-DE" dirty="0" smtClean="0"/>
              <a:t> – </a:t>
            </a:r>
            <a:r>
              <a:rPr lang="de-DE" dirty="0" err="1"/>
              <a:t>displacement</a:t>
            </a:r>
            <a:r>
              <a:rPr lang="de-DE" dirty="0"/>
              <a:t> </a:t>
            </a:r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dynamics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Transfer functions in Matlab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078333"/>
          </a:xfrm>
        </p:spPr>
        <p:txBody>
          <a:bodyPr/>
          <a:lstStyle/>
          <a:p>
            <a:r>
              <a:rPr lang="en-US" sz="2000" dirty="0" smtClean="0"/>
              <a:t>Useful commands on transfer functions: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step(G)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shows step response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impulse(G)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shows impulse response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G,u,t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computes response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to input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with respect to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pzmap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shows poles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x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and zeros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o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on the complex plane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bode(G)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shows Bode plots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nyquist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shows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Nyquist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plot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zpk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factors zeros and poles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G3 = G1+G2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computes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as the sum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, i.e.,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parallel connection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G3 = G1*G2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– computes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as the product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, i.e., series connection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/(1+G)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computes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as the 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negative feedback connection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a typeface="+mn-ea"/>
              </a:rPr>
              <a:t>All of these functions are also valid for state-space objects </a:t>
            </a:r>
            <a:r>
              <a:rPr lang="en-US" sz="2000">
                <a:ea typeface="+mn-ea"/>
              </a:rPr>
              <a:t>as </a:t>
            </a:r>
            <a:r>
              <a:rPr lang="en-US" sz="2000" smtClean="0">
                <a:ea typeface="+mn-ea"/>
              </a:rPr>
              <a:t>well</a:t>
            </a:r>
          </a:p>
          <a:p>
            <a:endParaRPr lang="en-US" sz="2000" dirty="0" smtClean="0">
              <a:ea typeface="+mn-ea"/>
            </a:endParaRPr>
          </a:p>
          <a:p>
            <a:r>
              <a:rPr lang="en-US" sz="2000" dirty="0" smtClean="0">
                <a:ea typeface="+mn-ea"/>
              </a:rPr>
              <a:t>Transfer function objects can be also converted to state-space and vice-versa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tf2ss(G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cs typeface="Courier New" panose="02070309020205020404" pitchFamily="49" charset="0"/>
              </a:rPr>
              <a:t>– converts transfer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into </a:t>
            </a:r>
            <a:r>
              <a:rPr lang="en-US" sz="1600" dirty="0">
                <a:cs typeface="Courier New" panose="02070309020205020404" pitchFamily="49" charset="0"/>
              </a:rPr>
              <a:t>state-space </a:t>
            </a:r>
            <a:r>
              <a:rPr lang="en-US" sz="1600" dirty="0" smtClean="0">
                <a:cs typeface="Courier New" panose="02070309020205020404" pitchFamily="49" charset="0"/>
              </a:rPr>
              <a:t>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600" dirty="0"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ss2tf(S) </a:t>
            </a:r>
            <a:r>
              <a:rPr lang="en-US" sz="1600" dirty="0">
                <a:cs typeface="Courier New" panose="02070309020205020404" pitchFamily="49" charset="0"/>
              </a:rPr>
              <a:t>– converts state-space 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into </a:t>
            </a:r>
            <a:r>
              <a:rPr lang="en-US" sz="1600" dirty="0" smtClean="0">
                <a:cs typeface="Courier New" panose="02070309020205020404" pitchFamily="49" charset="0"/>
              </a:rPr>
              <a:t>transfer function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600" dirty="0">
              <a:cs typeface="Courier New" panose="02070309020205020404" pitchFamily="49" charset="0"/>
            </a:endParaRPr>
          </a:p>
          <a:p>
            <a:endParaRPr lang="it-IT" sz="2000" dirty="0">
              <a:ea typeface="+mn-ea"/>
            </a:endParaRPr>
          </a:p>
          <a:p>
            <a:pPr marL="358775" indent="0" algn="ctr">
              <a:buNone/>
            </a:pP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8775">
              <a:buNone/>
            </a:pPr>
            <a:endParaRPr lang="en-US" sz="20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6019800"/>
          </a:xfrm>
        </p:spPr>
        <p:txBody>
          <a:bodyPr/>
          <a:lstStyle/>
          <a:p>
            <a:r>
              <a:rPr lang="it-IT" sz="2000" dirty="0" err="1" smtClean="0"/>
              <a:t>Given</a:t>
            </a:r>
            <a:r>
              <a:rPr lang="it-IT" sz="2000" dirty="0" smtClean="0"/>
              <a:t> the SMA-</a:t>
            </a:r>
            <a:r>
              <a:rPr lang="it-IT" sz="2000" dirty="0" err="1" smtClean="0"/>
              <a:t>spring</a:t>
            </a:r>
            <a:r>
              <a:rPr lang="it-IT" sz="2000" dirty="0" smtClean="0"/>
              <a:t> model, </a:t>
            </a:r>
            <a:r>
              <a:rPr lang="it-IT" sz="2000" dirty="0" err="1" smtClean="0"/>
              <a:t>consider</a:t>
            </a:r>
            <a:r>
              <a:rPr lang="it-IT" sz="2000" dirty="0" smtClean="0"/>
              <a:t> the </a:t>
            </a:r>
            <a:r>
              <a:rPr lang="it-IT" sz="2000" dirty="0" err="1" smtClean="0"/>
              <a:t>equilibrium</a:t>
            </a:r>
            <a:r>
              <a:rPr lang="it-IT" sz="2000" dirty="0" smtClean="0"/>
              <a:t> state </a:t>
            </a:r>
            <a:r>
              <a:rPr lang="it-IT" sz="2000" dirty="0" err="1" smtClean="0"/>
              <a:t>corresponding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constant</a:t>
            </a:r>
            <a:r>
              <a:rPr lang="it-IT" sz="2000" dirty="0" smtClean="0"/>
              <a:t> </a:t>
            </a:r>
            <a:r>
              <a:rPr lang="it-IT" sz="2000" dirty="0" err="1" smtClean="0"/>
              <a:t>inputs</a:t>
            </a:r>
            <a:r>
              <a:rPr lang="it-IT" sz="2000" dirty="0" smtClean="0"/>
              <a:t>: </a:t>
            </a:r>
          </a:p>
          <a:p>
            <a:pPr lvl="1"/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0.125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293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000" dirty="0" smtClean="0"/>
              <a:t>By </a:t>
            </a:r>
            <a:r>
              <a:rPr lang="it-IT" sz="2000" dirty="0" err="1" smtClean="0"/>
              <a:t>using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Simulink</a:t>
            </a:r>
            <a:r>
              <a:rPr lang="it-IT" sz="2000" dirty="0" smtClean="0"/>
              <a:t> model, </a:t>
            </a:r>
            <a:r>
              <a:rPr lang="it-IT" sz="2000" dirty="0" err="1" smtClean="0"/>
              <a:t>bring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desired</a:t>
            </a:r>
            <a:r>
              <a:rPr lang="it-IT" sz="2000" dirty="0" smtClean="0"/>
              <a:t> </a:t>
            </a:r>
            <a:r>
              <a:rPr lang="it-IT" sz="2000" dirty="0" err="1" smtClean="0"/>
              <a:t>equilibrium</a:t>
            </a:r>
            <a:r>
              <a:rPr lang="it-IT" sz="2000" dirty="0" smtClean="0"/>
              <a:t> </a:t>
            </a:r>
            <a:r>
              <a:rPr lang="it-IT" sz="2000" dirty="0" err="1" smtClean="0"/>
              <a:t>point</a:t>
            </a:r>
            <a:r>
              <a:rPr lang="it-IT" sz="2000" dirty="0" smtClean="0"/>
              <a:t>. 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000" dirty="0" err="1" smtClean="0"/>
              <a:t>Apply</a:t>
            </a:r>
            <a:r>
              <a:rPr lang="it-IT" sz="2000" dirty="0" smtClean="0"/>
              <a:t> a </a:t>
            </a:r>
            <a:r>
              <a:rPr lang="it-IT" sz="2000" dirty="0" err="1" smtClean="0"/>
              <a:t>very</a:t>
            </a:r>
            <a:r>
              <a:rPr lang="it-IT" sz="2000" dirty="0" smtClean="0"/>
              <a:t> small </a:t>
            </a:r>
            <a:r>
              <a:rPr lang="it-IT" sz="2000" dirty="0" err="1" smtClean="0"/>
              <a:t>variations</a:t>
            </a:r>
            <a:r>
              <a:rPr lang="it-IT" sz="2000" dirty="0" smtClean="0"/>
              <a:t> of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 smtClean="0"/>
              <a:t>, and </a:t>
            </a:r>
            <a:r>
              <a:rPr lang="it-IT" sz="2000" dirty="0" err="1" smtClean="0"/>
              <a:t>measure</a:t>
            </a:r>
            <a:r>
              <a:rPr lang="it-IT" sz="2000" dirty="0" smtClean="0"/>
              <a:t> the </a:t>
            </a:r>
            <a:r>
              <a:rPr lang="it-IT" sz="2000" dirty="0" err="1" smtClean="0"/>
              <a:t>corresponding</a:t>
            </a:r>
            <a:r>
              <a:rPr lang="it-IT" sz="2000" dirty="0" smtClean="0"/>
              <a:t> small </a:t>
            </a:r>
            <a:r>
              <a:rPr lang="it-IT" sz="2000" dirty="0" err="1" smtClean="0"/>
              <a:t>variation</a:t>
            </a:r>
            <a:r>
              <a:rPr lang="it-IT" sz="2000" dirty="0" smtClean="0"/>
              <a:t> of output </a:t>
            </a:r>
            <a:r>
              <a:rPr lang="it-IT" sz="2000" dirty="0" err="1" smtClean="0"/>
              <a:t>displacement</a:t>
            </a:r>
            <a:r>
              <a:rPr lang="it-IT" sz="2000" dirty="0" smtClean="0"/>
              <a:t>. By </a:t>
            </a:r>
            <a:r>
              <a:rPr lang="it-IT" sz="2000" dirty="0" err="1" smtClean="0"/>
              <a:t>using</a:t>
            </a:r>
            <a:r>
              <a:rPr lang="it-IT" sz="2000" dirty="0" smtClean="0"/>
              <a:t> the 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GUI, </a:t>
            </a:r>
            <a:r>
              <a:rPr lang="it-IT" sz="2000" dirty="0" err="1" smtClean="0"/>
              <a:t>identify</a:t>
            </a:r>
            <a:r>
              <a:rPr lang="it-IT" sz="2000" dirty="0" smtClean="0"/>
              <a:t> a </a:t>
            </a:r>
            <a:r>
              <a:rPr lang="it-IT" sz="2000" dirty="0" err="1" smtClean="0"/>
              <a:t>suitable</a:t>
            </a:r>
            <a:r>
              <a:rPr lang="it-IT" sz="2000" dirty="0" smtClean="0"/>
              <a:t> transfer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model 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relates</a:t>
            </a:r>
            <a:r>
              <a:rPr lang="it-IT" sz="2000" dirty="0" smtClean="0"/>
              <a:t> the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deviations</a:t>
            </a:r>
            <a:r>
              <a:rPr lang="it-IT" sz="2000" dirty="0" smtClean="0"/>
              <a:t> from </a:t>
            </a:r>
            <a:r>
              <a:rPr lang="it-IT" sz="2000" dirty="0" err="1" smtClean="0"/>
              <a:t>equilibrium</a:t>
            </a:r>
            <a:r>
              <a:rPr lang="it-IT" sz="2000" dirty="0" smtClean="0"/>
              <a:t>. </a:t>
            </a:r>
            <a:br>
              <a:rPr lang="it-IT" sz="2000" dirty="0" smtClean="0"/>
            </a:br>
            <a:r>
              <a:rPr lang="it-IT" sz="2000" dirty="0" smtClean="0"/>
              <a:t>HINT: for </a:t>
            </a:r>
            <a:r>
              <a:rPr lang="it-IT" sz="2000" dirty="0" err="1" smtClean="0"/>
              <a:t>generating</a:t>
            </a:r>
            <a:r>
              <a:rPr lang="it-IT" sz="2000" dirty="0" smtClean="0"/>
              <a:t> the small input </a:t>
            </a:r>
            <a:r>
              <a:rPr lang="it-IT" sz="2000" dirty="0" err="1" smtClean="0"/>
              <a:t>deviation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can use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</a:t>
            </a:r>
            <a:r>
              <a:rPr lang="it-IT" sz="2000" dirty="0" err="1" smtClean="0"/>
              <a:t>signals</a:t>
            </a:r>
            <a:r>
              <a:rPr lang="it-IT" sz="2000" dirty="0" smtClean="0"/>
              <a:t>, </a:t>
            </a:r>
            <a:r>
              <a:rPr lang="it-IT" sz="2000" dirty="0" err="1" smtClean="0"/>
              <a:t>including</a:t>
            </a:r>
            <a:r>
              <a:rPr lang="it-IT" sz="2000" dirty="0" smtClean="0"/>
              <a:t> </a:t>
            </a:r>
            <a:r>
              <a:rPr lang="it-IT" sz="2000" dirty="0" err="1" smtClean="0"/>
              <a:t>steps</a:t>
            </a:r>
            <a:r>
              <a:rPr lang="it-IT" sz="2000" dirty="0" smtClean="0"/>
              <a:t>, </a:t>
            </a:r>
            <a:r>
              <a:rPr lang="it-IT" sz="2000" dirty="0" err="1" smtClean="0"/>
              <a:t>bipolar</a:t>
            </a:r>
            <a:r>
              <a:rPr lang="it-IT" sz="2000" dirty="0" smtClean="0"/>
              <a:t> </a:t>
            </a:r>
            <a:r>
              <a:rPr lang="it-IT" sz="2000" dirty="0" err="1" smtClean="0"/>
              <a:t>square</a:t>
            </a:r>
            <a:r>
              <a:rPr lang="it-IT" sz="2000" dirty="0" smtClean="0"/>
              <a:t> </a:t>
            </a:r>
            <a:r>
              <a:rPr lang="it-IT" sz="2000" dirty="0" err="1" smtClean="0"/>
              <a:t>waves</a:t>
            </a:r>
            <a:r>
              <a:rPr lang="it-IT" sz="2000" dirty="0" smtClean="0"/>
              <a:t>, or </a:t>
            </a:r>
            <a:r>
              <a:rPr lang="it-IT" sz="2000" dirty="0" err="1" smtClean="0"/>
              <a:t>sinewaves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000" dirty="0" err="1" smtClean="0"/>
              <a:t>Repeat</a:t>
            </a:r>
            <a:r>
              <a:rPr lang="it-IT" sz="2000" dirty="0" smtClean="0"/>
              <a:t>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step</a:t>
            </a:r>
            <a:r>
              <a:rPr lang="it-IT" sz="2000" dirty="0" smtClean="0"/>
              <a:t> by </a:t>
            </a:r>
            <a:r>
              <a:rPr lang="it-IT" sz="2000" dirty="0" err="1" smtClean="0"/>
              <a:t>progressively</a:t>
            </a:r>
            <a:r>
              <a:rPr lang="it-IT" sz="2000" dirty="0" smtClean="0"/>
              <a:t> </a:t>
            </a:r>
            <a:r>
              <a:rPr lang="it-IT" sz="2000" dirty="0" err="1" smtClean="0"/>
              <a:t>increasing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amount</a:t>
            </a:r>
            <a:r>
              <a:rPr lang="it-IT" sz="2000" dirty="0" smtClean="0"/>
              <a:t> of </a:t>
            </a:r>
            <a:r>
              <a:rPr lang="it-IT" sz="2000" dirty="0" err="1" smtClean="0"/>
              <a:t>variation</a:t>
            </a:r>
            <a:r>
              <a:rPr lang="it-IT" sz="2000" dirty="0" smtClean="0"/>
              <a:t> of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 smtClean="0"/>
              <a:t> from the </a:t>
            </a:r>
            <a:r>
              <a:rPr lang="it-IT" sz="2000" dirty="0" err="1" smtClean="0"/>
              <a:t>equilibrium</a:t>
            </a:r>
            <a:r>
              <a:rPr lang="it-IT" sz="2000" dirty="0" smtClean="0"/>
              <a:t>, and compare the </a:t>
            </a:r>
            <a:r>
              <a:rPr lang="it-IT" sz="2000" dirty="0" err="1" smtClean="0"/>
              <a:t>resulting</a:t>
            </a:r>
            <a:r>
              <a:rPr lang="it-IT" sz="2000" dirty="0" smtClean="0"/>
              <a:t> transfer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 </a:t>
            </a:r>
            <a:r>
              <a:rPr lang="it-IT" sz="2000" smtClean="0"/>
              <a:t>obtained.</a:t>
            </a:r>
            <a:endParaRPr lang="it-IT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it-IT" sz="2000" dirty="0" err="1" smtClean="0"/>
              <a:t>Repeat</a:t>
            </a:r>
            <a:r>
              <a:rPr lang="it-IT" sz="2000" dirty="0" smtClean="0"/>
              <a:t>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by </a:t>
            </a:r>
            <a:r>
              <a:rPr lang="it-IT" sz="2000" dirty="0" err="1" smtClean="0"/>
              <a:t>only</a:t>
            </a:r>
            <a:r>
              <a:rPr lang="it-IT" sz="2000" dirty="0" smtClean="0"/>
              <a:t> </a:t>
            </a:r>
            <a:r>
              <a:rPr lang="it-IT" sz="2000" dirty="0" err="1" smtClean="0"/>
              <a:t>producing</a:t>
            </a:r>
            <a:r>
              <a:rPr lang="it-IT" sz="2000" dirty="0" smtClean="0"/>
              <a:t> </a:t>
            </a:r>
            <a:r>
              <a:rPr lang="it-IT" sz="2000" dirty="0" err="1" smtClean="0"/>
              <a:t>variations</a:t>
            </a:r>
            <a:r>
              <a:rPr lang="it-IT" sz="2000" dirty="0" smtClean="0"/>
              <a:t> on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2000" dirty="0" smtClean="0"/>
              <a:t>.</a:t>
            </a:r>
            <a:endParaRPr lang="it-IT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it-IT" sz="2000" dirty="0" err="1"/>
              <a:t>Repeat</a:t>
            </a:r>
            <a:r>
              <a:rPr lang="it-IT" sz="2000" dirty="0"/>
              <a:t> the </a:t>
            </a:r>
            <a:r>
              <a:rPr lang="it-IT" sz="2000" dirty="0" err="1"/>
              <a:t>previous</a:t>
            </a:r>
            <a:r>
              <a:rPr lang="it-IT" sz="2000" dirty="0"/>
              <a:t> </a:t>
            </a:r>
            <a:r>
              <a:rPr lang="it-IT" sz="2000" dirty="0" err="1"/>
              <a:t>identification</a:t>
            </a:r>
            <a:r>
              <a:rPr lang="it-IT" sz="2000" dirty="0"/>
              <a:t> by 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producing</a:t>
            </a:r>
            <a:r>
              <a:rPr lang="it-IT" sz="2000" dirty="0"/>
              <a:t> </a:t>
            </a:r>
            <a:r>
              <a:rPr lang="it-IT" sz="2000" dirty="0" err="1" smtClean="0"/>
              <a:t>variations</a:t>
            </a:r>
            <a:r>
              <a:rPr lang="it-IT" sz="2000" dirty="0" smtClean="0"/>
              <a:t> on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dirty="0" smtClean="0"/>
              <a:t>.</a:t>
            </a:r>
            <a:endParaRPr lang="it-IT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Numerical</a:t>
            </a:r>
            <a:r>
              <a:rPr lang="it-IT" sz="2000" dirty="0" smtClean="0"/>
              <a:t> </a:t>
            </a:r>
            <a:r>
              <a:rPr lang="it-IT" sz="2000" dirty="0" err="1" smtClean="0"/>
              <a:t>linearization</a:t>
            </a:r>
            <a:r>
              <a:rPr lang="it-IT" sz="2000" dirty="0" smtClean="0"/>
              <a:t>: </a:t>
            </a:r>
            <a:r>
              <a:rPr lang="it-IT" sz="2000" dirty="0" err="1" smtClean="0"/>
              <a:t>obtain</a:t>
            </a:r>
            <a:r>
              <a:rPr lang="it-IT" sz="2000" dirty="0" smtClean="0"/>
              <a:t> a </a:t>
            </a:r>
            <a:r>
              <a:rPr lang="it-IT" sz="2000" dirty="0" err="1" smtClean="0"/>
              <a:t>linearized</a:t>
            </a:r>
            <a:r>
              <a:rPr lang="it-IT" sz="2000" dirty="0" smtClean="0"/>
              <a:t> model </a:t>
            </a:r>
            <a:r>
              <a:rPr lang="it-IT" sz="2000" dirty="0" err="1" smtClean="0"/>
              <a:t>describing</a:t>
            </a:r>
            <a:r>
              <a:rPr lang="it-IT" sz="2000" dirty="0" smtClean="0"/>
              <a:t> </a:t>
            </a:r>
            <a:r>
              <a:rPr lang="it-IT" sz="2000" dirty="0" err="1" smtClean="0"/>
              <a:t>relationship</a:t>
            </a:r>
            <a:r>
              <a:rPr lang="it-IT" sz="2000" dirty="0" smtClean="0"/>
              <a:t>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input </a:t>
            </a:r>
            <a:r>
              <a:rPr lang="it-IT" sz="2000" dirty="0" err="1" smtClean="0"/>
              <a:t>deviations</a:t>
            </a:r>
            <a:r>
              <a:rPr lang="it-IT" sz="2000" dirty="0" smtClean="0"/>
              <a:t> an output </a:t>
            </a:r>
            <a:r>
              <a:rPr lang="it-IT" sz="2000" dirty="0" err="1" smtClean="0"/>
              <a:t>deviations</a:t>
            </a:r>
            <a:r>
              <a:rPr lang="it-IT" sz="2000" dirty="0" smtClean="0"/>
              <a:t> from an </a:t>
            </a:r>
            <a:r>
              <a:rPr lang="it-IT" sz="2000" dirty="0" err="1" smtClean="0"/>
              <a:t>equilibrium</a:t>
            </a:r>
            <a:r>
              <a:rPr lang="it-IT" sz="2000" dirty="0" smtClean="0"/>
              <a:t> </a:t>
            </a:r>
            <a:r>
              <a:rPr lang="it-IT" sz="2000" dirty="0" err="1" smtClean="0"/>
              <a:t>point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This operation can be performed in Matlab via System Identification Toolbox</a:t>
            </a:r>
          </a:p>
          <a:p>
            <a:endParaRPr lang="it-IT" sz="2000" dirty="0"/>
          </a:p>
          <a:p>
            <a:r>
              <a:rPr lang="it-IT" sz="2000" dirty="0" smtClean="0"/>
              <a:t>To open the 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GUI, </a:t>
            </a:r>
            <a:r>
              <a:rPr lang="it-IT" sz="2000" dirty="0" err="1" smtClean="0"/>
              <a:t>type</a:t>
            </a:r>
            <a:r>
              <a:rPr lang="it-IT" sz="2000" dirty="0" smtClean="0"/>
              <a:t>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command</a:t>
            </a:r>
            <a:r>
              <a:rPr lang="it-IT" sz="2000" dirty="0" smtClean="0"/>
              <a:t> in </a:t>
            </a:r>
            <a:r>
              <a:rPr lang="it-IT" sz="2000" dirty="0" err="1" smtClean="0"/>
              <a:t>Matlab</a:t>
            </a:r>
            <a:r>
              <a:rPr lang="it-IT" sz="2000" dirty="0" smtClean="0"/>
              <a:t>: </a:t>
            </a:r>
          </a:p>
          <a:p>
            <a:pPr marL="0" indent="0" algn="ctr">
              <a:buNone/>
            </a:pP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systemIdentification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3" name="Gruppo 12"/>
          <p:cNvGrpSpPr/>
          <p:nvPr/>
        </p:nvGrpSpPr>
        <p:grpSpPr>
          <a:xfrm>
            <a:off x="648272" y="2362201"/>
            <a:ext cx="3611728" cy="900000"/>
            <a:chOff x="648272" y="2503524"/>
            <a:chExt cx="3611728" cy="900000"/>
          </a:xfrm>
        </p:grpSpPr>
        <p:sp>
          <p:nvSpPr>
            <p:cNvPr id="6" name="Rettangolo 5"/>
            <p:cNvSpPr/>
            <p:nvPr/>
          </p:nvSpPr>
          <p:spPr bwMode="auto">
            <a:xfrm>
              <a:off x="1524000" y="2503524"/>
              <a:ext cx="1872000" cy="9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Connettore 2 7"/>
            <p:cNvCxnSpPr/>
            <p:nvPr/>
          </p:nvCxnSpPr>
          <p:spPr bwMode="auto">
            <a:xfrm>
              <a:off x="648272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Connettore 2 8"/>
            <p:cNvCxnSpPr/>
            <p:nvPr/>
          </p:nvCxnSpPr>
          <p:spPr bwMode="auto">
            <a:xfrm>
              <a:off x="3396000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0" name="Oggetto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6736680"/>
                </p:ext>
              </p:extLst>
            </p:nvPr>
          </p:nvGraphicFramePr>
          <p:xfrm>
            <a:off x="806450" y="2597186"/>
            <a:ext cx="5461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3" imgW="368280" imgH="177480" progId="Equation.DSMT4">
                    <p:embed/>
                  </p:oleObj>
                </mc:Choice>
                <mc:Fallback>
                  <p:oleObj name="Equation" r:id="rId3" imgW="368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6450" y="2597186"/>
                          <a:ext cx="546100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gget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349079"/>
                </p:ext>
              </p:extLst>
            </p:nvPr>
          </p:nvGraphicFramePr>
          <p:xfrm>
            <a:off x="3557588" y="2579723"/>
            <a:ext cx="565150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5" imgW="380880" imgH="203040" progId="Equation.DSMT4">
                    <p:embed/>
                  </p:oleObj>
                </mc:Choice>
                <mc:Fallback>
                  <p:oleObj name="Equation" r:id="rId5" imgW="38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7588" y="2579723"/>
                          <a:ext cx="565150" cy="300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CasellaDiTesto 11"/>
            <p:cNvSpPr txBox="1"/>
            <p:nvPr/>
          </p:nvSpPr>
          <p:spPr>
            <a:xfrm>
              <a:off x="2001663" y="2630358"/>
              <a:ext cx="979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 smtClean="0"/>
                <a:t>Original</a:t>
              </a:r>
              <a:endParaRPr lang="it-IT" dirty="0" smtClean="0"/>
            </a:p>
            <a:p>
              <a:pPr algn="ctr"/>
              <a:r>
                <a:rPr lang="it-IT" dirty="0" err="1" smtClean="0"/>
                <a:t>system</a:t>
              </a:r>
              <a:endParaRPr lang="it-IT" dirty="0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029200" y="2362200"/>
            <a:ext cx="3611728" cy="900000"/>
            <a:chOff x="648272" y="2503524"/>
            <a:chExt cx="3611728" cy="900000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1524000" y="2503524"/>
              <a:ext cx="1872000" cy="900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Connettore 2 15"/>
            <p:cNvCxnSpPr/>
            <p:nvPr/>
          </p:nvCxnSpPr>
          <p:spPr bwMode="auto">
            <a:xfrm>
              <a:off x="648272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Connettore 2 16"/>
            <p:cNvCxnSpPr/>
            <p:nvPr/>
          </p:nvCxnSpPr>
          <p:spPr bwMode="auto">
            <a:xfrm>
              <a:off x="3396000" y="2953524"/>
              <a:ext cx="86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8" name="Oggetto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613719"/>
                </p:ext>
              </p:extLst>
            </p:nvPr>
          </p:nvGraphicFramePr>
          <p:xfrm>
            <a:off x="996778" y="2596463"/>
            <a:ext cx="188912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6778" y="2596463"/>
                          <a:ext cx="188912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ggetto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975730"/>
                </p:ext>
              </p:extLst>
            </p:nvPr>
          </p:nvGraphicFramePr>
          <p:xfrm>
            <a:off x="3735216" y="2579000"/>
            <a:ext cx="207962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9" imgW="139680" imgH="203040" progId="Equation.DSMT4">
                    <p:embed/>
                  </p:oleObj>
                </mc:Choice>
                <mc:Fallback>
                  <p:oleObj name="Equation" r:id="rId9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5216" y="2579000"/>
                          <a:ext cx="207962" cy="300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CasellaDiTesto 19"/>
            <p:cNvSpPr txBox="1"/>
            <p:nvPr/>
          </p:nvSpPr>
          <p:spPr>
            <a:xfrm>
              <a:off x="1867011" y="2630358"/>
              <a:ext cx="1249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 smtClean="0"/>
                <a:t>Linearized</a:t>
              </a:r>
              <a:endParaRPr lang="it-IT" dirty="0" smtClean="0"/>
            </a:p>
            <a:p>
              <a:pPr algn="ctr"/>
              <a:r>
                <a:rPr lang="it-IT" dirty="0" err="1" smtClean="0"/>
                <a:t>system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0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2" y="990600"/>
            <a:ext cx="2428875" cy="4267200"/>
          </a:xfrm>
          <a:prstGeom prst="rect">
            <a:avLst/>
          </a:prstGeom>
        </p:spPr>
      </p:pic>
      <p:cxnSp>
        <p:nvCxnSpPr>
          <p:cNvPr id="15" name="Connettore 2 14"/>
          <p:cNvCxnSpPr>
            <a:endCxn id="16" idx="0"/>
          </p:cNvCxnSpPr>
          <p:nvPr/>
        </p:nvCxnSpPr>
        <p:spPr bwMode="auto">
          <a:xfrm flipH="1">
            <a:off x="1331119" y="2514600"/>
            <a:ext cx="192881" cy="6345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300037" y="3149103"/>
            <a:ext cx="206216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Import input/output data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 bwMode="auto">
          <a:xfrm>
            <a:off x="6117430" y="1971534"/>
            <a:ext cx="2416970" cy="32738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408314" y="595076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Specify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required</a:t>
            </a:r>
            <a:r>
              <a:rPr lang="it-IT" dirty="0" smtClean="0"/>
              <a:t> information,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select</a:t>
            </a:r>
            <a:r>
              <a:rPr lang="it-IT" dirty="0" smtClean="0"/>
              <a:t> ‘Import’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5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2" y="990600"/>
            <a:ext cx="2428875" cy="4267200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199457" y="5950761"/>
            <a:ext cx="674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and output must me </a:t>
            </a:r>
            <a:r>
              <a:rPr lang="it-IT" dirty="0" err="1" smtClean="0"/>
              <a:t>column</a:t>
            </a:r>
            <a:r>
              <a:rPr lang="it-IT" dirty="0" smtClean="0"/>
              <a:t> </a:t>
            </a:r>
            <a:r>
              <a:rPr lang="it-IT" dirty="0" err="1" smtClean="0"/>
              <a:t>vectors</a:t>
            </a:r>
            <a:r>
              <a:rPr lang="it-IT" dirty="0" smtClean="0"/>
              <a:t> with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r>
              <a:rPr lang="it-IT" dirty="0" smtClean="0"/>
              <a:t>, </a:t>
            </a:r>
            <a:r>
              <a:rPr lang="it-IT" dirty="0" err="1" smtClean="0"/>
              <a:t>sampled</a:t>
            </a:r>
            <a:r>
              <a:rPr lang="it-IT" dirty="0" smtClean="0"/>
              <a:t> with </a:t>
            </a:r>
            <a:r>
              <a:rPr lang="it-IT" dirty="0" err="1" smtClean="0"/>
              <a:t>uniform</a:t>
            </a:r>
            <a:r>
              <a:rPr lang="it-IT" dirty="0" smtClean="0"/>
              <a:t> </a:t>
            </a:r>
            <a:r>
              <a:rPr lang="it-IT" dirty="0" err="1" smtClean="0"/>
              <a:t>sampling</a:t>
            </a:r>
            <a:r>
              <a:rPr lang="it-IT" dirty="0" smtClean="0"/>
              <a:t>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CasellaDiTesto 16"/>
          <p:cNvSpPr txBox="1"/>
          <p:nvPr/>
        </p:nvSpPr>
        <p:spPr>
          <a:xfrm>
            <a:off x="1199457" y="5950761"/>
            <a:ext cx="6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imported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 bwMode="auto">
          <a:xfrm>
            <a:off x="1447800" y="2362200"/>
            <a:ext cx="914400" cy="533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CasellaDiTesto 16"/>
          <p:cNvSpPr txBox="1"/>
          <p:nvPr/>
        </p:nvSpPr>
        <p:spPr>
          <a:xfrm>
            <a:off x="1238250" y="5851547"/>
            <a:ext cx="7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From the new </a:t>
            </a:r>
            <a:r>
              <a:rPr lang="it-IT" dirty="0" err="1" smtClean="0"/>
              <a:t>window</a:t>
            </a:r>
            <a:r>
              <a:rPr lang="it-IT" dirty="0" smtClean="0"/>
              <a:t>, </a:t>
            </a:r>
            <a:r>
              <a:rPr lang="it-IT" dirty="0" err="1" smtClean="0"/>
              <a:t>choose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zeros</a:t>
            </a:r>
            <a:r>
              <a:rPr lang="it-IT" dirty="0" smtClean="0"/>
              <a:t> and </a:t>
            </a:r>
            <a:r>
              <a:rPr lang="it-IT" dirty="0" err="1" smtClean="0"/>
              <a:t>poles</a:t>
            </a:r>
            <a:r>
              <a:rPr lang="it-IT" dirty="0" smtClean="0"/>
              <a:t> for the </a:t>
            </a:r>
            <a:r>
              <a:rPr lang="it-IT" dirty="0" err="1" smtClean="0"/>
              <a:t>optimal</a:t>
            </a:r>
            <a:r>
              <a:rPr lang="it-IT" dirty="0" smtClean="0"/>
              <a:t> model,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select</a:t>
            </a:r>
            <a:r>
              <a:rPr lang="it-IT" dirty="0" smtClean="0"/>
              <a:t> ‘Estimate’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9" y="1232410"/>
            <a:ext cx="4381500" cy="4000500"/>
          </a:xfrm>
          <a:prstGeom prst="rect">
            <a:avLst/>
          </a:prstGeom>
        </p:spPr>
      </p:pic>
      <p:sp>
        <p:nvSpPr>
          <p:cNvPr id="10" name="Ovale 9"/>
          <p:cNvSpPr/>
          <p:nvPr/>
        </p:nvSpPr>
        <p:spPr bwMode="auto">
          <a:xfrm>
            <a:off x="4629861" y="1676400"/>
            <a:ext cx="4342974" cy="990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49044"/>
            <a:ext cx="6667500" cy="43148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Identification</a:t>
            </a:r>
            <a:r>
              <a:rPr lang="it-IT" dirty="0" smtClean="0"/>
              <a:t> Toolbox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System </a:t>
            </a:r>
            <a:r>
              <a:rPr lang="it-IT" sz="2000" dirty="0" err="1" smtClean="0"/>
              <a:t>Identification</a:t>
            </a:r>
            <a:r>
              <a:rPr lang="it-IT" sz="2000" dirty="0" smtClean="0"/>
              <a:t> Toolbox </a:t>
            </a:r>
            <a:r>
              <a:rPr lang="it-IT" sz="2000" dirty="0"/>
              <a:t>GUI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9" y="1232410"/>
            <a:ext cx="4381500" cy="40005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4" y="1232410"/>
            <a:ext cx="5210175" cy="5191125"/>
          </a:xfrm>
          <a:prstGeom prst="rect">
            <a:avLst/>
          </a:prstGeom>
        </p:spPr>
      </p:pic>
      <p:sp>
        <p:nvSpPr>
          <p:cNvPr id="15" name="Ovale 14"/>
          <p:cNvSpPr/>
          <p:nvPr/>
        </p:nvSpPr>
        <p:spPr bwMode="auto">
          <a:xfrm>
            <a:off x="2068204" y="5437496"/>
            <a:ext cx="571500" cy="253669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732699" y="5894159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FIT of the </a:t>
            </a:r>
            <a:r>
              <a:rPr lang="it-IT" dirty="0" err="1" smtClean="0"/>
              <a:t>resulting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 bwMode="auto">
          <a:xfrm>
            <a:off x="5667375" y="1828800"/>
            <a:ext cx="448015" cy="609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803</Words>
  <Application>Microsoft Office PowerPoint</Application>
  <PresentationFormat>Presentazione su schermo (4:3)</PresentationFormat>
  <Paragraphs>139</Paragraphs>
  <Slides>21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Gradient</vt:lpstr>
      <vt:lpstr>NO_Gradient</vt:lpstr>
      <vt:lpstr>Equation</vt:lpstr>
      <vt:lpstr>Presentazione standard di PowerPoint</vt:lpstr>
      <vt:lpstr>Computer Lecture Overview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System Identification Toolbox</vt:lpstr>
      <vt:lpstr>Transfer functions in Matlab</vt:lpstr>
      <vt:lpstr>Transfer functions in Matlab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329</cp:revision>
  <dcterms:created xsi:type="dcterms:W3CDTF">2012-12-17T12:55:11Z</dcterms:created>
  <dcterms:modified xsi:type="dcterms:W3CDTF">2019-10-29T19:25:23Z</dcterms:modified>
</cp:coreProperties>
</file>