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</p:sldMasterIdLst>
  <p:notesMasterIdLst>
    <p:notesMasterId r:id="rId6"/>
  </p:notesMasterIdLst>
  <p:handoutMasterIdLst>
    <p:handoutMasterId r:id="rId7"/>
  </p:handoutMasterIdLst>
  <p:sldIdLst>
    <p:sldId id="256" r:id="rId3"/>
    <p:sldId id="287" r:id="rId4"/>
    <p:sldId id="305" r:id="rId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2" d="100"/>
          <a:sy n="122" d="100"/>
        </p:scale>
        <p:origin x="1206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9592E7-C81B-465F-B6D6-AE00A6809AEB}" type="datetimeFigureOut">
              <a:rPr lang="it-IT" smtClean="0"/>
              <a:t>16/01/2018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3A388-BC7D-4201-B4B9-CA47B4FFC5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06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643F8F5-3FDF-4DC6-821E-471F6CED084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C5AB59C-CD91-45EB-BD4C-86D551DF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8544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2258A0-76A5-4690-8C71-27B670C66267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Micah Hodgins, Saarland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3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4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3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7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1865670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-571500" defTabSz="914400" latinLnBrk="0"/>
            <a:r>
              <a:rPr lang="en-US" dirty="0" smtClean="0"/>
              <a:t>Second level</a:t>
            </a:r>
          </a:p>
          <a:p>
            <a:pPr marL="514350" lvl="1" defTabSz="914400" latinLnBrk="0"/>
            <a:r>
              <a:rPr lang="en-US" dirty="0" smtClean="0"/>
              <a:t>Third level</a:t>
            </a:r>
          </a:p>
          <a:p>
            <a:pPr marL="914400" lvl="2" defTabSz="914400" latinLnBrk="0"/>
            <a:r>
              <a:rPr lang="en-US" dirty="0" smtClean="0"/>
              <a:t>Fourth level</a:t>
            </a:r>
          </a:p>
          <a:p>
            <a:pPr marL="1371600" lvl="3" defTabSz="914400" latinLnBrk="0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69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>
                <a:solidFill>
                  <a:srgbClr val="000000"/>
                </a:solidFill>
              </a:rPr>
              <a:t>Click to edit Master title style</a:t>
            </a:r>
            <a:endParaRPr lang="de-DE" kern="0" dirty="0">
              <a:solidFill>
                <a:srgbClr val="000000"/>
              </a:solidFill>
            </a:endParaRPr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DB9A0-4BD9-4237-839C-46FBD382867D}" type="datetime1">
              <a:rPr lang="en-US" smtClean="0">
                <a:solidFill>
                  <a:srgbClr val="000000"/>
                </a:solidFill>
              </a:rPr>
              <a:t>1/16/2018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Micah Hodgins, Saarland University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062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28600" y="1862035"/>
            <a:ext cx="57912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2148348"/>
            <a:ext cx="579120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4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457200" lvl="1" defTabSz="914400" latinLnBrk="0"/>
            <a:r>
              <a:rPr lang="en-US" dirty="0" smtClean="0"/>
              <a:t>Second level</a:t>
            </a:r>
          </a:p>
          <a:p>
            <a:pPr marL="914400" lvl="2" defTabSz="914400" latinLnBrk="0"/>
            <a:r>
              <a:rPr lang="en-US" dirty="0" smtClean="0"/>
              <a:t>Third level</a:t>
            </a:r>
          </a:p>
          <a:p>
            <a:pPr marL="1371600" lvl="3" defTabSz="914400" latinLnBrk="0"/>
            <a:r>
              <a:rPr lang="en-US" dirty="0" smtClean="0"/>
              <a:t>Fourth level</a:t>
            </a:r>
          </a:p>
          <a:p>
            <a:pPr marL="1828800" lvl="4" defTabSz="914400" latinLnBrk="0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8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64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38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0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accent1">
                <a:tint val="66000"/>
                <a:satMod val="160000"/>
                <a:alpha val="47000"/>
              </a:schemeClr>
            </a:gs>
            <a:gs pos="90000">
              <a:schemeClr val="accent1">
                <a:tint val="44500"/>
                <a:satMod val="160000"/>
                <a:lumMod val="28000"/>
                <a:lumOff val="72000"/>
                <a:alpha val="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79" r:id="rId8"/>
    <p:sldLayoutId id="2147483680" r:id="rId9"/>
    <p:sldLayoutId id="2147483681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anluca.rizzello@mmsl.uni-saarland.d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676399"/>
            <a:ext cx="8763000" cy="2133601"/>
          </a:xfrm>
        </p:spPr>
        <p:txBody>
          <a:bodyPr/>
          <a:lstStyle/>
          <a:p>
            <a:r>
              <a:rPr lang="de-DE" dirty="0"/>
              <a:t>Aktorik und Sensorik mit intelligenten </a:t>
            </a:r>
            <a:r>
              <a:rPr lang="de-DE" dirty="0" smtClean="0"/>
              <a:t>Materialsystemen 4</a:t>
            </a:r>
          </a:p>
          <a:p>
            <a:endParaRPr lang="de-DE" dirty="0"/>
          </a:p>
          <a:p>
            <a:r>
              <a:rPr lang="de-DE" dirty="0"/>
              <a:t>Computer </a:t>
            </a:r>
            <a:r>
              <a:rPr lang="de-DE" dirty="0" smtClean="0"/>
              <a:t>Lecture: </a:t>
            </a:r>
            <a:r>
              <a:rPr lang="de-DE" dirty="0" smtClean="0"/>
              <a:t>Nonlinear control of a </a:t>
            </a:r>
            <a:br>
              <a:rPr lang="de-DE" dirty="0" smtClean="0"/>
            </a:br>
            <a:r>
              <a:rPr lang="de-DE" dirty="0" smtClean="0"/>
              <a:t>SMA-spring actuator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05400" y="4359938"/>
            <a:ext cx="3886200" cy="1126462"/>
          </a:xfrm>
        </p:spPr>
        <p:txBody>
          <a:bodyPr/>
          <a:lstStyle/>
          <a:p>
            <a:r>
              <a:rPr lang="de-DE" dirty="0" smtClean="0"/>
              <a:t>Gianluca Rizzello</a:t>
            </a:r>
          </a:p>
          <a:p>
            <a:r>
              <a:rPr lang="de-DE" dirty="0" smtClean="0">
                <a:hlinkClick r:id="rId2"/>
              </a:rPr>
              <a:t>gianluca.rizzello@mmsl.uni-saarland.de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Saarland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5638800" cy="651699"/>
          </a:xfrm>
        </p:spPr>
        <p:txBody>
          <a:bodyPr>
            <a:normAutofit/>
          </a:bodyPr>
          <a:lstStyle/>
          <a:p>
            <a:r>
              <a:rPr lang="en-US" dirty="0" smtClean="0"/>
              <a:t>Computer Lecture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</p:spPr>
        <p:txBody>
          <a:bodyPr/>
          <a:lstStyle/>
          <a:p>
            <a:r>
              <a:rPr lang="de-DE" dirty="0" smtClean="0"/>
              <a:t>GOALS:</a:t>
            </a:r>
          </a:p>
          <a:p>
            <a:endParaRPr lang="de-DE" dirty="0"/>
          </a:p>
          <a:p>
            <a:pPr lvl="1"/>
            <a:r>
              <a:rPr lang="de-DE" dirty="0" smtClean="0"/>
              <a:t>PI position control for a SMA-spring actuator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Implementation of sliding mode position control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Comparison among the two controllers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311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Assignment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6019800"/>
          </a:xfrm>
        </p:spPr>
        <p:txBody>
          <a:bodyPr/>
          <a:lstStyle/>
          <a:p>
            <a:r>
              <a:rPr lang="it-IT" sz="1800" dirty="0"/>
              <a:t>Given the </a:t>
            </a:r>
            <a:r>
              <a:rPr lang="it-IT" sz="1800" dirty="0" smtClean="0"/>
              <a:t>Simulink file representing the </a:t>
            </a:r>
            <a:r>
              <a:rPr lang="it-IT" sz="1800" dirty="0" smtClean="0"/>
              <a:t>SMA-spring model: </a:t>
            </a:r>
            <a:endParaRPr lang="it-IT" sz="1800" dirty="0"/>
          </a:p>
          <a:p>
            <a:pPr marL="457200" indent="-457200">
              <a:buFont typeface="+mj-lt"/>
              <a:buAutoNum type="arabicParenR"/>
            </a:pPr>
            <a:r>
              <a:rPr lang="it-IT" sz="1800" dirty="0" smtClean="0"/>
              <a:t>Design </a:t>
            </a:r>
            <a:r>
              <a:rPr lang="it-IT" sz="1800" dirty="0" smtClean="0"/>
              <a:t>and implement a PI controller for the SMA actuator, based on the following linearized model, </a:t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in such a way that the closed loop system is a first order transfer function with time constant </a:t>
            </a:r>
            <a:r>
              <a:rPr lang="it-IT" sz="18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it-IT" sz="1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t-IT" sz="1800" dirty="0" smtClean="0"/>
              <a:t> = </a:t>
            </a:r>
            <a:r>
              <a:rPr lang="it-IT" sz="1800" smtClean="0"/>
              <a:t>0.02 s.</a:t>
            </a:r>
            <a:endParaRPr lang="it-IT" sz="1800" dirty="0"/>
          </a:p>
          <a:p>
            <a:pPr marL="457200" indent="-457200">
              <a:buFont typeface="+mj-lt"/>
              <a:buAutoNum type="arabicParenR"/>
            </a:pPr>
            <a:r>
              <a:rPr lang="en-US" sz="1800" dirty="0" smtClean="0"/>
              <a:t>Considering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dirty="0" smtClean="0"/>
              <a:t> bounded between 0 and 0.25 W, implement a sliding mode control architecture. Implement an arbitrary chattering-avoiding configuration, with </a:t>
            </a:r>
            <a:r>
              <a:rPr lang="en-US" sz="1800" i="1" dirty="0" smtClean="0">
                <a:latin typeface="Symbol" panose="05050102010706020507" pitchFamily="18" charset="2"/>
              </a:rPr>
              <a:t>e</a:t>
            </a:r>
            <a:r>
              <a:rPr lang="en-US" sz="1800" dirty="0" smtClean="0"/>
              <a:t> chosen arbitrarily.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800" dirty="0" smtClean="0"/>
              <a:t>Compare the performance of both controllers in tracking a sinusoidal reference as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where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/>
              <a:t> and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smtClean="0"/>
              <a:t> are free parameters. Consider different values of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smtClean="0"/>
              <a:t> (e.g., 1 Hz, 3 Hz, 5 Hz) and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/>
              <a:t> (e.g., 0.0005, 0.001, 0.0015), and see how the two controllers perform in both cases. NOTE: in case simulation time is too large, you can deactivate the computation of internal hysteresis loops via the variable </a:t>
            </a:r>
            <a:r>
              <a:rPr lang="it-IT" sz="1800" b="1" dirty="0" smtClean="0"/>
              <a:t>params_PC2.internal_loops_flag</a:t>
            </a:r>
            <a:r>
              <a:rPr lang="it-IT" sz="1800" dirty="0"/>
              <a:t> </a:t>
            </a:r>
            <a:r>
              <a:rPr lang="it-IT" sz="1800" dirty="0" smtClean="0"/>
              <a:t>in </a:t>
            </a:r>
            <a:r>
              <a:rPr lang="it-IT" sz="1800" b="1" dirty="0" smtClean="0"/>
              <a:t>Parameter_PC2.m</a:t>
            </a:r>
            <a:r>
              <a:rPr lang="it-IT" sz="1800" dirty="0" smtClean="0"/>
              <a:t> file</a:t>
            </a:r>
            <a:endParaRPr lang="it-IT" sz="18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605925"/>
              </p:ext>
            </p:extLst>
          </p:nvPr>
        </p:nvGraphicFramePr>
        <p:xfrm>
          <a:off x="3571875" y="1875690"/>
          <a:ext cx="1752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1875" y="1875690"/>
                        <a:ext cx="1752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62664"/>
              </p:ext>
            </p:extLst>
          </p:nvPr>
        </p:nvGraphicFramePr>
        <p:xfrm>
          <a:off x="3200400" y="4687275"/>
          <a:ext cx="2495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1663560" imgH="253800" progId="Equation.DSMT4">
                  <p:embed/>
                </p:oleObj>
              </mc:Choice>
              <mc:Fallback>
                <p:oleObj name="Equation" r:id="rId5" imgW="1663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4687275"/>
                        <a:ext cx="24955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3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2.xml><?xml version="1.0" encoding="utf-8"?>
<a:theme xmlns:a="http://schemas.openxmlformats.org/drawingml/2006/main" name="NO_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70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Gradient</vt:lpstr>
      <vt:lpstr>NO_Gradient</vt:lpstr>
      <vt:lpstr>MathType 6.0 Equation</vt:lpstr>
      <vt:lpstr>PowerPoint Presentation</vt:lpstr>
      <vt:lpstr>Computer Lecture Overview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Gianluca</cp:lastModifiedBy>
  <cp:revision>374</cp:revision>
  <cp:lastPrinted>2017-12-08T16:56:09Z</cp:lastPrinted>
  <dcterms:created xsi:type="dcterms:W3CDTF">2012-12-17T12:55:11Z</dcterms:created>
  <dcterms:modified xsi:type="dcterms:W3CDTF">2018-01-16T15:55:30Z</dcterms:modified>
</cp:coreProperties>
</file>