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6" r:id="rId2"/>
  </p:sldMasterIdLst>
  <p:notesMasterIdLst>
    <p:notesMasterId r:id="rId11"/>
  </p:notesMasterIdLst>
  <p:handoutMasterIdLst>
    <p:handoutMasterId r:id="rId12"/>
  </p:handoutMasterIdLst>
  <p:sldIdLst>
    <p:sldId id="256" r:id="rId3"/>
    <p:sldId id="287" r:id="rId4"/>
    <p:sldId id="318" r:id="rId5"/>
    <p:sldId id="319" r:id="rId6"/>
    <p:sldId id="320" r:id="rId7"/>
    <p:sldId id="307" r:id="rId8"/>
    <p:sldId id="322" r:id="rId9"/>
    <p:sldId id="321" r:id="rId1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69592E7-C81B-465F-B6D6-AE00A6809AEB}" type="datetimeFigureOut">
              <a:rPr lang="it-IT" smtClean="0"/>
              <a:t>31/10/2019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3A388-BC7D-4201-B4B9-CA47B4FFC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063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643F8F5-3FDF-4DC6-821E-471F6CED084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C5AB59C-CD91-45EB-BD4C-86D551DFCA3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emf"/><Relationship Id="rId4" Type="http://schemas.openxmlformats.org/officeDocument/2006/relationships/image" Target="../media/image8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219700" y="3581400"/>
            <a:ext cx="3390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sz="1600" i="1" kern="1200" dirty="0" smtClean="0">
                <a:latin typeface="Arial" pitchFamily="34" charset="0"/>
                <a:cs typeface="Arial" pitchFamily="34" charset="0"/>
              </a:defRPr>
            </a:lvl1pPr>
          </a:lstStyle>
          <a:p>
            <a:pPr marL="0" lvl="0" defTabSz="914400" latinLnBrk="0">
              <a:spcAft>
                <a:spcPts val="1200"/>
              </a:spcAft>
            </a:pPr>
            <a:r>
              <a:rPr lang="en-US" dirty="0" smtClean="0"/>
              <a:t>Click to edit Master text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95300" y="2458159"/>
            <a:ext cx="2133600" cy="1905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5300" y="4594219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780070" y="3478158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29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fik 13" descr="UdS-Logo-2010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itel 1"/>
          <p:cNvSpPr txBox="1">
            <a:spLocks/>
          </p:cNvSpPr>
          <p:nvPr userDrawn="1"/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smtClean="0"/>
              <a:t>Click to edit Master title style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854442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2258A0-76A5-4690-8C71-27B670C66267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Micah Hodgins, Saarland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00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219700" y="3581400"/>
            <a:ext cx="3390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sz="1600" i="1" kern="1200" dirty="0" smtClean="0">
                <a:latin typeface="Arial" pitchFamily="34" charset="0"/>
                <a:cs typeface="Arial" pitchFamily="34" charset="0"/>
              </a:defRPr>
            </a:lvl1pPr>
          </a:lstStyle>
          <a:p>
            <a:pPr marL="0" lvl="0" defTabSz="914400" latinLnBrk="0">
              <a:spcAft>
                <a:spcPts val="1200"/>
              </a:spcAft>
            </a:pPr>
            <a:r>
              <a:rPr lang="en-US" dirty="0" smtClean="0"/>
              <a:t>Click to edit Master text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95300" y="2458159"/>
            <a:ext cx="2133600" cy="1905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5300" y="4594219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780070" y="3478158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7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20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9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28600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00412" y="990600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372224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4" name="Grafik 13" descr="UdS-Logo-2010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2" name="Grafik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23" name="Grafik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05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4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7778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4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1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11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3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7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 Me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52485" y="2711498"/>
            <a:ext cx="3291370" cy="2667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5715000" y="5475662"/>
            <a:ext cx="29718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6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200" i="1"/>
            </a:lvl4pPr>
            <a:lvl5pPr marL="1828800" indent="0">
              <a:buNone/>
              <a:defRPr sz="1200" i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idx="10"/>
          </p:nvPr>
        </p:nvSpPr>
        <p:spPr>
          <a:xfrm>
            <a:off x="228600" y="1377156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228600" y="1865670"/>
            <a:ext cx="5867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6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4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8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-571500" defTabSz="914400" latinLnBrk="0"/>
            <a:r>
              <a:rPr lang="en-US" dirty="0" smtClean="0"/>
              <a:t>Second level</a:t>
            </a:r>
          </a:p>
          <a:p>
            <a:pPr marL="514350" lvl="1" defTabSz="914400" latinLnBrk="0"/>
            <a:r>
              <a:rPr lang="en-US" dirty="0" smtClean="0"/>
              <a:t>Third level</a:t>
            </a:r>
          </a:p>
          <a:p>
            <a:pPr marL="914400" lvl="2" defTabSz="914400" latinLnBrk="0"/>
            <a:r>
              <a:rPr lang="en-US" dirty="0" smtClean="0"/>
              <a:t>Fourth level</a:t>
            </a:r>
          </a:p>
          <a:p>
            <a:pPr marL="1371600" lvl="3" defTabSz="914400" latinLnBrk="0"/>
            <a:r>
              <a:rPr lang="en-US" dirty="0" smtClean="0"/>
              <a:t>Fifth level</a:t>
            </a:r>
            <a:endParaRPr lang="de-DE" dirty="0"/>
          </a:p>
        </p:txBody>
      </p:sp>
      <p:pic>
        <p:nvPicPr>
          <p:cNvPr id="14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5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47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25470" y="136148"/>
            <a:ext cx="1120874" cy="6300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69913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486400" y="269921"/>
            <a:ext cx="1340618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41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Grafik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25470" y="136148"/>
            <a:ext cx="1120874" cy="6300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69913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86400" y="269921"/>
            <a:ext cx="1340618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74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28600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00412" y="990600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372224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9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69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fik 13" descr="UdS-Logo-2010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itel 1"/>
          <p:cNvSpPr txBox="1">
            <a:spLocks/>
          </p:cNvSpPr>
          <p:nvPr userDrawn="1"/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smtClean="0">
                <a:solidFill>
                  <a:srgbClr val="000000"/>
                </a:solidFill>
              </a:rPr>
              <a:t>Click to edit Master title style</a:t>
            </a:r>
            <a:endParaRPr lang="de-DE" kern="0" dirty="0">
              <a:solidFill>
                <a:srgbClr val="000000"/>
              </a:solidFill>
            </a:endParaRPr>
          </a:p>
        </p:txBody>
      </p:sp>
      <p:pic>
        <p:nvPicPr>
          <p:cNvPr id="14" name="Grafik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5" name="Grafik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0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DDB9A0-4BD9-4237-839C-46FBD382867D}" type="datetime1">
              <a:rPr lang="en-US" smtClean="0">
                <a:solidFill>
                  <a:srgbClr val="000000"/>
                </a:solidFill>
              </a:rPr>
              <a:t>10/31/2019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Micah Hodgins, Saarland University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>
                <a:solidFill>
                  <a:srgbClr val="000000"/>
                </a:solidFill>
              </a:rPr>
              <a:pPr/>
              <a:t>‹N›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4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4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1062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11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232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 Me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0"/>
          </p:nvPr>
        </p:nvSpPr>
        <p:spPr>
          <a:xfrm>
            <a:off x="228600" y="1377156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52485" y="2711498"/>
            <a:ext cx="3291370" cy="2667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5715000" y="5475662"/>
            <a:ext cx="29718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6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200" i="1"/>
            </a:lvl4pPr>
            <a:lvl5pPr marL="1828800" indent="0">
              <a:buNone/>
              <a:defRPr sz="1200" i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228600" y="1862035"/>
            <a:ext cx="579120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8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228600" y="2148348"/>
            <a:ext cx="5791200" cy="12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6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4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4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457200" lvl="1" defTabSz="914400" latinLnBrk="0"/>
            <a:r>
              <a:rPr lang="en-US" dirty="0" smtClean="0"/>
              <a:t>Second level</a:t>
            </a:r>
          </a:p>
          <a:p>
            <a:pPr marL="914400" lvl="2" defTabSz="914400" latinLnBrk="0"/>
            <a:r>
              <a:rPr lang="en-US" dirty="0" smtClean="0"/>
              <a:t>Third level</a:t>
            </a:r>
          </a:p>
          <a:p>
            <a:pPr marL="1371600" lvl="3" defTabSz="914400" latinLnBrk="0"/>
            <a:r>
              <a:rPr lang="en-US" dirty="0" smtClean="0"/>
              <a:t>Fourth level</a:t>
            </a:r>
          </a:p>
          <a:p>
            <a:pPr marL="1828800" lvl="4" defTabSz="914400" latinLnBrk="0"/>
            <a:r>
              <a:rPr lang="en-US" dirty="0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899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14645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1382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75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503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000">
              <a:schemeClr val="accent1">
                <a:tint val="66000"/>
                <a:satMod val="160000"/>
                <a:alpha val="47000"/>
              </a:schemeClr>
            </a:gs>
            <a:gs pos="90000">
              <a:schemeClr val="accent1">
                <a:tint val="44500"/>
                <a:satMod val="160000"/>
                <a:lumMod val="28000"/>
                <a:lumOff val="72000"/>
                <a:alpha val="8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06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85" r:id="rId7"/>
    <p:sldLayoutId id="2147483679" r:id="rId8"/>
    <p:sldLayoutId id="2147483680" r:id="rId9"/>
    <p:sldLayoutId id="2147483681" r:id="rId10"/>
    <p:sldLayoutId id="2147483684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76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8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ianluca.rizzello@mmsl.uni-saarland.de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0" y="1676399"/>
            <a:ext cx="8763000" cy="2133601"/>
          </a:xfrm>
        </p:spPr>
        <p:txBody>
          <a:bodyPr/>
          <a:lstStyle/>
          <a:p>
            <a:r>
              <a:rPr lang="de-DE" dirty="0"/>
              <a:t>Aktorik und Sensorik mit intelligenten </a:t>
            </a:r>
            <a:r>
              <a:rPr lang="de-DE" dirty="0" smtClean="0"/>
              <a:t>Materialsystemen 4</a:t>
            </a:r>
          </a:p>
          <a:p>
            <a:endParaRPr lang="de-DE" dirty="0"/>
          </a:p>
          <a:p>
            <a:r>
              <a:rPr lang="de-DE" dirty="0"/>
              <a:t>Computer </a:t>
            </a:r>
            <a:r>
              <a:rPr lang="de-DE" dirty="0" smtClean="0"/>
              <a:t>Lecture: Analytical Linearization of a </a:t>
            </a:r>
            <a:br>
              <a:rPr lang="de-DE" dirty="0" smtClean="0"/>
            </a:br>
            <a:r>
              <a:rPr lang="de-DE" dirty="0" smtClean="0"/>
              <a:t>DE-Mass-Spring Actuator in Matlab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105400" y="4359938"/>
            <a:ext cx="3886200" cy="1126462"/>
          </a:xfrm>
        </p:spPr>
        <p:txBody>
          <a:bodyPr/>
          <a:lstStyle/>
          <a:p>
            <a:r>
              <a:rPr lang="de-DE" dirty="0" smtClean="0"/>
              <a:t>Gianluca Rizzello</a:t>
            </a:r>
          </a:p>
          <a:p>
            <a:r>
              <a:rPr lang="de-DE" dirty="0" smtClean="0">
                <a:hlinkClick r:id="rId2"/>
              </a:rPr>
              <a:t>gianluca.rizzello@mmsl.uni-saarland.de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Saarland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5638800" cy="651699"/>
          </a:xfrm>
        </p:spPr>
        <p:txBody>
          <a:bodyPr>
            <a:normAutofit/>
          </a:bodyPr>
          <a:lstStyle/>
          <a:p>
            <a:r>
              <a:rPr lang="en-US" dirty="0" smtClean="0"/>
              <a:t>Computer Lecture </a:t>
            </a:r>
            <a:r>
              <a:rPr lang="en-US" dirty="0"/>
              <a:t>O</a:t>
            </a:r>
            <a:r>
              <a:rPr lang="en-US" dirty="0" smtClean="0"/>
              <a:t>verview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</p:spPr>
        <p:txBody>
          <a:bodyPr/>
          <a:lstStyle/>
          <a:p>
            <a:r>
              <a:rPr lang="de-DE" dirty="0" smtClean="0"/>
              <a:t>GOALS:</a:t>
            </a:r>
          </a:p>
          <a:p>
            <a:endParaRPr lang="de-DE" dirty="0"/>
          </a:p>
          <a:p>
            <a:pPr lvl="1"/>
            <a:r>
              <a:rPr lang="de-DE" dirty="0"/>
              <a:t>Obtain a linearized model describing the response of a </a:t>
            </a:r>
            <a:r>
              <a:rPr lang="de-DE" dirty="0" smtClean="0"/>
              <a:t>DE-mass-spring </a:t>
            </a:r>
            <a:r>
              <a:rPr lang="de-DE" dirty="0"/>
              <a:t>actuator around an equilibrium </a:t>
            </a:r>
            <a:r>
              <a:rPr lang="de-DE" dirty="0" smtClean="0"/>
              <a:t>state via the Taylor expansion method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 smtClean="0"/>
              <a:t>Comparison between voltage-displacement response of nonlinear and linearized systems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Comparison between </a:t>
            </a:r>
            <a:r>
              <a:rPr lang="de-DE" dirty="0" smtClean="0"/>
              <a:t>load force-displacement </a:t>
            </a:r>
            <a:r>
              <a:rPr lang="de-DE" dirty="0"/>
              <a:t>response of nonlinear and linearized systems</a:t>
            </a:r>
          </a:p>
        </p:txBody>
      </p:sp>
    </p:spTree>
    <p:extLst>
      <p:ext uri="{BB962C8B-B14F-4D97-AF65-F5344CB8AC3E}">
        <p14:creationId xmlns:p14="http://schemas.microsoft.com/office/powerpoint/2010/main" val="41311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Analytical linearization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Analyrical linearization: obtain a linearized model describing relationship between input deviations an output deviations from an equilibrium point, based on a Taylor expansion of model equations</a:t>
            </a:r>
          </a:p>
          <a:p>
            <a:endParaRPr lang="it-IT" sz="2000" dirty="0"/>
          </a:p>
          <a:p>
            <a:endParaRPr lang="it-IT" sz="2000" dirty="0" smtClean="0"/>
          </a:p>
          <a:p>
            <a:endParaRPr lang="it-IT" sz="2000" dirty="0"/>
          </a:p>
          <a:p>
            <a:endParaRPr lang="it-IT" sz="2000" dirty="0" smtClean="0"/>
          </a:p>
          <a:p>
            <a:endParaRPr lang="it-IT" sz="2000" dirty="0"/>
          </a:p>
          <a:p>
            <a:r>
              <a:rPr lang="en-US" sz="2000" dirty="0" smtClean="0"/>
              <a:t>The analytical linearization requires:</a:t>
            </a:r>
          </a:p>
          <a:p>
            <a:pPr lvl="1"/>
            <a:r>
              <a:rPr lang="en-US" sz="1600" dirty="0" smtClean="0"/>
              <a:t>Identification of an equilibrium state</a:t>
            </a:r>
          </a:p>
          <a:p>
            <a:pPr lvl="1"/>
            <a:r>
              <a:rPr lang="en-US" sz="1600" dirty="0" smtClean="0"/>
              <a:t>Computation of partial derivatives of system functions</a:t>
            </a:r>
            <a:endParaRPr lang="it-IT" sz="1600" dirty="0" smtClean="0"/>
          </a:p>
          <a:p>
            <a:endParaRPr lang="it-IT" sz="2000" dirty="0"/>
          </a:p>
          <a:p>
            <a:r>
              <a:rPr lang="it-IT" sz="2000" dirty="0" smtClean="0"/>
              <a:t>These operations can be performed systematically in Matlab via Symbolic Toolbox</a:t>
            </a:r>
          </a:p>
          <a:p>
            <a:endParaRPr lang="it-IT" sz="2000" dirty="0"/>
          </a:p>
          <a:p>
            <a:pPr marL="0" indent="0" algn="ctr">
              <a:buNone/>
            </a:pP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3" name="Gruppo 12"/>
          <p:cNvGrpSpPr/>
          <p:nvPr/>
        </p:nvGrpSpPr>
        <p:grpSpPr>
          <a:xfrm>
            <a:off x="648272" y="2362201"/>
            <a:ext cx="3611728" cy="900000"/>
            <a:chOff x="648272" y="2503524"/>
            <a:chExt cx="3611728" cy="900000"/>
          </a:xfrm>
        </p:grpSpPr>
        <p:sp>
          <p:nvSpPr>
            <p:cNvPr id="6" name="Rettangolo 5"/>
            <p:cNvSpPr/>
            <p:nvPr/>
          </p:nvSpPr>
          <p:spPr bwMode="auto">
            <a:xfrm>
              <a:off x="1524000" y="2503524"/>
              <a:ext cx="1872000" cy="900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Connettore 2 7"/>
            <p:cNvCxnSpPr/>
            <p:nvPr/>
          </p:nvCxnSpPr>
          <p:spPr bwMode="auto">
            <a:xfrm>
              <a:off x="648272" y="2953524"/>
              <a:ext cx="864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Connettore 2 8"/>
            <p:cNvCxnSpPr/>
            <p:nvPr/>
          </p:nvCxnSpPr>
          <p:spPr bwMode="auto">
            <a:xfrm>
              <a:off x="3396000" y="2953524"/>
              <a:ext cx="864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aphicFrame>
          <p:nvGraphicFramePr>
            <p:cNvPr id="10" name="Oggetto 9"/>
            <p:cNvGraphicFramePr>
              <a:graphicFrameLocks noChangeAspect="1"/>
            </p:cNvGraphicFramePr>
            <p:nvPr>
              <p:extLst/>
            </p:nvPr>
          </p:nvGraphicFramePr>
          <p:xfrm>
            <a:off x="806450" y="2597186"/>
            <a:ext cx="546100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8" name="Equation" r:id="rId3" imgW="368280" imgH="177480" progId="Equation.DSMT4">
                    <p:embed/>
                  </p:oleObj>
                </mc:Choice>
                <mc:Fallback>
                  <p:oleObj name="Equation" r:id="rId3" imgW="3682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06450" y="2597186"/>
                          <a:ext cx="546100" cy="263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ggetto 10"/>
            <p:cNvGraphicFramePr>
              <a:graphicFrameLocks noChangeAspect="1"/>
            </p:cNvGraphicFramePr>
            <p:nvPr>
              <p:extLst/>
            </p:nvPr>
          </p:nvGraphicFramePr>
          <p:xfrm>
            <a:off x="3557588" y="2579723"/>
            <a:ext cx="565150" cy="300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9" name="Equation" r:id="rId5" imgW="380880" imgH="203040" progId="Equation.DSMT4">
                    <p:embed/>
                  </p:oleObj>
                </mc:Choice>
                <mc:Fallback>
                  <p:oleObj name="Equation" r:id="rId5" imgW="3808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57588" y="2579723"/>
                          <a:ext cx="565150" cy="300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CasellaDiTesto 11"/>
            <p:cNvSpPr txBox="1"/>
            <p:nvPr/>
          </p:nvSpPr>
          <p:spPr>
            <a:xfrm>
              <a:off x="2001663" y="2630358"/>
              <a:ext cx="9797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 err="1" smtClean="0"/>
                <a:t>Original</a:t>
              </a:r>
              <a:endParaRPr lang="it-IT" dirty="0" smtClean="0"/>
            </a:p>
            <a:p>
              <a:pPr algn="ctr"/>
              <a:r>
                <a:rPr lang="it-IT" dirty="0" err="1" smtClean="0"/>
                <a:t>system</a:t>
              </a:r>
              <a:endParaRPr lang="it-IT" dirty="0"/>
            </a:p>
          </p:txBody>
        </p:sp>
      </p:grpSp>
      <p:grpSp>
        <p:nvGrpSpPr>
          <p:cNvPr id="14" name="Gruppo 13"/>
          <p:cNvGrpSpPr/>
          <p:nvPr/>
        </p:nvGrpSpPr>
        <p:grpSpPr>
          <a:xfrm>
            <a:off x="5029200" y="2362200"/>
            <a:ext cx="3611728" cy="900000"/>
            <a:chOff x="648272" y="2503524"/>
            <a:chExt cx="3611728" cy="900000"/>
          </a:xfrm>
        </p:grpSpPr>
        <p:sp>
          <p:nvSpPr>
            <p:cNvPr id="15" name="Rettangolo 14"/>
            <p:cNvSpPr/>
            <p:nvPr/>
          </p:nvSpPr>
          <p:spPr bwMode="auto">
            <a:xfrm>
              <a:off x="1524000" y="2503524"/>
              <a:ext cx="1872000" cy="900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Connettore 2 15"/>
            <p:cNvCxnSpPr/>
            <p:nvPr/>
          </p:nvCxnSpPr>
          <p:spPr bwMode="auto">
            <a:xfrm>
              <a:off x="648272" y="2953524"/>
              <a:ext cx="864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Connettore 2 16"/>
            <p:cNvCxnSpPr/>
            <p:nvPr/>
          </p:nvCxnSpPr>
          <p:spPr bwMode="auto">
            <a:xfrm>
              <a:off x="3396000" y="2953524"/>
              <a:ext cx="864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aphicFrame>
          <p:nvGraphicFramePr>
            <p:cNvPr id="18" name="Oggetto 17"/>
            <p:cNvGraphicFramePr>
              <a:graphicFrameLocks noChangeAspect="1"/>
            </p:cNvGraphicFramePr>
            <p:nvPr>
              <p:extLst/>
            </p:nvPr>
          </p:nvGraphicFramePr>
          <p:xfrm>
            <a:off x="996778" y="2596463"/>
            <a:ext cx="188912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0" name="Equation" r:id="rId7" imgW="126720" imgH="177480" progId="Equation.DSMT4">
                    <p:embed/>
                  </p:oleObj>
                </mc:Choice>
                <mc:Fallback>
                  <p:oleObj name="Equation" r:id="rId7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96778" y="2596463"/>
                          <a:ext cx="188912" cy="263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ggetto 18"/>
            <p:cNvGraphicFramePr>
              <a:graphicFrameLocks noChangeAspect="1"/>
            </p:cNvGraphicFramePr>
            <p:nvPr>
              <p:extLst/>
            </p:nvPr>
          </p:nvGraphicFramePr>
          <p:xfrm>
            <a:off x="3735216" y="2579000"/>
            <a:ext cx="207962" cy="300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1" name="Equation" r:id="rId9" imgW="139680" imgH="203040" progId="Equation.DSMT4">
                    <p:embed/>
                  </p:oleObj>
                </mc:Choice>
                <mc:Fallback>
                  <p:oleObj name="Equation" r:id="rId9" imgW="1396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735216" y="2579000"/>
                          <a:ext cx="207962" cy="300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CasellaDiTesto 19"/>
            <p:cNvSpPr txBox="1"/>
            <p:nvPr/>
          </p:nvSpPr>
          <p:spPr>
            <a:xfrm>
              <a:off x="1867011" y="2630358"/>
              <a:ext cx="12490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 err="1" smtClean="0"/>
                <a:t>Linearized</a:t>
              </a:r>
              <a:endParaRPr lang="it-IT" dirty="0" smtClean="0"/>
            </a:p>
            <a:p>
              <a:pPr algn="ctr"/>
              <a:r>
                <a:rPr lang="it-IT" dirty="0" err="1" smtClean="0"/>
                <a:t>system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177969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State-space modeling: DE mass spring</a:t>
            </a:r>
            <a:endParaRPr lang="it-IT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State-space </a:t>
            </a:r>
            <a:r>
              <a:rPr lang="en-US" sz="2000" dirty="0"/>
              <a:t>representation of the </a:t>
            </a:r>
            <a:r>
              <a:rPr lang="en-US" sz="2000" dirty="0" smtClean="0"/>
              <a:t>overall DE mass spring model, by considering the special case of a second order viscoelastic model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Control input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=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/>
              <a:t>Disturbance input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>Output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/>
              <a:t>State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it-IT" sz="2000" i="1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227478"/>
              </p:ext>
            </p:extLst>
          </p:nvPr>
        </p:nvGraphicFramePr>
        <p:xfrm>
          <a:off x="228600" y="1828800"/>
          <a:ext cx="8816975" cy="284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3" imgW="6858000" imgH="2209680" progId="Equation.DSMT4">
                  <p:embed/>
                </p:oleObj>
              </mc:Choice>
              <mc:Fallback>
                <p:oleObj name="Equation" r:id="rId3" imgW="685800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28800"/>
                        <a:ext cx="8816975" cy="2840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2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Symbolic Toolbox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symbolic toolbox offers a powerful framework to solve complex problems in an analytical way, such as computation of gradients of functions or the solution of nonlinear systems of equations</a:t>
            </a:r>
          </a:p>
          <a:p>
            <a:endParaRPr lang="en-US" sz="2000" dirty="0"/>
          </a:p>
          <a:p>
            <a:r>
              <a:rPr lang="en-US" sz="2000" dirty="0" smtClean="0"/>
              <a:t>The following steps need to be implemented: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 smtClean="0"/>
              <a:t>Definition of equilibrium control input 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1600" dirty="0" smtClean="0"/>
              <a:t> and disturbance input 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1600" dirty="0" smtClean="0"/>
              <a:t>;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 smtClean="0"/>
              <a:t>Definition of symbolic variables for system states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/>
              <a:t> 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 smtClean="0"/>
              <a:t> 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 smtClean="0"/>
              <a:t> 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 smtClean="0"/>
              <a:t>, </a:t>
            </a:r>
            <a:br>
              <a:rPr lang="en-US" sz="1600" dirty="0" smtClean="0"/>
            </a:br>
            <a:r>
              <a:rPr lang="en-US" sz="1600" dirty="0" smtClean="0"/>
              <a:t>control input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dirty="0" smtClean="0"/>
              <a:t>, and disturbance input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/>
              <a:t>;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 smtClean="0"/>
              <a:t>Definition of system state functions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/>
              <a:t>as well as output function </a:t>
            </a:r>
            <a:br>
              <a:rPr lang="en-US" sz="1600" dirty="0" smtClean="0"/>
            </a:b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/>
              <a:t>;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 smtClean="0"/>
              <a:t>Find an equilibrium state 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1600" dirty="0" smtClean="0"/>
              <a:t> by solving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  <a:r>
              <a:rPr lang="en-US" sz="1600" dirty="0" smtClean="0"/>
              <a:t>, for the given values of </a:t>
            </a:r>
            <a:br>
              <a:rPr lang="en-US" sz="1600" dirty="0" smtClean="0"/>
            </a:b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1600" dirty="0" smtClean="0"/>
              <a:t> and 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1600" dirty="0"/>
              <a:t>;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 smtClean="0"/>
              <a:t>Compute the linearized model matrices by differentiating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dirty="0" smtClean="0"/>
              <a:t> and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dirty="0" smtClean="0"/>
              <a:t> and compute the corresponding gradient matrices on the obtained values for 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1600" dirty="0" smtClean="0"/>
              <a:t>, 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1600" dirty="0" smtClean="0"/>
              <a:t>, and 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1600" dirty="0" smtClean="0"/>
              <a:t>.</a:t>
            </a:r>
          </a:p>
          <a:p>
            <a:pPr marL="800100" lvl="1" indent="-342900">
              <a:buFont typeface="+mj-lt"/>
              <a:buAutoNum type="arabicParenR"/>
            </a:pPr>
            <a:endParaRPr 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/>
            <a:r>
              <a:rPr lang="en-US" sz="2000" dirty="0"/>
              <a:t>All these steps have been implemented in the Matlab script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Model_linearization.m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+mj-lt"/>
              <a:buAutoNum type="arabicParenR"/>
            </a:pPr>
            <a:endParaRPr lang="en-US" sz="1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Symbolic Toolbox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/>
          <a:lstStyle/>
          <a:p>
            <a:r>
              <a:rPr lang="en-US" sz="2000" dirty="0" smtClean="0"/>
              <a:t>Useful commands of the Symbolic Toolbox: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– define symbolic variable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x','real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cs typeface="Courier New" panose="02070309020205020404" pitchFamily="49" charset="0"/>
              </a:rPr>
              <a:t>– define </a:t>
            </a:r>
            <a:r>
              <a:rPr lang="en-US" sz="1600" dirty="0" smtClean="0">
                <a:cs typeface="Courier New" panose="02070309020205020404" pitchFamily="49" charset="0"/>
              </a:rPr>
              <a:t>symbolic real </a:t>
            </a:r>
            <a:r>
              <a:rPr lang="en-US" sz="1600" dirty="0">
                <a:cs typeface="Courier New" panose="02070309020205020404" pitchFamily="49" charset="0"/>
              </a:rPr>
              <a:t>variable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2*x^2 + 3 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define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as a symbolic function 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of the symbolic variable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600" dirty="0" smtClean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 = subs(f,x,2) 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– given a symbolic function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of argument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, obtain a new       symbolic function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 by substituting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2 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subs(f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,{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},{2,3}) </a:t>
            </a:r>
            <a:r>
              <a:rPr lang="en-US" sz="1600" dirty="0">
                <a:cs typeface="Courier New" panose="02070309020205020404" pitchFamily="49" charset="0"/>
              </a:rPr>
              <a:t>– given a symbolic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cs typeface="Courier New" panose="02070309020205020404" pitchFamily="49" charset="0"/>
              </a:rPr>
              <a:t>of </a:t>
            </a:r>
            <a:r>
              <a:rPr lang="en-US" sz="1600" dirty="0" smtClean="0">
                <a:cs typeface="Courier New" panose="02070309020205020404" pitchFamily="49" charset="0"/>
              </a:rPr>
              <a:t>arguments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cs typeface="Courier New" panose="02070309020205020404" pitchFamily="49" charset="0"/>
              </a:rPr>
              <a:t>  and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dirty="0" smtClean="0">
                <a:cs typeface="Courier New" panose="02070309020205020404" pitchFamily="49" charset="0"/>
              </a:rPr>
              <a:t>, </a:t>
            </a:r>
            <a:r>
              <a:rPr lang="en-US" sz="1600" dirty="0">
                <a:cs typeface="Courier New" panose="02070309020205020404" pitchFamily="49" charset="0"/>
              </a:rPr>
              <a:t>obtain a </a:t>
            </a:r>
            <a:r>
              <a:rPr lang="en-US" sz="1600" dirty="0" smtClean="0">
                <a:cs typeface="Courier New" panose="02070309020205020404" pitchFamily="49" charset="0"/>
              </a:rPr>
              <a:t>new </a:t>
            </a:r>
            <a:r>
              <a:rPr lang="en-US" sz="1600" dirty="0">
                <a:cs typeface="Courier New" panose="02070309020205020404" pitchFamily="49" charset="0"/>
              </a:rPr>
              <a:t>symbolic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dirty="0">
                <a:cs typeface="Courier New" panose="02070309020205020404" pitchFamily="49" charset="0"/>
              </a:rPr>
              <a:t> by </a:t>
            </a:r>
            <a:r>
              <a:rPr lang="en-US" sz="1600" dirty="0" smtClean="0">
                <a:cs typeface="Courier New" panose="02070309020205020404" pitchFamily="49" charset="0"/>
              </a:rPr>
              <a:t>substituting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2 </a:t>
            </a:r>
            <a:r>
              <a:rPr lang="en-US" sz="1600" dirty="0" smtClean="0">
                <a:cs typeface="Courier New" panose="02070309020205020404" pitchFamily="49" charset="0"/>
              </a:rPr>
              <a:t>and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dirty="0" smtClean="0">
                <a:cs typeface="Courier New" panose="02070309020205020404" pitchFamily="49" charset="0"/>
              </a:rPr>
              <a:t>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double(f) 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en-US" sz="1600" dirty="0">
                <a:cs typeface="Courier New" panose="02070309020205020404" pitchFamily="49" charset="0"/>
              </a:rPr>
              <a:t>given a symbolic </a:t>
            </a:r>
            <a:r>
              <a:rPr lang="en-US" sz="1600" dirty="0" smtClean="0">
                <a:cs typeface="Courier New" panose="02070309020205020404" pitchFamily="49" charset="0"/>
              </a:rPr>
              <a:t>function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 which, after a substitution, does not depend on any symbolic variable, convert it into the corresponding numerical value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xnum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 which can be manipulated as a double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vpasolve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 == 0,x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– </a:t>
            </a:r>
            <a:r>
              <a:rPr lang="en-US" sz="1600" dirty="0">
                <a:cs typeface="Courier New" panose="02070309020205020404" pitchFamily="49" charset="0"/>
              </a:rPr>
              <a:t>given a symbolic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cs typeface="Courier New" panose="02070309020205020404" pitchFamily="49" charset="0"/>
              </a:rPr>
              <a:t>of argument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cs typeface="Courier New" panose="02070309020205020404" pitchFamily="49" charset="0"/>
              </a:rPr>
              <a:t>obtain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sol </a:t>
            </a:r>
            <a:r>
              <a:rPr lang="en-US" sz="1600" dirty="0" smtClean="0">
                <a:cs typeface="Courier New" panose="02070309020205020404" pitchFamily="49" charset="0"/>
              </a:rPr>
              <a:t>as the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 smtClean="0">
                <a:cs typeface="Courier New" panose="02070309020205020404" pitchFamily="49" charset="0"/>
              </a:rPr>
              <a:t> which solves the equation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== 0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vpasolve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 ==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0,x,[-1 2]) </a:t>
            </a:r>
            <a:r>
              <a:rPr lang="en-US" sz="1600" dirty="0">
                <a:cs typeface="Courier New" panose="02070309020205020404" pitchFamily="49" charset="0"/>
              </a:rPr>
              <a:t>– given a symbolic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cs typeface="Courier New" panose="02070309020205020404" pitchFamily="49" charset="0"/>
              </a:rPr>
              <a:t>of argument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cs typeface="Courier New" panose="02070309020205020404" pitchFamily="49" charset="0"/>
              </a:rPr>
              <a:t>obtain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sol </a:t>
            </a:r>
            <a:r>
              <a:rPr lang="en-US" sz="1600" dirty="0" smtClean="0">
                <a:cs typeface="Courier New" panose="02070309020205020404" pitchFamily="49" charset="0"/>
              </a:rPr>
              <a:t>as </a:t>
            </a:r>
            <a:r>
              <a:rPr lang="en-US" sz="1600" dirty="0">
                <a:cs typeface="Courier New" panose="02070309020205020404" pitchFamily="49" charset="0"/>
              </a:rPr>
              <a:t>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>
                <a:cs typeface="Courier New" panose="02070309020205020404" pitchFamily="49" charset="0"/>
              </a:rPr>
              <a:t> which </a:t>
            </a:r>
            <a:r>
              <a:rPr lang="en-US" sz="1600" dirty="0" smtClean="0">
                <a:cs typeface="Courier New" panose="02070309020205020404" pitchFamily="49" charset="0"/>
              </a:rPr>
              <a:t>solves the equation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cs typeface="Courier New" panose="02070309020205020404" pitchFamily="49" charset="0"/>
              </a:rPr>
              <a:t>, with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>
                <a:cs typeface="Courier New" panose="02070309020205020404" pitchFamily="49" charset="0"/>
              </a:rPr>
              <a:t> constrained 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[-1,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vpasolve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 ==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,[x y],[-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sz="1600" dirty="0">
                <a:cs typeface="Courier New" panose="02070309020205020404" pitchFamily="49" charset="0"/>
              </a:rPr>
              <a:t>– given a symbolic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cs typeface="Courier New" panose="02070309020205020404" pitchFamily="49" charset="0"/>
              </a:rPr>
              <a:t>of </a:t>
            </a:r>
            <a:r>
              <a:rPr lang="en-US" sz="1600" dirty="0" smtClean="0">
                <a:cs typeface="Courier New" panose="02070309020205020404" pitchFamily="49" charset="0"/>
              </a:rPr>
              <a:t>arguments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 smtClean="0">
                <a:cs typeface="Courier New" panose="02070309020205020404" pitchFamily="49" charset="0"/>
              </a:rPr>
              <a:t> and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dirty="0" smtClean="0">
                <a:cs typeface="Courier New" panose="02070309020205020404" pitchFamily="49" charset="0"/>
              </a:rPr>
              <a:t>, </a:t>
            </a:r>
            <a:r>
              <a:rPr lang="en-US" sz="1600" dirty="0">
                <a:cs typeface="Courier New" panose="02070309020205020404" pitchFamily="49" charset="0"/>
              </a:rPr>
              <a:t>obtain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sol </a:t>
            </a:r>
            <a:r>
              <a:rPr lang="en-US" sz="1600" dirty="0">
                <a:cs typeface="Courier New" panose="02070309020205020404" pitchFamily="49" charset="0"/>
              </a:rPr>
              <a:t>as the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[x; y]</a:t>
            </a:r>
            <a:r>
              <a:rPr lang="en-US" sz="1600" dirty="0" smtClean="0">
                <a:cs typeface="Courier New" panose="02070309020205020404" pitchFamily="49" charset="0"/>
              </a:rPr>
              <a:t> </a:t>
            </a:r>
            <a:r>
              <a:rPr lang="en-US" sz="1600" dirty="0">
                <a:cs typeface="Courier New" panose="02070309020205020404" pitchFamily="49" charset="0"/>
              </a:rPr>
              <a:t>which solves </a:t>
            </a:r>
            <a:r>
              <a:rPr lang="en-US" sz="1600" dirty="0" smtClean="0">
                <a:cs typeface="Courier New" panose="02070309020205020404" pitchFamily="49" charset="0"/>
              </a:rPr>
              <a:t/>
            </a:r>
            <a:br>
              <a:rPr lang="en-US" sz="1600" dirty="0" smtClean="0"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 0</a:t>
            </a:r>
            <a:r>
              <a:rPr lang="en-US" sz="1600" dirty="0">
                <a:cs typeface="Courier New" panose="02070309020205020404" pitchFamily="49" charset="0"/>
              </a:rPr>
              <a:t>, with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>
                <a:cs typeface="Courier New" panose="02070309020205020404" pitchFamily="49" charset="0"/>
              </a:rPr>
              <a:t> constrained </a:t>
            </a:r>
            <a:r>
              <a:rPr lang="en-US" sz="1600" dirty="0" smtClean="0">
                <a:cs typeface="Courier New" panose="02070309020205020404" pitchFamily="49" charset="0"/>
              </a:rPr>
              <a:t>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[-1,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 and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dirty="0" smtClean="0">
                <a:cs typeface="Courier New" panose="02070309020205020404" pitchFamily="49" charset="0"/>
              </a:rPr>
              <a:t> </a:t>
            </a:r>
            <a:r>
              <a:rPr lang="en-US" sz="1600" dirty="0">
                <a:cs typeface="Courier New" panose="02070309020205020404" pitchFamily="49" charset="0"/>
              </a:rPr>
              <a:t>constrained </a:t>
            </a:r>
            <a:r>
              <a:rPr lang="en-US" sz="1600" dirty="0" smtClean="0">
                <a:cs typeface="Courier New" panose="02070309020205020404" pitchFamily="49" charset="0"/>
              </a:rPr>
              <a:t>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 = diff(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f,x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– </a:t>
            </a:r>
            <a:r>
              <a:rPr lang="en-US" sz="1600" dirty="0">
                <a:cs typeface="Courier New" panose="02070309020205020404" pitchFamily="49" charset="0"/>
              </a:rPr>
              <a:t>given a symbolic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cs typeface="Courier New" panose="02070309020205020404" pitchFamily="49" charset="0"/>
              </a:rPr>
              <a:t>having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>
                <a:cs typeface="Courier New" panose="02070309020205020404" pitchFamily="49" charset="0"/>
              </a:rPr>
              <a:t> among its argument, obtain a new symbolic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cs typeface="Courier New" panose="02070309020205020404" pitchFamily="49" charset="0"/>
              </a:rPr>
              <a:t>given by the </a:t>
            </a:r>
            <a:r>
              <a:rPr lang="en-US" sz="1600" dirty="0">
                <a:cs typeface="Courier New" panose="02070309020205020404" pitchFamily="49" charset="0"/>
              </a:rPr>
              <a:t>partial derivative of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>
                <a:cs typeface="Courier New" panose="02070309020205020404" pitchFamily="49" charset="0"/>
              </a:rPr>
              <a:t> over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mtClean="0"/>
              <a:t>Linear Systems </a:t>
            </a:r>
            <a:r>
              <a:rPr lang="it-IT" dirty="0" smtClean="0"/>
              <a:t>Implementation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/>
          <a:lstStyle/>
          <a:p>
            <a:r>
              <a:rPr lang="en-US" sz="2000" dirty="0" smtClean="0"/>
              <a:t>Representations of linear state-space models in the form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342900" lvl="1" indent="-342900">
              <a:buFontTx/>
              <a:buChar char="•"/>
            </a:pPr>
            <a:r>
              <a:rPr lang="en-US" sz="2000" dirty="0" smtClean="0"/>
              <a:t>In Matlab:</a:t>
            </a:r>
            <a:br>
              <a:rPr lang="en-US" sz="2000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(A,B,C,D) </a:t>
            </a:r>
            <a:r>
              <a:rPr lang="en-US" sz="1800" dirty="0">
                <a:cs typeface="Courier New" panose="02070309020205020404" pitchFamily="49" charset="0"/>
              </a:rPr>
              <a:t>– </a:t>
            </a:r>
            <a:r>
              <a:rPr lang="en-US" sz="1800" dirty="0" smtClean="0">
                <a:cs typeface="Courier New" panose="02070309020205020404" pitchFamily="49" charset="0"/>
              </a:rPr>
              <a:t>creates object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 smtClean="0">
                <a:cs typeface="Courier New" panose="02070309020205020404" pitchFamily="49" charset="0"/>
              </a:rPr>
              <a:t> representing the linear state-space model defined by matrix variables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pPr marL="342900" lvl="1" indent="-342900">
              <a:buFontTx/>
              <a:buChar char="•"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buFontTx/>
              <a:buChar char="•"/>
            </a:pPr>
            <a:r>
              <a:rPr lang="en-US" dirty="0"/>
              <a:t>In </a:t>
            </a:r>
            <a:r>
              <a:rPr lang="en-US" dirty="0" smtClean="0"/>
              <a:t>Simulink:</a:t>
            </a:r>
            <a:br>
              <a:rPr lang="en-US" dirty="0" smtClean="0"/>
            </a:br>
            <a:r>
              <a:rPr lang="en-US" sz="1800" dirty="0"/>
              <a:t>T</a:t>
            </a:r>
            <a:r>
              <a:rPr lang="en-US" sz="1800" dirty="0" smtClean="0"/>
              <a:t>he block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state-space</a:t>
            </a:r>
            <a:r>
              <a:rPr lang="en-US" sz="1800" dirty="0" smtClean="0"/>
              <a:t> located in</a:t>
            </a:r>
            <a:br>
              <a:rPr lang="en-US" sz="1800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Simulink/Continuous</a:t>
            </a:r>
            <a:r>
              <a:rPr lang="en-US" sz="1800" dirty="0" smtClean="0"/>
              <a:t> can be </a:t>
            </a:r>
            <a:br>
              <a:rPr lang="en-US" sz="1800" dirty="0" smtClean="0"/>
            </a:br>
            <a:r>
              <a:rPr lang="en-US" sz="1800" dirty="0" smtClean="0"/>
              <a:t>used to implement a linear </a:t>
            </a:r>
            <a:br>
              <a:rPr lang="en-US" sz="1800" dirty="0" smtClean="0"/>
            </a:br>
            <a:r>
              <a:rPr lang="en-US" sz="1800" dirty="0" smtClean="0"/>
              <a:t>state-space model, once matrices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1800" dirty="0" smtClean="0"/>
              <a:t>and initial condition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</a:t>
            </a:r>
            <a:r>
              <a:rPr lang="en-US" sz="1800" dirty="0" smtClean="0"/>
              <a:t> are specified</a:t>
            </a:r>
            <a:endParaRPr lang="en-US" sz="1800" dirty="0"/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889356"/>
              </p:ext>
            </p:extLst>
          </p:nvPr>
        </p:nvGraphicFramePr>
        <p:xfrm>
          <a:off x="3997136" y="1287585"/>
          <a:ext cx="11112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3" imgW="863280" imgH="457200" progId="Equation.DSMT4">
                  <p:embed/>
                </p:oleObj>
              </mc:Choice>
              <mc:Fallback>
                <p:oleObj name="Equation" r:id="rId3" imgW="863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136" y="1287585"/>
                        <a:ext cx="1111250" cy="587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5422491"/>
            <a:ext cx="1514475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198" y="2985598"/>
            <a:ext cx="3024614" cy="37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Assignment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6019800"/>
          </a:xfrm>
        </p:spPr>
        <p:txBody>
          <a:bodyPr/>
          <a:lstStyle/>
          <a:p>
            <a:r>
              <a:rPr lang="it-IT" sz="2000" dirty="0" smtClean="0"/>
              <a:t>Given the DE-mass-spring model, perform the corresponding studies in Simulink: </a:t>
            </a:r>
          </a:p>
          <a:p>
            <a:pPr marL="800100" lvl="1" indent="-342900">
              <a:buFont typeface="+mj-lt"/>
              <a:buAutoNum type="arabicParenR"/>
            </a:pPr>
            <a:r>
              <a:rPr lang="it-IT" sz="1800" dirty="0" smtClean="0">
                <a:ea typeface="+mn-ea"/>
              </a:rPr>
              <a:t>Consider the equilibrium corresponding to </a:t>
            </a:r>
            <a:r>
              <a:rPr lang="it-IT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2500 V </a:t>
            </a:r>
            <a:r>
              <a:rPr lang="it-IT" sz="1800" dirty="0" smtClean="0">
                <a:latin typeface="+mj-lt"/>
                <a:cs typeface="Times New Roman" panose="02020603050405020304" pitchFamily="18" charset="0"/>
              </a:rPr>
              <a:t>and</a:t>
            </a:r>
            <a:r>
              <a:rPr lang="it-IT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it-IT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 N</a:t>
            </a:r>
            <a:r>
              <a:rPr lang="it-IT" sz="1800" dirty="0">
                <a:ea typeface="+mn-ea"/>
              </a:rPr>
              <a:t>, compare the </a:t>
            </a:r>
            <a:r>
              <a:rPr lang="it-IT" sz="1800" dirty="0" smtClean="0">
                <a:ea typeface="+mn-ea"/>
              </a:rPr>
              <a:t>output displacement of both nonlinear and linearized models when applying a voltage square wave perturbation from the equilibrium given by a square wave with period of 10 s, duty cycle of 50%, and amplitude equal to -10 V, -100 V, and -1000 V</a:t>
            </a:r>
          </a:p>
          <a:p>
            <a:pPr marL="800100" lvl="1" indent="-342900">
              <a:buFont typeface="+mj-lt"/>
              <a:buAutoNum type="arabicParenR"/>
            </a:pPr>
            <a:r>
              <a:rPr lang="it-IT" sz="1800" dirty="0" smtClean="0"/>
              <a:t>Consider </a:t>
            </a:r>
            <a:r>
              <a:rPr lang="it-IT" sz="1800" dirty="0"/>
              <a:t>the equilibrium corresponding to </a:t>
            </a:r>
            <a:r>
              <a:rPr lang="it-I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1250 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it-IT" sz="1800" dirty="0">
                <a:cs typeface="Times New Roman" panose="02020603050405020304" pitchFamily="18" charset="0"/>
              </a:rPr>
              <a:t>and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N</a:t>
            </a:r>
            <a:r>
              <a:rPr lang="it-IT" sz="1800" dirty="0"/>
              <a:t>, </a:t>
            </a:r>
            <a:r>
              <a:rPr lang="it-IT" sz="1800" dirty="0" smtClean="0"/>
              <a:t>repeat the study of case 1 by considering voltage square waves with amplitude 10 </a:t>
            </a:r>
            <a:r>
              <a:rPr lang="it-IT" sz="1800" dirty="0"/>
              <a:t>V, </a:t>
            </a:r>
            <a:r>
              <a:rPr lang="it-IT" sz="1800" dirty="0" smtClean="0"/>
              <a:t>100 </a:t>
            </a:r>
            <a:r>
              <a:rPr lang="it-IT" sz="1800" dirty="0"/>
              <a:t>V, and </a:t>
            </a:r>
            <a:r>
              <a:rPr lang="it-IT" sz="1800" dirty="0" smtClean="0"/>
              <a:t>1000, -</a:t>
            </a:r>
            <a:r>
              <a:rPr lang="it-IT" sz="1800" dirty="0"/>
              <a:t>10 V, -100 V, and -1000 </a:t>
            </a:r>
            <a:r>
              <a:rPr lang="it-IT" sz="1800" dirty="0" smtClean="0"/>
              <a:t>V</a:t>
            </a:r>
            <a:endParaRPr lang="it-IT" sz="1800" dirty="0"/>
          </a:p>
          <a:p>
            <a:pPr marL="800100" lvl="1" indent="-342900">
              <a:buFont typeface="+mj-lt"/>
              <a:buAutoNum type="arabicParenR"/>
            </a:pPr>
            <a:r>
              <a:rPr lang="it-IT" sz="1800" dirty="0" smtClean="0"/>
              <a:t>Consider </a:t>
            </a:r>
            <a:r>
              <a:rPr lang="it-IT" sz="1800" dirty="0"/>
              <a:t>the equilibrium corresponding to </a:t>
            </a:r>
            <a:r>
              <a:rPr lang="it-I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V </a:t>
            </a:r>
            <a:r>
              <a:rPr lang="it-IT" sz="1800" dirty="0">
                <a:cs typeface="Times New Roman" panose="02020603050405020304" pitchFamily="18" charset="0"/>
              </a:rPr>
              <a:t>and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N</a:t>
            </a:r>
            <a:r>
              <a:rPr lang="it-IT" sz="1800" dirty="0"/>
              <a:t>, repeat the study of </a:t>
            </a:r>
            <a:r>
              <a:rPr lang="it-IT" sz="1800" dirty="0" smtClean="0"/>
              <a:t>case </a:t>
            </a:r>
            <a:r>
              <a:rPr lang="it-IT" sz="1800" dirty="0"/>
              <a:t>1 by considering </a:t>
            </a:r>
            <a:r>
              <a:rPr lang="it-IT" sz="1800" dirty="0" smtClean="0"/>
              <a:t>voltage square waves </a:t>
            </a:r>
            <a:r>
              <a:rPr lang="it-IT" sz="1800" dirty="0"/>
              <a:t>with amplitude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10 </a:t>
            </a:r>
            <a:r>
              <a:rPr lang="it-IT" sz="1800" dirty="0"/>
              <a:t>V, 100 V, and 1000 V </a:t>
            </a:r>
            <a:endParaRPr lang="it-IT" sz="1800" dirty="0" smtClean="0"/>
          </a:p>
          <a:p>
            <a:pPr marL="800100" lvl="1" indent="-342900">
              <a:buFont typeface="+mj-lt"/>
              <a:buAutoNum type="arabicParenR"/>
            </a:pPr>
            <a:r>
              <a:rPr lang="it-IT" sz="1800" dirty="0" smtClean="0"/>
              <a:t>Consider </a:t>
            </a:r>
            <a:r>
              <a:rPr lang="it-IT" sz="1800" dirty="0"/>
              <a:t>the equilibrium corresponding to </a:t>
            </a:r>
            <a:r>
              <a:rPr lang="it-I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it-IT" sz="1800" dirty="0">
                <a:cs typeface="Times New Roman" panose="02020603050405020304" pitchFamily="18" charset="0"/>
              </a:rPr>
              <a:t>and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N</a:t>
            </a:r>
            <a:r>
              <a:rPr lang="it-IT" sz="1800" dirty="0"/>
              <a:t>, repeat the study of </a:t>
            </a:r>
            <a:r>
              <a:rPr lang="it-IT" sz="1800" dirty="0" smtClean="0"/>
              <a:t>case </a:t>
            </a:r>
            <a:r>
              <a:rPr lang="it-IT" sz="1800" dirty="0"/>
              <a:t>1 by considering </a:t>
            </a:r>
            <a:r>
              <a:rPr lang="it-IT" sz="1800" dirty="0" smtClean="0"/>
              <a:t>force square </a:t>
            </a:r>
            <a:r>
              <a:rPr lang="it-IT" sz="1800" dirty="0"/>
              <a:t>waves with amplitude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0.01 N, 0.1 N, </a:t>
            </a:r>
            <a:r>
              <a:rPr lang="it-IT" sz="1800" dirty="0"/>
              <a:t>and </a:t>
            </a:r>
            <a:r>
              <a:rPr lang="it-IT" sz="1800" dirty="0" smtClean="0"/>
              <a:t>1 N 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800" dirty="0" smtClean="0"/>
              <a:t>Repeat one of the above simulations by combining arbitrary equilibrium perturbations in both voltage and force inputs</a:t>
            </a:r>
            <a:endParaRPr lang="it-IT" sz="1800" dirty="0"/>
          </a:p>
          <a:p>
            <a:pPr marL="800100" lvl="1" indent="-342900">
              <a:buFont typeface="+mj-lt"/>
              <a:buAutoNum type="arabicParenR"/>
            </a:pPr>
            <a:endParaRPr lang="en-US" sz="1800" dirty="0" smtClean="0">
              <a:ea typeface="+mn-ea"/>
            </a:endParaRPr>
          </a:p>
          <a:p>
            <a:pPr marL="800100" lvl="1" indent="-342900">
              <a:buFont typeface="+mj-lt"/>
              <a:buAutoNum type="arabicParenR"/>
            </a:pPr>
            <a:endParaRPr lang="it-IT" sz="1800" dirty="0">
              <a:ea typeface="+mn-ea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5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7B73B8C-885D-424A-B637-C73767EA3C7A}" vid="{AF468E42-4A6C-4D9B-A8D4-D332FAF68925}"/>
    </a:ext>
  </a:extLst>
</a:theme>
</file>

<file path=ppt/theme/theme2.xml><?xml version="1.0" encoding="utf-8"?>
<a:theme xmlns:a="http://schemas.openxmlformats.org/drawingml/2006/main" name="NO_Gradien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7B73B8C-885D-424A-B637-C73767EA3C7A}" vid="{AF468E42-4A6C-4D9B-A8D4-D332FAF6892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4245</TotalTime>
  <Words>676</Words>
  <Application>Microsoft Office PowerPoint</Application>
  <PresentationFormat>Presentazione su schermo (4:3)</PresentationFormat>
  <Paragraphs>88</Paragraphs>
  <Slides>8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6" baseType="lpstr">
      <vt:lpstr>Arial</vt:lpstr>
      <vt:lpstr>Calibri</vt:lpstr>
      <vt:lpstr>Courier New</vt:lpstr>
      <vt:lpstr>Times New Roman</vt:lpstr>
      <vt:lpstr>Gradient</vt:lpstr>
      <vt:lpstr>NO_Gradient</vt:lpstr>
      <vt:lpstr>Equation</vt:lpstr>
      <vt:lpstr>MathType 7.0 Equation</vt:lpstr>
      <vt:lpstr>Presentazione standard di PowerPoint</vt:lpstr>
      <vt:lpstr>Computer Lecture Overview</vt:lpstr>
      <vt:lpstr>Analytical linearization</vt:lpstr>
      <vt:lpstr>State-space modeling: DE mass spring</vt:lpstr>
      <vt:lpstr>Symbolic Toolbox</vt:lpstr>
      <vt:lpstr>Symbolic Toolbox</vt:lpstr>
      <vt:lpstr>Linear Systems Implementation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</dc:creator>
  <cp:lastModifiedBy>Gianluca</cp:lastModifiedBy>
  <cp:revision>378</cp:revision>
  <cp:lastPrinted>2017-11-15T14:32:02Z</cp:lastPrinted>
  <dcterms:created xsi:type="dcterms:W3CDTF">2012-12-17T12:55:11Z</dcterms:created>
  <dcterms:modified xsi:type="dcterms:W3CDTF">2019-10-31T08:11:25Z</dcterms:modified>
</cp:coreProperties>
</file>