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98" r:id="rId4"/>
    <p:sldId id="296" r:id="rId5"/>
    <p:sldId id="297" r:id="rId6"/>
    <p:sldId id="291" r:id="rId7"/>
    <p:sldId id="293" r:id="rId8"/>
    <p:sldId id="289" r:id="rId9"/>
    <p:sldId id="295" r:id="rId10"/>
    <p:sldId id="294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FF"/>
    <a:srgbClr val="0000CC"/>
    <a:srgbClr val="0000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5" autoAdjust="0"/>
  </p:normalViewPr>
  <p:slideViewPr>
    <p:cSldViewPr showGuides="1">
      <p:cViewPr>
        <p:scale>
          <a:sx n="80" d="100"/>
          <a:sy n="80" d="100"/>
        </p:scale>
        <p:origin x="390" y="-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Micah Hodgins, Saarland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/>
              <a:t>Second level</a:t>
            </a:r>
          </a:p>
          <a:p>
            <a:pPr marL="514350" lvl="1" defTabSz="914400" latinLnBrk="0"/>
            <a:r>
              <a:rPr lang="en-US" dirty="0"/>
              <a:t>Third level</a:t>
            </a:r>
          </a:p>
          <a:p>
            <a:pPr marL="914400" lvl="2" defTabSz="914400" latinLnBrk="0"/>
            <a:r>
              <a:rPr lang="en-US" dirty="0"/>
              <a:t>Fourth level</a:t>
            </a:r>
          </a:p>
          <a:p>
            <a:pPr marL="1371600" lvl="3" defTabSz="914400" latinLnBrk="0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11/20/2019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Micah Hodgins, Saarland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/>
              <a:t>Second level</a:t>
            </a:r>
          </a:p>
          <a:p>
            <a:pPr marL="914400" lvl="2" defTabSz="914400" latinLnBrk="0"/>
            <a:r>
              <a:rPr lang="en-US" dirty="0"/>
              <a:t>Third level</a:t>
            </a:r>
          </a:p>
          <a:p>
            <a:pPr marL="1371600" lvl="3" defTabSz="914400" latinLnBrk="0"/>
            <a:r>
              <a:rPr lang="en-US" dirty="0"/>
              <a:t>Fourth level</a:t>
            </a:r>
          </a:p>
          <a:p>
            <a:pPr marL="1828800" lvl="4" defTabSz="914400" latinLnBrk="0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4</a:t>
            </a:r>
          </a:p>
          <a:p>
            <a:endParaRPr lang="de-DE" dirty="0"/>
          </a:p>
          <a:p>
            <a:r>
              <a:rPr lang="de-DE" dirty="0"/>
              <a:t>ASIM 4 Final </a:t>
            </a:r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SMA </a:t>
            </a:r>
            <a:r>
              <a:rPr lang="de-DE" dirty="0" err="1"/>
              <a:t>Actuated</a:t>
            </a:r>
            <a:r>
              <a:rPr lang="de-DE" dirty="0"/>
              <a:t> Wing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/>
              <a:t>Gianluca Rizzello</a:t>
            </a:r>
          </a:p>
          <a:p>
            <a:r>
              <a:rPr lang="de-DE" dirty="0">
                <a:hlinkClick r:id="rId2"/>
              </a:rPr>
              <a:t>gianluca.rizzello@mmsl.uni-saarland.de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tangolo 89"/>
          <p:cNvSpPr/>
          <p:nvPr/>
        </p:nvSpPr>
        <p:spPr bwMode="auto">
          <a:xfrm rot="18243222">
            <a:off x="4755631" y="3588214"/>
            <a:ext cx="1840295" cy="99992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tangolo 27"/>
          <p:cNvSpPr/>
          <p:nvPr/>
        </p:nvSpPr>
        <p:spPr bwMode="auto">
          <a:xfrm rot="20345989">
            <a:off x="3139844" y="4829830"/>
            <a:ext cx="1840295" cy="99992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System layout: </a:t>
            </a:r>
            <a:r>
              <a:rPr lang="en-US" sz="2000" dirty="0" smtClean="0"/>
              <a:t>two </a:t>
            </a:r>
            <a:r>
              <a:rPr lang="en-US" sz="2000" dirty="0" smtClean="0">
                <a:solidFill>
                  <a:srgbClr val="00B050"/>
                </a:solidFill>
              </a:rPr>
              <a:t>rigid rods </a:t>
            </a:r>
            <a:r>
              <a:rPr lang="en-US" sz="2000" dirty="0" smtClean="0"/>
              <a:t>of lengths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/>
              <a:t> are connected through two </a:t>
            </a:r>
            <a:r>
              <a:rPr lang="en-US" sz="2000" dirty="0" smtClean="0">
                <a:solidFill>
                  <a:srgbClr val="00CCFF"/>
                </a:solidFill>
              </a:rPr>
              <a:t>rotational joints </a:t>
            </a:r>
            <a:r>
              <a:rPr lang="en-US" sz="2000" dirty="0"/>
              <a:t>of </a:t>
            </a:r>
            <a:r>
              <a:rPr lang="en-US" sz="2000" dirty="0" smtClean="0"/>
              <a:t>radii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/>
              <a:t>, </a:t>
            </a:r>
            <a:r>
              <a:rPr lang="en-US" sz="2000" dirty="0"/>
              <a:t>and actuate by </a:t>
            </a:r>
            <a:r>
              <a:rPr lang="en-US" sz="2000" dirty="0" smtClean="0"/>
              <a:t>bundles of </a:t>
            </a:r>
            <a:r>
              <a:rPr lang="en-US" sz="2000" dirty="0" smtClean="0">
                <a:solidFill>
                  <a:schemeClr val="bg1"/>
                </a:solidFill>
                <a:highlight>
                  <a:srgbClr val="000000"/>
                </a:highlight>
              </a:rPr>
              <a:t>SMA</a:t>
            </a:r>
            <a:r>
              <a:rPr lang="en-US" sz="2000" dirty="0" smtClean="0"/>
              <a:t> wire </a:t>
            </a:r>
            <a:r>
              <a:rPr lang="en-US" sz="2000" dirty="0"/>
              <a:t>actuators</a:t>
            </a:r>
          </a:p>
          <a:p>
            <a:r>
              <a:rPr lang="en-US" sz="2000" dirty="0"/>
              <a:t>By controlling the </a:t>
            </a:r>
            <a:r>
              <a:rPr lang="en-US" sz="2000" dirty="0" smtClean="0"/>
              <a:t>Joule heating of </a:t>
            </a:r>
            <a:r>
              <a:rPr lang="en-US" sz="2000" dirty="0"/>
              <a:t>the </a:t>
            </a:r>
            <a:r>
              <a:rPr lang="en-US" sz="2000" dirty="0" smtClean="0"/>
              <a:t>SMA wires, rotation angles of both joints </a:t>
            </a:r>
            <a:r>
              <a:rPr lang="en-US" sz="20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/>
              <a:t> and </a:t>
            </a:r>
            <a:r>
              <a:rPr lang="en-US" sz="20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/>
              <a:t> can be controlled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6CDBAEB-A3D9-468E-BD0E-EB4557C0E348}"/>
              </a:ext>
            </a:extLst>
          </p:cNvPr>
          <p:cNvCxnSpPr/>
          <p:nvPr/>
        </p:nvCxnSpPr>
        <p:spPr bwMode="auto">
          <a:xfrm>
            <a:off x="2576455" y="5688721"/>
            <a:ext cx="91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B98FDAC7-12A4-4F9D-9613-9E52243A5296}"/>
              </a:ext>
            </a:extLst>
          </p:cNvPr>
          <p:cNvCxnSpPr/>
          <p:nvPr/>
        </p:nvCxnSpPr>
        <p:spPr bwMode="auto">
          <a:xfrm flipV="1">
            <a:off x="2730025" y="5366504"/>
            <a:ext cx="263268" cy="3145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4D44DE9-EDAD-47C9-91E2-0E9358BDA721}"/>
              </a:ext>
            </a:extLst>
          </p:cNvPr>
          <p:cNvCxnSpPr>
            <a:cxnSpLocks/>
          </p:cNvCxnSpPr>
          <p:nvPr/>
        </p:nvCxnSpPr>
        <p:spPr bwMode="auto">
          <a:xfrm>
            <a:off x="3098278" y="5374165"/>
            <a:ext cx="263268" cy="3145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1A63E4CA-9260-40E4-8800-BC660EB27A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3360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E4CC5A-77A8-465D-A3C1-A44089EDA44D}"/>
              </a:ext>
            </a:extLst>
          </p:cNvPr>
          <p:cNvCxnSpPr>
            <a:cxnSpLocks/>
          </p:cNvCxnSpPr>
          <p:nvPr/>
        </p:nvCxnSpPr>
        <p:spPr bwMode="auto">
          <a:xfrm flipV="1">
            <a:off x="2580355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5D6F5D7A-A79C-4107-8C59-D02CB65ED7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7350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6907AE2-53FC-442D-A433-4AC476A10076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4345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800055FA-ECE3-4405-84AE-679189873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1340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08494234-6908-4F73-B276-469F87C4A68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8335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0841FAD-EB1C-4387-9E46-57E3F6768416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5330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C98AE9F3-682D-416F-9E92-1C7C3F9E1B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2328" y="5698172"/>
            <a:ext cx="131828" cy="1784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D803EA6-57B9-428F-9208-01E05D4F6F59}"/>
              </a:ext>
            </a:extLst>
          </p:cNvPr>
          <p:cNvSpPr/>
          <p:nvPr/>
        </p:nvSpPr>
        <p:spPr bwMode="auto">
          <a:xfrm>
            <a:off x="2865495" y="5105400"/>
            <a:ext cx="360000" cy="360000"/>
          </a:xfrm>
          <a:prstGeom prst="ellipse">
            <a:avLst/>
          </a:prstGeom>
          <a:solidFill>
            <a:srgbClr val="00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43">
            <a:extLst>
              <a:ext uri="{FF2B5EF4-FFF2-40B4-BE49-F238E27FC236}">
                <a16:creationId xmlns:a16="http://schemas.microsoft.com/office/drawing/2014/main" xmlns="" id="{9D803EA6-57B9-428F-9208-01E05D4F6F59}"/>
              </a:ext>
            </a:extLst>
          </p:cNvPr>
          <p:cNvSpPr/>
          <p:nvPr/>
        </p:nvSpPr>
        <p:spPr bwMode="auto">
          <a:xfrm>
            <a:off x="4890406" y="4341099"/>
            <a:ext cx="360000" cy="360000"/>
          </a:xfrm>
          <a:prstGeom prst="ellipse">
            <a:avLst/>
          </a:prstGeom>
          <a:solidFill>
            <a:srgbClr val="00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43">
            <a:extLst>
              <a:ext uri="{FF2B5EF4-FFF2-40B4-BE49-F238E27FC236}">
                <a16:creationId xmlns:a16="http://schemas.microsoft.com/office/drawing/2014/main" xmlns="" id="{9D803EA6-57B9-428F-9208-01E05D4F6F59}"/>
              </a:ext>
            </a:extLst>
          </p:cNvPr>
          <p:cNvSpPr/>
          <p:nvPr/>
        </p:nvSpPr>
        <p:spPr bwMode="auto">
          <a:xfrm>
            <a:off x="6096000" y="2622406"/>
            <a:ext cx="360000" cy="360000"/>
          </a:xfrm>
          <a:prstGeom prst="ellipse">
            <a:avLst/>
          </a:prstGeom>
          <a:solidFill>
            <a:srgbClr val="00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6" name="Connettore 1 85"/>
          <p:cNvCxnSpPr/>
          <p:nvPr/>
        </p:nvCxnSpPr>
        <p:spPr bwMode="auto">
          <a:xfrm flipV="1">
            <a:off x="5244325" y="3831587"/>
            <a:ext cx="1716521" cy="6314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Arrow Connector 107">
            <a:extLst>
              <a:ext uri="{FF2B5EF4-FFF2-40B4-BE49-F238E27FC236}">
                <a16:creationId xmlns:a16="http://schemas.microsoft.com/office/drawing/2014/main" xmlns="" id="{18F5FF81-1622-4B0E-A5FF-42228E0924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9520" y="4713313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08">
            <a:extLst>
              <a:ext uri="{FF2B5EF4-FFF2-40B4-BE49-F238E27FC236}">
                <a16:creationId xmlns:a16="http://schemas.microsoft.com/office/drawing/2014/main" xmlns="" id="{D99C898A-5AE8-426C-8750-BEA1B05C6BE6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3308815" y="4993428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Connector 48">
            <a:extLst>
              <a:ext uri="{FF2B5EF4-FFF2-40B4-BE49-F238E27FC236}">
                <a16:creationId xmlns:a16="http://schemas.microsoft.com/office/drawing/2014/main" xmlns="" id="{55490FD0-80E5-4D8A-9123-07E8868BC956}"/>
              </a:ext>
            </a:extLst>
          </p:cNvPr>
          <p:cNvCxnSpPr>
            <a:cxnSpLocks/>
          </p:cNvCxnSpPr>
          <p:nvPr/>
        </p:nvCxnSpPr>
        <p:spPr bwMode="auto">
          <a:xfrm rot="15167627">
            <a:off x="3936135" y="3654389"/>
            <a:ext cx="134751" cy="21480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ettangolo 119"/>
          <p:cNvSpPr/>
          <p:nvPr/>
        </p:nvSpPr>
        <p:spPr bwMode="auto">
          <a:xfrm rot="20345989">
            <a:off x="3388944" y="4619414"/>
            <a:ext cx="1152000" cy="18000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 rot="20340000">
            <a:off x="3500145" y="4539936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SMA 1A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121" name="Straight Connector 48">
            <a:extLst>
              <a:ext uri="{FF2B5EF4-FFF2-40B4-BE49-F238E27FC236}">
                <a16:creationId xmlns:a16="http://schemas.microsoft.com/office/drawing/2014/main" xmlns="" id="{55490FD0-80E5-4D8A-9123-07E8868BC956}"/>
              </a:ext>
            </a:extLst>
          </p:cNvPr>
          <p:cNvCxnSpPr>
            <a:cxnSpLocks/>
          </p:cNvCxnSpPr>
          <p:nvPr/>
        </p:nvCxnSpPr>
        <p:spPr bwMode="auto">
          <a:xfrm rot="15167627">
            <a:off x="4067079" y="3993878"/>
            <a:ext cx="134751" cy="21480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ttangolo 121"/>
          <p:cNvSpPr/>
          <p:nvPr/>
        </p:nvSpPr>
        <p:spPr bwMode="auto">
          <a:xfrm rot="20345989">
            <a:off x="3519888" y="4976321"/>
            <a:ext cx="1152000" cy="18000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CasellaDiTesto 122"/>
          <p:cNvSpPr txBox="1"/>
          <p:nvPr/>
        </p:nvSpPr>
        <p:spPr>
          <a:xfrm rot="20340000">
            <a:off x="3631089" y="4896843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bg1"/>
                </a:solidFill>
              </a:rPr>
              <a:t>SMA 1B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4" name="Connettore 1 23"/>
          <p:cNvCxnSpPr/>
          <p:nvPr/>
        </p:nvCxnSpPr>
        <p:spPr bwMode="auto">
          <a:xfrm flipV="1">
            <a:off x="3208076" y="5263428"/>
            <a:ext cx="187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Arc 132">
            <a:extLst>
              <a:ext uri="{FF2B5EF4-FFF2-40B4-BE49-F238E27FC236}">
                <a16:creationId xmlns:a16="http://schemas.microsoft.com/office/drawing/2014/main" xmlns="" id="{5F517E6F-1298-4635-B128-326B6FB324E9}"/>
              </a:ext>
            </a:extLst>
          </p:cNvPr>
          <p:cNvSpPr/>
          <p:nvPr/>
        </p:nvSpPr>
        <p:spPr bwMode="auto">
          <a:xfrm>
            <a:off x="1132233" y="3360403"/>
            <a:ext cx="3780000" cy="3780000"/>
          </a:xfrm>
          <a:prstGeom prst="arc">
            <a:avLst>
              <a:gd name="adj1" fmla="val 20498248"/>
              <a:gd name="adj2" fmla="val 0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TextBox 133">
            <a:extLst>
              <a:ext uri="{FF2B5EF4-FFF2-40B4-BE49-F238E27FC236}">
                <a16:creationId xmlns:a16="http://schemas.microsoft.com/office/drawing/2014/main" xmlns="" id="{9B3DFE18-373F-45EF-BDE2-00F974E13154}"/>
              </a:ext>
            </a:extLst>
          </p:cNvPr>
          <p:cNvSpPr txBox="1"/>
          <p:nvPr/>
        </p:nvSpPr>
        <p:spPr>
          <a:xfrm>
            <a:off x="4852306" y="48190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i="1" baseline="-25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lang="x-none" i="1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35" name="TextBox 133">
            <a:extLst>
              <a:ext uri="{FF2B5EF4-FFF2-40B4-BE49-F238E27FC236}">
                <a16:creationId xmlns:a16="http://schemas.microsoft.com/office/drawing/2014/main" xmlns="" id="{9B3DFE18-373F-45EF-BDE2-00F974E13154}"/>
              </a:ext>
            </a:extLst>
          </p:cNvPr>
          <p:cNvSpPr txBox="1"/>
          <p:nvPr/>
        </p:nvSpPr>
        <p:spPr>
          <a:xfrm>
            <a:off x="6450143" y="319976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i="1" baseline="-25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x-none" i="1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 rot="19490235">
            <a:off x="4943127" y="2675127"/>
            <a:ext cx="1205594" cy="1718693"/>
            <a:chOff x="3888859" y="2600035"/>
            <a:chExt cx="1205594" cy="1718693"/>
          </a:xfrm>
        </p:grpSpPr>
        <p:cxnSp>
          <p:nvCxnSpPr>
            <p:cNvPr id="136" name="Straight Connector 48">
              <a:extLst>
                <a:ext uri="{FF2B5EF4-FFF2-40B4-BE49-F238E27FC236}">
                  <a16:creationId xmlns:a16="http://schemas.microsoft.com/office/drawing/2014/main" xmlns="" id="{55490FD0-80E5-4D8A-9123-07E8868BC956}"/>
                </a:ext>
              </a:extLst>
            </p:cNvPr>
            <p:cNvCxnSpPr>
              <a:cxnSpLocks/>
              <a:stCxn id="79" idx="1"/>
              <a:endCxn id="80" idx="1"/>
            </p:cNvCxnSpPr>
            <p:nvPr/>
          </p:nvCxnSpPr>
          <p:spPr bwMode="auto">
            <a:xfrm rot="2109765" flipV="1">
              <a:off x="3888859" y="2600035"/>
              <a:ext cx="1205594" cy="17186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Rettangolo 136"/>
            <p:cNvSpPr/>
            <p:nvPr/>
          </p:nvSpPr>
          <p:spPr bwMode="auto">
            <a:xfrm rot="20345989">
              <a:off x="3909419" y="3340179"/>
              <a:ext cx="1152000" cy="180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CasellaDiTesto 137"/>
            <p:cNvSpPr txBox="1"/>
            <p:nvPr/>
          </p:nvSpPr>
          <p:spPr>
            <a:xfrm rot="20340000">
              <a:off x="4020620" y="3260701"/>
              <a:ext cx="925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chemeClr val="bg1"/>
                  </a:solidFill>
                </a:rPr>
                <a:t>SMA 2A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uppo 138"/>
          <p:cNvGrpSpPr/>
          <p:nvPr/>
        </p:nvGrpSpPr>
        <p:grpSpPr>
          <a:xfrm rot="19490235">
            <a:off x="5236322" y="2862675"/>
            <a:ext cx="1215278" cy="1718693"/>
            <a:chOff x="3888859" y="2600035"/>
            <a:chExt cx="1215278" cy="1718693"/>
          </a:xfrm>
        </p:grpSpPr>
        <p:cxnSp>
          <p:nvCxnSpPr>
            <p:cNvPr id="140" name="Straight Connector 48">
              <a:extLst>
                <a:ext uri="{FF2B5EF4-FFF2-40B4-BE49-F238E27FC236}">
                  <a16:creationId xmlns:a16="http://schemas.microsoft.com/office/drawing/2014/main" xmlns="" id="{55490FD0-80E5-4D8A-9123-07E8868BC956}"/>
                </a:ext>
              </a:extLst>
            </p:cNvPr>
            <p:cNvCxnSpPr>
              <a:cxnSpLocks/>
            </p:cNvCxnSpPr>
            <p:nvPr/>
          </p:nvCxnSpPr>
          <p:spPr bwMode="auto">
            <a:xfrm rot="2109765" flipV="1">
              <a:off x="3888859" y="2600035"/>
              <a:ext cx="1205594" cy="17186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Rettangolo 140"/>
            <p:cNvSpPr/>
            <p:nvPr/>
          </p:nvSpPr>
          <p:spPr bwMode="auto">
            <a:xfrm rot="20345989">
              <a:off x="3952137" y="3370271"/>
              <a:ext cx="1152000" cy="180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CasellaDiTesto 141"/>
            <p:cNvSpPr txBox="1"/>
            <p:nvPr/>
          </p:nvSpPr>
          <p:spPr>
            <a:xfrm rot="20340000">
              <a:off x="4063340" y="3290794"/>
              <a:ext cx="925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chemeClr val="bg1"/>
                  </a:solidFill>
                </a:rPr>
                <a:t>SMA 2B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Arc 132">
            <a:extLst>
              <a:ext uri="{FF2B5EF4-FFF2-40B4-BE49-F238E27FC236}">
                <a16:creationId xmlns:a16="http://schemas.microsoft.com/office/drawing/2014/main" xmlns="" id="{5F517E6F-1298-4635-B128-326B6FB324E9}"/>
              </a:ext>
            </a:extLst>
          </p:cNvPr>
          <p:cNvSpPr/>
          <p:nvPr/>
        </p:nvSpPr>
        <p:spPr bwMode="auto">
          <a:xfrm>
            <a:off x="3052404" y="2601687"/>
            <a:ext cx="3780000" cy="3780000"/>
          </a:xfrm>
          <a:prstGeom prst="arc">
            <a:avLst>
              <a:gd name="adj1" fmla="val 18621020"/>
              <a:gd name="adj2" fmla="val 20508179"/>
            </a:avLst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Box 129">
            <a:extLst>
              <a:ext uri="{FF2B5EF4-FFF2-40B4-BE49-F238E27FC236}">
                <a16:creationId xmlns:a16="http://schemas.microsoft.com/office/drawing/2014/main" xmlns="" id="{370DA270-FF03-4D9F-9D3B-BDAB22A45C48}"/>
              </a:ext>
            </a:extLst>
          </p:cNvPr>
          <p:cNvSpPr txBox="1"/>
          <p:nvPr/>
        </p:nvSpPr>
        <p:spPr>
          <a:xfrm>
            <a:off x="6353811" y="27929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ttore 2 39"/>
          <p:cNvCxnSpPr>
            <a:stCxn id="80" idx="5"/>
            <a:endCxn id="80" idx="1"/>
          </p:cNvCxnSpPr>
          <p:nvPr/>
        </p:nvCxnSpPr>
        <p:spPr bwMode="auto">
          <a:xfrm flipH="1" flipV="1">
            <a:off x="6148721" y="2675127"/>
            <a:ext cx="254558" cy="254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5" name="Connettore 2 144"/>
          <p:cNvCxnSpPr/>
          <p:nvPr/>
        </p:nvCxnSpPr>
        <p:spPr bwMode="auto">
          <a:xfrm flipH="1" flipV="1">
            <a:off x="4932790" y="4385926"/>
            <a:ext cx="254558" cy="2545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6" name="TextBox 129">
            <a:extLst>
              <a:ext uri="{FF2B5EF4-FFF2-40B4-BE49-F238E27FC236}">
                <a16:creationId xmlns:a16="http://schemas.microsoft.com/office/drawing/2014/main" xmlns="" id="{370DA270-FF03-4D9F-9D3B-BDAB22A45C48}"/>
              </a:ext>
            </a:extLst>
          </p:cNvPr>
          <p:cNvSpPr txBox="1"/>
          <p:nvPr/>
        </p:nvSpPr>
        <p:spPr>
          <a:xfrm>
            <a:off x="5117680" y="45326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2r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Straight Arrow Connector 125">
            <a:extLst>
              <a:ext uri="{FF2B5EF4-FFF2-40B4-BE49-F238E27FC236}">
                <a16:creationId xmlns:a16="http://schemas.microsoft.com/office/drawing/2014/main" xmlns="" id="{7B85D089-4308-4A92-A2FE-FB218B302CE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55383" y="4196531"/>
            <a:ext cx="1983304" cy="73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xmlns="" id="{7B85D089-4308-4A92-A2FE-FB218B302CE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31321" y="2626694"/>
            <a:ext cx="1062206" cy="1584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8" name="TextBox 129">
            <a:extLst>
              <a:ext uri="{FF2B5EF4-FFF2-40B4-BE49-F238E27FC236}">
                <a16:creationId xmlns:a16="http://schemas.microsoft.com/office/drawing/2014/main" xmlns="" id="{370DA270-FF03-4D9F-9D3B-BDAB22A45C48}"/>
              </a:ext>
            </a:extLst>
          </p:cNvPr>
          <p:cNvSpPr txBox="1"/>
          <p:nvPr/>
        </p:nvSpPr>
        <p:spPr>
          <a:xfrm>
            <a:off x="5133713" y="30171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29">
            <a:extLst>
              <a:ext uri="{FF2B5EF4-FFF2-40B4-BE49-F238E27FC236}">
                <a16:creationId xmlns:a16="http://schemas.microsoft.com/office/drawing/2014/main" xmlns="" id="{370DA270-FF03-4D9F-9D3B-BDAB22A45C48}"/>
              </a:ext>
            </a:extLst>
          </p:cNvPr>
          <p:cNvSpPr txBox="1"/>
          <p:nvPr/>
        </p:nvSpPr>
        <p:spPr>
          <a:xfrm>
            <a:off x="3687902" y="41814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39582"/>
          </a:xfrm>
        </p:spPr>
        <p:txBody>
          <a:bodyPr/>
          <a:lstStyle/>
          <a:p>
            <a:r>
              <a:rPr lang="en-US" sz="2000" dirty="0"/>
              <a:t>Project guidelines:</a:t>
            </a:r>
          </a:p>
          <a:p>
            <a:pPr lvl="1"/>
            <a:r>
              <a:rPr lang="en-US" sz="1600" dirty="0"/>
              <a:t>Study the effects of control inputs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SMA,1A</a:t>
            </a:r>
            <a:r>
              <a:rPr lang="en-US" sz="1600" dirty="0" smtClean="0"/>
              <a:t> 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SMA,1B</a:t>
            </a:r>
            <a:r>
              <a:rPr lang="en-US" sz="1600" dirty="0" smtClean="0"/>
              <a:t>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SMA,2A</a:t>
            </a:r>
            <a:r>
              <a:rPr lang="en-US" sz="1600" dirty="0" smtClean="0"/>
              <a:t>, and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SMA,2B</a:t>
            </a:r>
            <a:r>
              <a:rPr lang="en-US" sz="1600" dirty="0" smtClean="0"/>
              <a:t> </a:t>
            </a:r>
            <a:r>
              <a:rPr lang="en-US" sz="1600" dirty="0"/>
              <a:t>on the actuator performance, in terms of </a:t>
            </a:r>
            <a:r>
              <a:rPr lang="en-US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/>
              <a:t> and </a:t>
            </a:r>
            <a:r>
              <a:rPr lang="en-US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/>
              <a:t>, with all Joule heating signals limited </a:t>
            </a:r>
            <a:r>
              <a:rPr lang="en-US" sz="1600" dirty="0"/>
              <a:t>between 0 </a:t>
            </a:r>
            <a:r>
              <a:rPr lang="en-US" sz="1600" dirty="0" smtClean="0"/>
              <a:t>and 2 W;</a:t>
            </a:r>
            <a:endParaRPr lang="it-IT" sz="1600" dirty="0"/>
          </a:p>
          <a:p>
            <a:pPr lvl="1"/>
            <a:r>
              <a:rPr lang="it-IT" sz="1600" dirty="0" err="1"/>
              <a:t>Define</a:t>
            </a:r>
            <a:r>
              <a:rPr lang="it-IT" sz="1600" dirty="0"/>
              <a:t> </a:t>
            </a:r>
            <a:r>
              <a:rPr lang="it-IT" sz="1600" dirty="0" smtClean="0"/>
              <a:t>control </a:t>
            </a:r>
            <a:r>
              <a:rPr lang="it-IT" sz="1600" dirty="0" err="1" smtClean="0"/>
              <a:t>inputs</a:t>
            </a:r>
            <a:r>
              <a:rPr lang="it-IT" sz="1600" dirty="0" smtClean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>
                <a:latin typeface="+mj-lt"/>
                <a:cs typeface="Times New Roman" panose="02020603050405020304" pitchFamily="18" charset="0"/>
              </a:rPr>
              <a:t> and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, </a:t>
            </a: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SMA,1A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it-IT" sz="1600" dirty="0" smtClean="0"/>
              <a:t>,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SMA,1B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600" dirty="0"/>
              <a:t>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SMA,1A</a:t>
            </a:r>
            <a:r>
              <a:rPr lang="it-IT" sz="1600" dirty="0"/>
              <a:t>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it-IT" sz="1600" dirty="0" smtClean="0"/>
              <a:t>,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SMA,1B</a:t>
            </a:r>
            <a:r>
              <a:rPr lang="it-IT" sz="1600" dirty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600" dirty="0"/>
              <a:t>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|u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b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SMA,2A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it-IT" sz="1600" dirty="0" smtClean="0"/>
              <a:t>,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SMA,2B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600" dirty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it-IT" sz="1600" dirty="0"/>
              <a:t> </a:t>
            </a:r>
            <a:r>
              <a:rPr lang="it-IT" sz="1600" dirty="0" err="1"/>
              <a:t>then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SMA,2A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it-IT" sz="1600" dirty="0"/>
              <a:t>,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SMA,2B</a:t>
            </a:r>
            <a:r>
              <a:rPr lang="it-IT" sz="1600" dirty="0" smtClean="0"/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600" dirty="0"/>
              <a:t>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it-IT" sz="1600" dirty="0"/>
          </a:p>
          <a:p>
            <a:pPr lvl="1"/>
            <a:r>
              <a:rPr lang="it-IT" sz="1600" dirty="0" err="1" smtClean="0"/>
              <a:t>Find</a:t>
            </a:r>
            <a:r>
              <a:rPr lang="it-IT" sz="1600" dirty="0" smtClean="0"/>
              <a:t> </a:t>
            </a:r>
            <a:r>
              <a:rPr lang="it-IT" sz="1600" dirty="0"/>
              <a:t>a linear </a:t>
            </a:r>
            <a:r>
              <a:rPr lang="it-IT" sz="1600" dirty="0" err="1"/>
              <a:t>approximation</a:t>
            </a:r>
            <a:r>
              <a:rPr lang="it-IT" sz="1600" dirty="0"/>
              <a:t> of the </a:t>
            </a:r>
            <a:r>
              <a:rPr lang="it-IT" sz="1600" dirty="0" err="1" smtClean="0"/>
              <a:t>responses</a:t>
            </a:r>
            <a:r>
              <a:rPr lang="it-IT" sz="1600" dirty="0" smtClean="0"/>
              <a:t> </a:t>
            </a:r>
            <a:r>
              <a:rPr lang="it-IT" sz="1600" dirty="0" err="1"/>
              <a:t>between</a:t>
            </a:r>
            <a:r>
              <a:rPr lang="it-IT" sz="1600" dirty="0"/>
              <a:t>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 </a:t>
            </a:r>
            <a:r>
              <a:rPr lang="it-IT" sz="1600" dirty="0"/>
              <a:t>and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0), 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600" dirty="0"/>
              <a:t>Design and compare linear </a:t>
            </a:r>
            <a:r>
              <a:rPr lang="it-IT" sz="1600" dirty="0" err="1" smtClean="0"/>
              <a:t>controllers</a:t>
            </a:r>
            <a:r>
              <a:rPr lang="it-IT" sz="1600" dirty="0"/>
              <a:t> </a:t>
            </a:r>
            <a:r>
              <a:rPr lang="it-IT" sz="1600" dirty="0" smtClean="0"/>
              <a:t>for </a:t>
            </a:r>
            <a:r>
              <a:rPr lang="it-IT" sz="1600" dirty="0"/>
              <a:t>position regulation of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it-IT" sz="1600" i="1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/>
            <a:r>
              <a:rPr lang="it-IT" sz="1600" dirty="0"/>
              <a:t>Design and compare linear </a:t>
            </a:r>
            <a:r>
              <a:rPr lang="it-IT" sz="1600" dirty="0" err="1"/>
              <a:t>controllers</a:t>
            </a:r>
            <a:r>
              <a:rPr lang="it-IT" sz="1600" dirty="0"/>
              <a:t> </a:t>
            </a:r>
            <a:r>
              <a:rPr lang="it-IT" sz="1600" dirty="0" smtClean="0"/>
              <a:t>for </a:t>
            </a:r>
            <a:r>
              <a:rPr lang="it-IT" sz="1600" dirty="0" err="1" smtClean="0"/>
              <a:t>trajectry</a:t>
            </a:r>
            <a:r>
              <a:rPr lang="it-IT" sz="1600" dirty="0" smtClean="0"/>
              <a:t> </a:t>
            </a:r>
            <a:r>
              <a:rPr lang="it-IT" sz="1600" dirty="0" err="1" smtClean="0"/>
              <a:t>tracking</a:t>
            </a:r>
            <a:r>
              <a:rPr lang="it-IT" sz="1600" dirty="0" smtClean="0"/>
              <a:t> of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it-IT" sz="1600" i="1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/>
            <a:r>
              <a:rPr lang="it-IT" sz="1600" dirty="0"/>
              <a:t>Compare linear and </a:t>
            </a:r>
            <a:r>
              <a:rPr lang="it-IT" sz="1600" dirty="0" err="1"/>
              <a:t>nonlinear</a:t>
            </a:r>
            <a:r>
              <a:rPr lang="it-IT" sz="1600" dirty="0"/>
              <a:t> </a:t>
            </a:r>
            <a:r>
              <a:rPr lang="it-IT" sz="1600" dirty="0" err="1"/>
              <a:t>controllers</a:t>
            </a:r>
            <a:r>
              <a:rPr lang="it-IT" sz="1600" dirty="0"/>
              <a:t> for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it-IT" sz="1600" i="1" baseline="-25000" dirty="0" smtClean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/>
            <a:r>
              <a:rPr lang="it-IT" sz="1600" dirty="0" err="1" smtClean="0"/>
              <a:t>Repeat</a:t>
            </a:r>
            <a:r>
              <a:rPr lang="it-IT" sz="1600" dirty="0" smtClean="0"/>
              <a:t> the </a:t>
            </a:r>
            <a:r>
              <a:rPr lang="it-IT" sz="1600" dirty="0" err="1" smtClean="0"/>
              <a:t>above</a:t>
            </a:r>
            <a:r>
              <a:rPr lang="it-IT" sz="1600" dirty="0" smtClean="0"/>
              <a:t> </a:t>
            </a:r>
            <a:r>
              <a:rPr lang="it-IT" sz="1600" dirty="0" err="1" smtClean="0"/>
              <a:t>identification</a:t>
            </a:r>
            <a:r>
              <a:rPr lang="it-IT" sz="1600" dirty="0"/>
              <a:t>/</a:t>
            </a:r>
            <a:r>
              <a:rPr lang="it-IT" sz="1600" dirty="0" smtClean="0"/>
              <a:t>control </a:t>
            </a:r>
            <a:r>
              <a:rPr lang="it-IT" sz="1600" dirty="0" err="1" smtClean="0"/>
              <a:t>steps</a:t>
            </a:r>
            <a:r>
              <a:rPr lang="it-IT" sz="1600" dirty="0" smtClean="0"/>
              <a:t> for the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/>
              <a:t> </a:t>
            </a:r>
            <a:r>
              <a:rPr lang="it-IT" sz="1600" dirty="0" err="1" smtClean="0"/>
              <a:t>response</a:t>
            </a:r>
            <a:r>
              <a:rPr lang="it-IT" sz="1600" dirty="0" smtClean="0"/>
              <a:t> (with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 = 0)</a:t>
            </a:r>
          </a:p>
          <a:p>
            <a:pPr lvl="1"/>
            <a:r>
              <a:rPr lang="it-IT" sz="1600" dirty="0" smtClean="0"/>
              <a:t>Test the performance of </a:t>
            </a:r>
            <a:r>
              <a:rPr lang="it-IT" sz="1600" dirty="0" err="1" smtClean="0"/>
              <a:t>both</a:t>
            </a:r>
            <a:r>
              <a:rPr lang="it-IT" sz="1600" dirty="0" smtClean="0"/>
              <a:t> </a:t>
            </a:r>
            <a:r>
              <a:rPr lang="it-IT" sz="1600" dirty="0" err="1" smtClean="0"/>
              <a:t>controllers</a:t>
            </a:r>
            <a:r>
              <a:rPr lang="it-IT" sz="1600" dirty="0" smtClean="0"/>
              <a:t>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they</a:t>
            </a:r>
            <a:r>
              <a:rPr lang="it-IT" sz="1600" dirty="0" smtClean="0"/>
              <a:t> work </a:t>
            </a:r>
            <a:r>
              <a:rPr lang="it-IT" sz="1600" dirty="0" err="1" smtClean="0"/>
              <a:t>together</a:t>
            </a:r>
            <a:r>
              <a:rPr lang="it-IT" sz="1600" dirty="0" smtClean="0"/>
              <a:t> to control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dirty="0" smtClean="0"/>
              <a:t> and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</a:t>
            </a:r>
            <a:r>
              <a:rPr lang="it-IT" sz="1600" dirty="0" err="1" smtClean="0"/>
              <a:t>same</a:t>
            </a:r>
            <a:r>
              <a:rPr lang="it-IT" sz="1600" dirty="0" smtClean="0"/>
              <a:t> time</a:t>
            </a:r>
            <a:endParaRPr lang="it-IT" sz="1600" dirty="0"/>
          </a:p>
          <a:p>
            <a:pPr lvl="1"/>
            <a:r>
              <a:rPr lang="it-IT" sz="1600" dirty="0" smtClean="0"/>
              <a:t>Compare </a:t>
            </a:r>
            <a:r>
              <a:rPr lang="it-IT" sz="1600" dirty="0" err="1"/>
              <a:t>continuous</a:t>
            </a:r>
            <a:r>
              <a:rPr lang="it-IT" sz="1600" dirty="0"/>
              <a:t>-time and discrete time </a:t>
            </a:r>
            <a:r>
              <a:rPr lang="it-IT" sz="1600" dirty="0" err="1"/>
              <a:t>controllers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with </a:t>
            </a:r>
            <a:r>
              <a:rPr lang="it-IT" sz="1600" dirty="0" err="1"/>
              <a:t>different</a:t>
            </a:r>
            <a:r>
              <a:rPr lang="it-IT" sz="1600" dirty="0"/>
              <a:t> sampling </a:t>
            </a:r>
            <a:r>
              <a:rPr lang="it-IT" sz="1600" dirty="0" err="1"/>
              <a:t>times</a:t>
            </a:r>
            <a:r>
              <a:rPr lang="it-IT" sz="1600" dirty="0"/>
              <a:t> and </a:t>
            </a:r>
            <a:r>
              <a:rPr lang="it-IT" sz="1600" dirty="0" err="1"/>
              <a:t>discretization</a:t>
            </a:r>
            <a:r>
              <a:rPr lang="it-IT" sz="1600" dirty="0"/>
              <a:t> methods,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well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the effects of anti-</a:t>
            </a:r>
            <a:r>
              <a:rPr lang="it-IT" sz="1600" dirty="0" err="1"/>
              <a:t>windup</a:t>
            </a:r>
            <a:endParaRPr lang="it-IT" sz="1600" dirty="0"/>
          </a:p>
          <a:p>
            <a:pPr lvl="1"/>
            <a:r>
              <a:rPr lang="it-IT" sz="1600" dirty="0"/>
              <a:t>Test the control system </a:t>
            </a:r>
            <a:r>
              <a:rPr lang="it-IT" sz="1600" dirty="0" err="1"/>
              <a:t>response</a:t>
            </a:r>
            <a:r>
              <a:rPr lang="it-IT" sz="1600" dirty="0"/>
              <a:t> </a:t>
            </a:r>
            <a:r>
              <a:rPr lang="it-IT" sz="1600" dirty="0" err="1"/>
              <a:t>when</a:t>
            </a:r>
            <a:r>
              <a:rPr lang="it-IT" sz="1600" dirty="0"/>
              <a:t> </a:t>
            </a:r>
            <a:r>
              <a:rPr lang="it-IT" sz="1600" dirty="0" err="1"/>
              <a:t>disturbanced</a:t>
            </a:r>
            <a:r>
              <a:rPr lang="it-IT" sz="1600" dirty="0"/>
              <a:t> </a:t>
            </a:r>
            <a:r>
              <a:rPr lang="it-IT" sz="16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sz="1600" dirty="0"/>
              <a:t> are </a:t>
            </a:r>
            <a:r>
              <a:rPr lang="it-IT" sz="1600" dirty="0" err="1"/>
              <a:t>affecting</a:t>
            </a:r>
            <a:r>
              <a:rPr lang="it-IT" sz="1600" dirty="0"/>
              <a:t> the </a:t>
            </a:r>
            <a:r>
              <a:rPr lang="it-IT" sz="1600" dirty="0" err="1"/>
              <a:t>actuators</a:t>
            </a:r>
            <a:endParaRPr lang="it-IT" sz="1600" dirty="0"/>
          </a:p>
          <a:p>
            <a:pPr lvl="1"/>
            <a:r>
              <a:rPr lang="it-IT" sz="1600" dirty="0"/>
              <a:t>Test the control system </a:t>
            </a:r>
            <a:r>
              <a:rPr lang="it-IT" sz="1600" dirty="0" err="1"/>
              <a:t>response</a:t>
            </a:r>
            <a:r>
              <a:rPr lang="it-IT" sz="1600" dirty="0"/>
              <a:t>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environmental</a:t>
            </a:r>
            <a:r>
              <a:rPr lang="it-IT" sz="1600" dirty="0" smtClean="0"/>
              <a:t> temperature </a:t>
            </a:r>
            <a:r>
              <a:rPr lang="it-IT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changing</a:t>
            </a:r>
            <a:endParaRPr lang="it-IT" sz="1600" dirty="0"/>
          </a:p>
          <a:p>
            <a:pPr lvl="1"/>
            <a:r>
              <a:rPr lang="it-IT" sz="1600" dirty="0"/>
              <a:t>Compare </a:t>
            </a:r>
            <a:r>
              <a:rPr lang="it-IT" sz="1600" dirty="0" err="1"/>
              <a:t>sensor-based</a:t>
            </a:r>
            <a:r>
              <a:rPr lang="it-IT" sz="1600" dirty="0"/>
              <a:t> and </a:t>
            </a:r>
            <a:r>
              <a:rPr lang="it-IT" sz="1600" dirty="0" err="1"/>
              <a:t>sensorless</a:t>
            </a:r>
            <a:r>
              <a:rPr lang="it-IT" sz="1600" dirty="0"/>
              <a:t> control </a:t>
            </a:r>
            <a:r>
              <a:rPr lang="it-IT" sz="1600" dirty="0" err="1"/>
              <a:t>based</a:t>
            </a:r>
            <a:r>
              <a:rPr lang="it-IT" sz="1600" dirty="0"/>
              <a:t> on </a:t>
            </a:r>
            <a:r>
              <a:rPr lang="it-IT" sz="1600" dirty="0" err="1" smtClean="0"/>
              <a:t>resistance</a:t>
            </a:r>
            <a:r>
              <a:rPr lang="it-IT" sz="1600" dirty="0" smtClean="0"/>
              <a:t> </a:t>
            </a:r>
            <a:r>
              <a:rPr lang="it-IT" sz="1600" dirty="0" err="1" smtClean="0"/>
              <a:t>signals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Structure model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</p:spPr>
        <p:txBody>
          <a:bodyPr/>
          <a:lstStyle/>
          <a:p>
            <a:fld id="{E9D9E0B6-9424-42BB-AEF6-20DF0B6AED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2EE571-8870-4794-AC4A-3AA845951ABB}"/>
              </a:ext>
            </a:extLst>
          </p:cNvPr>
          <p:cNvSpPr/>
          <p:nvPr/>
        </p:nvSpPr>
        <p:spPr bwMode="auto">
          <a:xfrm>
            <a:off x="2632327" y="1880622"/>
            <a:ext cx="1524000" cy="7690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0130184-AFEF-46BD-9726-0D5A46DDC245}"/>
              </a:ext>
            </a:extLst>
          </p:cNvPr>
          <p:cNvCxnSpPr>
            <a:cxnSpLocks/>
          </p:cNvCxnSpPr>
          <p:nvPr/>
        </p:nvCxnSpPr>
        <p:spPr bwMode="auto">
          <a:xfrm flipH="1">
            <a:off x="4125916" y="5167177"/>
            <a:ext cx="609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3154DB-B328-4B1F-8863-23F5F6F93964}"/>
              </a:ext>
            </a:extLst>
          </p:cNvPr>
          <p:cNvSpPr txBox="1"/>
          <p:nvPr/>
        </p:nvSpPr>
        <p:spPr>
          <a:xfrm>
            <a:off x="3049594" y="2080473"/>
            <a:ext cx="7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FB277C-4F89-454B-8C41-79D0312864AD}"/>
              </a:ext>
            </a:extLst>
          </p:cNvPr>
          <p:cNvSpPr txBox="1"/>
          <p:nvPr/>
        </p:nvSpPr>
        <p:spPr>
          <a:xfrm>
            <a:off x="2045238" y="211633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8B9F83-C2F2-453B-80FD-0BD2769B6E34}"/>
              </a:ext>
            </a:extLst>
          </p:cNvPr>
          <p:cNvSpPr txBox="1"/>
          <p:nvPr/>
        </p:nvSpPr>
        <p:spPr>
          <a:xfrm>
            <a:off x="4201453" y="18699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EDB7EE-8ADE-4FEF-A906-1D59091E48C2}"/>
              </a:ext>
            </a:extLst>
          </p:cNvPr>
          <p:cNvSpPr txBox="1"/>
          <p:nvPr/>
        </p:nvSpPr>
        <p:spPr>
          <a:xfrm>
            <a:off x="4231772" y="433864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endParaRPr lang="x-none" i="1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4585CD6-544E-48D4-A48B-80FE33046644}"/>
              </a:ext>
            </a:extLst>
          </p:cNvPr>
          <p:cNvSpPr/>
          <p:nvPr/>
        </p:nvSpPr>
        <p:spPr bwMode="auto">
          <a:xfrm>
            <a:off x="4800600" y="3193366"/>
            <a:ext cx="1524000" cy="7690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709480C-5F2D-4A4D-A892-7549F7ECBD9D}"/>
              </a:ext>
            </a:extLst>
          </p:cNvPr>
          <p:cNvSpPr/>
          <p:nvPr/>
        </p:nvSpPr>
        <p:spPr bwMode="auto">
          <a:xfrm>
            <a:off x="2609816" y="4571267"/>
            <a:ext cx="1524000" cy="7690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8D510BD-13B8-431A-AD36-46DC4BE72E2F}"/>
              </a:ext>
            </a:extLst>
          </p:cNvPr>
          <p:cNvSpPr/>
          <p:nvPr/>
        </p:nvSpPr>
        <p:spPr bwMode="auto">
          <a:xfrm>
            <a:off x="521238" y="3193366"/>
            <a:ext cx="1524000" cy="7690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47761CFB-AE2D-4DF7-8305-E0EAE05EF217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 bwMode="auto">
          <a:xfrm>
            <a:off x="4156327" y="2265139"/>
            <a:ext cx="1406273" cy="92822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09766AD0-AA68-4B58-ADD0-4FD90A429AFF}"/>
              </a:ext>
            </a:extLst>
          </p:cNvPr>
          <p:cNvCxnSpPr>
            <a:stCxn id="23" idx="2"/>
            <a:endCxn id="24" idx="3"/>
          </p:cNvCxnSpPr>
          <p:nvPr/>
        </p:nvCxnSpPr>
        <p:spPr bwMode="auto">
          <a:xfrm rot="5400000">
            <a:off x="4452208" y="3644008"/>
            <a:ext cx="792000" cy="142878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1FE22827-56A5-4A4C-995D-E4AD8595B3C1}"/>
              </a:ext>
            </a:extLst>
          </p:cNvPr>
          <p:cNvCxnSpPr>
            <a:stCxn id="24" idx="1"/>
            <a:endCxn id="25" idx="2"/>
          </p:cNvCxnSpPr>
          <p:nvPr/>
        </p:nvCxnSpPr>
        <p:spPr bwMode="auto">
          <a:xfrm rot="10800000">
            <a:off x="1283238" y="3962400"/>
            <a:ext cx="1326578" cy="99338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6EE867D3-71C6-4C56-9B23-CD5C1115BCEB}"/>
              </a:ext>
            </a:extLst>
          </p:cNvPr>
          <p:cNvCxnSpPr>
            <a:stCxn id="25" idx="0"/>
          </p:cNvCxnSpPr>
          <p:nvPr/>
        </p:nvCxnSpPr>
        <p:spPr bwMode="auto">
          <a:xfrm rot="5400000" flipH="1" flipV="1">
            <a:off x="1603982" y="2187532"/>
            <a:ext cx="685090" cy="132657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6434333-FC27-468E-B373-A41BDE3B9C03}"/>
              </a:ext>
            </a:extLst>
          </p:cNvPr>
          <p:cNvCxnSpPr>
            <a:cxnSpLocks/>
          </p:cNvCxnSpPr>
          <p:nvPr/>
        </p:nvCxnSpPr>
        <p:spPr bwMode="auto">
          <a:xfrm>
            <a:off x="2022728" y="2065535"/>
            <a:ext cx="609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7A6678B-2E7D-4D2D-B6C0-5B964F552AD6}"/>
              </a:ext>
            </a:extLst>
          </p:cNvPr>
          <p:cNvSpPr txBox="1"/>
          <p:nvPr/>
        </p:nvSpPr>
        <p:spPr>
          <a:xfrm>
            <a:off x="2045238" y="16781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4E0E53-D8AD-4A22-A779-55A1670C51B5}"/>
              </a:ext>
            </a:extLst>
          </p:cNvPr>
          <p:cNvSpPr txBox="1"/>
          <p:nvPr/>
        </p:nvSpPr>
        <p:spPr>
          <a:xfrm>
            <a:off x="4231772" y="4777919"/>
            <a:ext cx="3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8C746F9-E4A6-4476-92F8-2816BD21D22D}"/>
              </a:ext>
            </a:extLst>
          </p:cNvPr>
          <p:cNvSpPr txBox="1"/>
          <p:nvPr/>
        </p:nvSpPr>
        <p:spPr>
          <a:xfrm>
            <a:off x="2103645" y="4546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20C1E09-67AA-4625-B40D-ECA653757574}"/>
              </a:ext>
            </a:extLst>
          </p:cNvPr>
          <p:cNvSpPr txBox="1"/>
          <p:nvPr/>
        </p:nvSpPr>
        <p:spPr>
          <a:xfrm>
            <a:off x="4859463" y="34047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-J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3C640080-E9C2-4D95-A1C0-EE2EBDC6D4F0}"/>
              </a:ext>
            </a:extLst>
          </p:cNvPr>
          <p:cNvCxnSpPr>
            <a:stCxn id="24" idx="1"/>
            <a:endCxn id="23" idx="1"/>
          </p:cNvCxnSpPr>
          <p:nvPr/>
        </p:nvCxnSpPr>
        <p:spPr bwMode="auto">
          <a:xfrm rot="10800000" flipH="1">
            <a:off x="2609816" y="3577884"/>
            <a:ext cx="2190784" cy="1377901"/>
          </a:xfrm>
          <a:prstGeom prst="bentConnector3">
            <a:avLst>
              <a:gd name="adj1" fmla="val -1043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279164D-BA38-4581-91C0-63832C64A485}"/>
              </a:ext>
            </a:extLst>
          </p:cNvPr>
          <p:cNvSpPr txBox="1"/>
          <p:nvPr/>
        </p:nvSpPr>
        <p:spPr>
          <a:xfrm>
            <a:off x="927161" y="33749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534CB8D-439F-41D0-A1DC-1F8355E17E03}"/>
              </a:ext>
            </a:extLst>
          </p:cNvPr>
          <p:cNvSpPr txBox="1"/>
          <p:nvPr/>
        </p:nvSpPr>
        <p:spPr>
          <a:xfrm>
            <a:off x="2740474" y="4632618"/>
            <a:ext cx="132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Euler -Lagrange</a:t>
            </a:r>
            <a:endParaRPr lang="x-none" dirty="0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xmlns="" id="{4C1F2FCF-7119-4942-A4E5-7158FBF28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35473"/>
              </p:ext>
            </p:extLst>
          </p:nvPr>
        </p:nvGraphicFramePr>
        <p:xfrm>
          <a:off x="5705294" y="997941"/>
          <a:ext cx="16129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3" imgW="952200" imgH="799920" progId="Equation.DSMT4">
                  <p:embed/>
                </p:oleObj>
              </mc:Choice>
              <mc:Fallback>
                <p:oleObj name="Equation" r:id="rId3" imgW="952200" imgH="79992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xmlns="" id="{4C1F2FCF-7119-4942-A4E5-7158FBF28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5294" y="997941"/>
                        <a:ext cx="1612900" cy="136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E35E76AF-09F9-49C0-9A72-5AE6E5BB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711083"/>
              </p:ext>
            </p:extLst>
          </p:nvPr>
        </p:nvGraphicFramePr>
        <p:xfrm>
          <a:off x="7391400" y="1001117"/>
          <a:ext cx="1465262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5" imgW="863280" imgH="799920" progId="Equation.DSMT4">
                  <p:embed/>
                </p:oleObj>
              </mc:Choice>
              <mc:Fallback>
                <p:oleObj name="Equation" r:id="rId5" imgW="863280" imgH="79992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xmlns="" id="{E35E76AF-09F9-49C0-9A72-5AE6E5BB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1001117"/>
                        <a:ext cx="1465262" cy="135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xmlns="" id="{4C39A0CD-B658-4709-9FE8-2AB43240D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12218"/>
              </p:ext>
            </p:extLst>
          </p:nvPr>
        </p:nvGraphicFramePr>
        <p:xfrm>
          <a:off x="6701820" y="2503078"/>
          <a:ext cx="161766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7" imgW="952200" imgH="799920" progId="Equation.DSMT4">
                  <p:embed/>
                </p:oleObj>
              </mc:Choice>
              <mc:Fallback>
                <p:oleObj name="Equation" r:id="rId7" imgW="952200" imgH="79992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xmlns="" id="{4C39A0CD-B658-4709-9FE8-2AB43240D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1820" y="2503078"/>
                        <a:ext cx="1617662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xmlns="" id="{C4CB86E5-B787-49EC-887B-C442E76D3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33189"/>
              </p:ext>
            </p:extLst>
          </p:nvPr>
        </p:nvGraphicFramePr>
        <p:xfrm>
          <a:off x="6396279" y="4400094"/>
          <a:ext cx="8620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9" imgW="507960" imgH="444240" progId="Equation.DSMT4">
                  <p:embed/>
                </p:oleObj>
              </mc:Choice>
              <mc:Fallback>
                <p:oleObj name="Equation" r:id="rId9" imgW="507960" imgH="44424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xmlns="" id="{C4CB86E5-B787-49EC-887B-C442E76D3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6279" y="4400094"/>
                        <a:ext cx="8620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xmlns="" id="{FF3578C8-1ECA-4FE6-9569-E482A3DB5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36144"/>
              </p:ext>
            </p:extLst>
          </p:nvPr>
        </p:nvGraphicFramePr>
        <p:xfrm>
          <a:off x="7562850" y="4433888"/>
          <a:ext cx="11223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11" imgW="660240" imgH="444240" progId="Equation.DSMT4">
                  <p:embed/>
                </p:oleObj>
              </mc:Choice>
              <mc:Fallback>
                <p:oleObj name="Equation" r:id="rId11" imgW="660240" imgH="4442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xmlns="" id="{FF3578C8-1ECA-4FE6-9569-E482A3DB5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2850" y="4433888"/>
                        <a:ext cx="112236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6C5AAB14-753B-42C9-B48D-2E56E51BE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794173"/>
              </p:ext>
            </p:extLst>
          </p:nvPr>
        </p:nvGraphicFramePr>
        <p:xfrm>
          <a:off x="7119938" y="5554010"/>
          <a:ext cx="8191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13" imgW="482400" imgH="393480" progId="Equation.DSMT4">
                  <p:embed/>
                </p:oleObj>
              </mc:Choice>
              <mc:Fallback>
                <p:oleObj name="Equation" r:id="rId13" imgW="482400" imgH="39348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xmlns="" id="{03E3DFC5-18CD-411D-8CBE-D607010253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19938" y="5554010"/>
                        <a:ext cx="81915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4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SMA </a:t>
            </a:r>
            <a:r>
              <a:rPr lang="en-US" sz="2000" dirty="0" smtClean="0"/>
              <a:t>bundle model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</p:spPr>
        <p:txBody>
          <a:bodyPr/>
          <a:lstStyle/>
          <a:p>
            <a:fld id="{E9D9E0B6-9424-42BB-AEF6-20DF0B6AED7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84534906-0A43-49A5-BADB-E16F4C7D0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61607"/>
              </p:ext>
            </p:extLst>
          </p:nvPr>
        </p:nvGraphicFramePr>
        <p:xfrm>
          <a:off x="1257300" y="1533525"/>
          <a:ext cx="6630988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3" imgW="5155920" imgH="2082600" progId="Equation.DSMT4">
                  <p:embed/>
                </p:oleObj>
              </mc:Choice>
              <mc:Fallback>
                <p:oleObj name="Equation" r:id="rId3" imgW="5155920" imgH="20826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533525"/>
                        <a:ext cx="6630988" cy="2678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2EE571-8870-4794-AC4A-3AA845951ABB}"/>
              </a:ext>
            </a:extLst>
          </p:cNvPr>
          <p:cNvSpPr/>
          <p:nvPr/>
        </p:nvSpPr>
        <p:spPr bwMode="auto">
          <a:xfrm>
            <a:off x="3581400" y="5140136"/>
            <a:ext cx="1524000" cy="7690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0130184-AFEF-46BD-9726-0D5A46DDC245}"/>
              </a:ext>
            </a:extLst>
          </p:cNvPr>
          <p:cNvCxnSpPr>
            <a:cxnSpLocks/>
          </p:cNvCxnSpPr>
          <p:nvPr/>
        </p:nvCxnSpPr>
        <p:spPr bwMode="auto">
          <a:xfrm>
            <a:off x="2971801" y="5325049"/>
            <a:ext cx="609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4B1DCCA-7105-410A-932D-C8F9F27310A5}"/>
              </a:ext>
            </a:extLst>
          </p:cNvPr>
          <p:cNvCxnSpPr>
            <a:cxnSpLocks/>
          </p:cNvCxnSpPr>
          <p:nvPr/>
        </p:nvCxnSpPr>
        <p:spPr bwMode="auto">
          <a:xfrm>
            <a:off x="5105400" y="5524653"/>
            <a:ext cx="609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3154DB-B328-4B1F-8863-23F5F6F93964}"/>
              </a:ext>
            </a:extLst>
          </p:cNvPr>
          <p:cNvSpPr txBox="1"/>
          <p:nvPr/>
        </p:nvSpPr>
        <p:spPr>
          <a:xfrm>
            <a:off x="4007192" y="5339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</a:t>
            </a:r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FDB4125-94C4-48EE-90A0-66DECAA82F12}"/>
              </a:ext>
            </a:extLst>
          </p:cNvPr>
          <p:cNvSpPr txBox="1"/>
          <p:nvPr/>
        </p:nvSpPr>
        <p:spPr>
          <a:xfrm>
            <a:off x="2842690" y="4937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SMA,K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637CD34-DDC9-41B9-A611-65CAAAE8144D}"/>
              </a:ext>
            </a:extLst>
          </p:cNvPr>
          <p:cNvCxnSpPr>
            <a:cxnSpLocks/>
          </p:cNvCxnSpPr>
          <p:nvPr/>
        </p:nvCxnSpPr>
        <p:spPr bwMode="auto">
          <a:xfrm>
            <a:off x="2971801" y="5767790"/>
            <a:ext cx="60959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5FB277C-4F89-454B-8C41-79D0312864AD}"/>
              </a:ext>
            </a:extLst>
          </p:cNvPr>
          <p:cNvSpPr txBox="1"/>
          <p:nvPr/>
        </p:nvSpPr>
        <p:spPr>
          <a:xfrm>
            <a:off x="2918890" y="53758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DE,K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8B9F83-C2F2-453B-80FD-0BD2769B6E34}"/>
              </a:ext>
            </a:extLst>
          </p:cNvPr>
          <p:cNvSpPr txBox="1"/>
          <p:nvPr/>
        </p:nvSpPr>
        <p:spPr>
          <a:xfrm>
            <a:off x="5128690" y="512950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SMA,K</a:t>
            </a:r>
            <a:endParaRPr lang="x-non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5E995-F01E-4E32-A959-43DEF7DA2E94}"/>
              </a:ext>
            </a:extLst>
          </p:cNvPr>
          <p:cNvSpPr txBox="1"/>
          <p:nvPr/>
        </p:nvSpPr>
        <p:spPr>
          <a:xfrm>
            <a:off x="6318878" y="5307031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Kinematic model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Jacobian matrix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E8D0A976-1856-40CA-A5A2-A9AA2F320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36514"/>
              </p:ext>
            </p:extLst>
          </p:nvPr>
        </p:nvGraphicFramePr>
        <p:xfrm>
          <a:off x="2900363" y="1119188"/>
          <a:ext cx="362426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" imgW="2082600" imgH="799920" progId="Equation.DSMT4">
                  <p:embed/>
                </p:oleObj>
              </mc:Choice>
              <mc:Fallback>
                <p:oleObj name="Equation" r:id="rId3" imgW="2082600" imgH="7999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xmlns="" id="{E8D0A976-1856-40CA-A5A2-A9AA2F320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0363" y="1119188"/>
                        <a:ext cx="3624262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58911367-B96E-4542-97DD-1E82393D7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529255"/>
              </p:ext>
            </p:extLst>
          </p:nvPr>
        </p:nvGraphicFramePr>
        <p:xfrm>
          <a:off x="1763713" y="3581400"/>
          <a:ext cx="497522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5" imgW="2857320" imgH="1587240" progId="Equation.DSMT4">
                  <p:embed/>
                </p:oleObj>
              </mc:Choice>
              <mc:Fallback>
                <p:oleObj name="Equation" r:id="rId5" imgW="2857320" imgH="15872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xmlns="" id="{90555E27-414F-4FF6-B170-1A5D274A2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581400"/>
                        <a:ext cx="4975225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5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Kinetic </a:t>
            </a:r>
            <a:r>
              <a:rPr lang="en-US" sz="2000" dirty="0" smtClean="0"/>
              <a:t>energy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Potential energy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Lagrangian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xmlns="" id="{F8F047FC-AD8C-4210-AD92-AB61102AA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95804"/>
              </p:ext>
            </p:extLst>
          </p:nvPr>
        </p:nvGraphicFramePr>
        <p:xfrm>
          <a:off x="342900" y="1371600"/>
          <a:ext cx="8458200" cy="193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3" imgW="5968800" imgH="1371600" progId="Equation.DSMT4">
                  <p:embed/>
                </p:oleObj>
              </mc:Choice>
              <mc:Fallback>
                <p:oleObj name="Equation" r:id="rId3" imgW="59688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1371600"/>
                        <a:ext cx="8458200" cy="193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FE9C6130-1CB6-4ED9-9BF1-1C6B9381A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5611"/>
              </p:ext>
            </p:extLst>
          </p:nvPr>
        </p:nvGraphicFramePr>
        <p:xfrm>
          <a:off x="757237" y="5499855"/>
          <a:ext cx="79295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5" imgW="5587920" imgH="444240" progId="Equation.DSMT4">
                  <p:embed/>
                </p:oleObj>
              </mc:Choice>
              <mc:Fallback>
                <p:oleObj name="Equation" r:id="rId5" imgW="5587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237" y="5499855"/>
                        <a:ext cx="7929563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155A663C-EAB5-4D54-AB46-5BFEED421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2746"/>
              </p:ext>
            </p:extLst>
          </p:nvPr>
        </p:nvGraphicFramePr>
        <p:xfrm>
          <a:off x="4191000" y="4458960"/>
          <a:ext cx="719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7" imgW="507960" imgH="215640" progId="Equation.DSMT4">
                  <p:embed/>
                </p:oleObj>
              </mc:Choice>
              <mc:Fallback>
                <p:oleObj name="Equation" r:id="rId7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4458960"/>
                        <a:ext cx="7191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7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Euler-Lagrange model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Definition of above quantities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xmlns="" id="{2B448039-8041-43C5-AEB2-0FFF8404F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09916"/>
              </p:ext>
            </p:extLst>
          </p:nvPr>
        </p:nvGraphicFramePr>
        <p:xfrm>
          <a:off x="3176588" y="1557338"/>
          <a:ext cx="25336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3" imgW="1612800" imgH="215640" progId="Equation.DSMT4">
                  <p:embed/>
                </p:oleObj>
              </mc:Choice>
              <mc:Fallback>
                <p:oleObj name="Equation" r:id="rId3" imgW="1612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588" y="1557338"/>
                        <a:ext cx="2533650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xmlns="" id="{635DCFC1-0919-49E8-B853-EC7342C1E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084478"/>
              </p:ext>
            </p:extLst>
          </p:nvPr>
        </p:nvGraphicFramePr>
        <p:xfrm>
          <a:off x="1295400" y="2953889"/>
          <a:ext cx="629761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5" imgW="4012920" imgH="774360" progId="Equation.DSMT4">
                  <p:embed/>
                </p:oleObj>
              </mc:Choice>
              <mc:Fallback>
                <p:oleObj name="Equation" r:id="rId5" imgW="40129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953889"/>
                        <a:ext cx="6297613" cy="121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xmlns="" id="{1D43D853-557D-4BE7-8ED0-B43100B76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85136"/>
              </p:ext>
            </p:extLst>
          </p:nvPr>
        </p:nvGraphicFramePr>
        <p:xfrm>
          <a:off x="1279358" y="4848909"/>
          <a:ext cx="32686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7" imgW="2082600" imgH="799920" progId="Equation.DSMT4">
                  <p:embed/>
                </p:oleObj>
              </mc:Choice>
              <mc:Fallback>
                <p:oleObj name="Equation" r:id="rId7" imgW="20826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9358" y="4848909"/>
                        <a:ext cx="3268662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xmlns="" id="{1D43D853-557D-4BE7-8ED0-B43100B76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327791"/>
              </p:ext>
            </p:extLst>
          </p:nvPr>
        </p:nvGraphicFramePr>
        <p:xfrm>
          <a:off x="5995193" y="5167202"/>
          <a:ext cx="11160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95193" y="5167202"/>
                        <a:ext cx="1116013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7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ASIM 4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SMA </a:t>
            </a:r>
            <a:r>
              <a:rPr lang="it-IT" dirty="0" err="1"/>
              <a:t>Wing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Complete model in compact </a:t>
            </a:r>
            <a:r>
              <a:rPr lang="en-US" sz="2000" dirty="0" smtClean="0"/>
              <a:t>form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Inverse of inertia matrix</a:t>
            </a: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4FD45991-302C-4875-87B1-92055EE81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75663"/>
              </p:ext>
            </p:extLst>
          </p:nvPr>
        </p:nvGraphicFramePr>
        <p:xfrm>
          <a:off x="27798" y="1447800"/>
          <a:ext cx="90741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3" imgW="5562360" imgH="1104840" progId="Equation.DSMT4">
                  <p:embed/>
                </p:oleObj>
              </mc:Choice>
              <mc:Fallback>
                <p:oleObj name="Equation" r:id="rId3" imgW="5562360" imgH="11048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xmlns="" id="{4FD45991-302C-4875-87B1-92055EE81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98" y="1447800"/>
                        <a:ext cx="9074150" cy="180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xmlns="" id="{635DCFC1-0919-49E8-B853-EC7342C1E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018247"/>
              </p:ext>
            </p:extLst>
          </p:nvPr>
        </p:nvGraphicFramePr>
        <p:xfrm>
          <a:off x="557023" y="4267200"/>
          <a:ext cx="75533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5" imgW="4813200" imgH="774360" progId="Equation.DSMT4">
                  <p:embed/>
                </p:oleObj>
              </mc:Choice>
              <mc:Fallback>
                <p:oleObj name="Equation" r:id="rId5" imgW="48132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023" y="4267200"/>
                        <a:ext cx="75533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C4247C64-85D0-40C4-A8B0-F0A4205C0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20798"/>
              </p:ext>
            </p:extLst>
          </p:nvPr>
        </p:nvGraphicFramePr>
        <p:xfrm>
          <a:off x="87312" y="5805378"/>
          <a:ext cx="89693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7" imgW="5715000" imgH="380880" progId="Equation.DSMT4">
                  <p:embed/>
                </p:oleObj>
              </mc:Choice>
              <mc:Fallback>
                <p:oleObj name="Equation" r:id="rId7" imgW="5715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312" y="5805378"/>
                        <a:ext cx="8969375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4867</TotalTime>
  <Words>256</Words>
  <Application>Microsoft Office PowerPoint</Application>
  <PresentationFormat>Presentazione su schermo (4:3)</PresentationFormat>
  <Paragraphs>96</Paragraphs>
  <Slides>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Gradient</vt:lpstr>
      <vt:lpstr>NO_Gradient</vt:lpstr>
      <vt:lpstr>Equation</vt:lpstr>
      <vt:lpstr>MathType 7.0 Equation</vt:lpstr>
      <vt:lpstr>Presentazione standard di PowerPoint</vt:lpstr>
      <vt:lpstr>ASIM 4 Final Exam: SMA Wing</vt:lpstr>
      <vt:lpstr>ASIM 4 Final Exam: SMA Wing</vt:lpstr>
      <vt:lpstr>ASIM 4 Final Exam: SMA Wing</vt:lpstr>
      <vt:lpstr>ASIM 4 Final Exam: SMA Wing</vt:lpstr>
      <vt:lpstr>ASIM 4 Final Exam: SMA Wing</vt:lpstr>
      <vt:lpstr>ASIM 4 Final Exam: SMA Wing</vt:lpstr>
      <vt:lpstr>ASIM 4 Final Exam: SMA Wing</vt:lpstr>
      <vt:lpstr>ASIM 4 Final Exam: SMA 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420</cp:revision>
  <cp:lastPrinted>2019-11-20T18:10:23Z</cp:lastPrinted>
  <dcterms:created xsi:type="dcterms:W3CDTF">2012-12-17T12:55:11Z</dcterms:created>
  <dcterms:modified xsi:type="dcterms:W3CDTF">2019-11-20T18:12:10Z</dcterms:modified>
</cp:coreProperties>
</file>