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6"/>
  </p:notesMasterIdLst>
  <p:handoutMasterIdLst>
    <p:handoutMasterId r:id="rId7"/>
  </p:handoutMasterIdLst>
  <p:sldIdLst>
    <p:sldId id="256" r:id="rId3"/>
    <p:sldId id="287" r:id="rId4"/>
    <p:sldId id="305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9592E7-C81B-465F-B6D6-AE00A6809AEB}" type="datetimeFigureOut">
              <a:rPr lang="it-IT" smtClean="0"/>
              <a:t>08/12/2017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3A388-BC7D-4201-B4B9-CA47B4FFC5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643F8F5-3FDF-4DC6-821E-471F6CED084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5AB59C-CD91-45EB-BD4C-86D551DF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4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12/8/2017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</a:t>
            </a:r>
            <a:r>
              <a:rPr lang="de-DE" dirty="0" smtClean="0"/>
              <a:t>Materialsystemen 4</a:t>
            </a:r>
          </a:p>
          <a:p>
            <a:endParaRPr lang="de-DE" dirty="0"/>
          </a:p>
          <a:p>
            <a:r>
              <a:rPr lang="de-DE" dirty="0"/>
              <a:t>Computer </a:t>
            </a:r>
            <a:r>
              <a:rPr lang="de-DE" dirty="0" smtClean="0"/>
              <a:t>Lecture: PID Position Control </a:t>
            </a:r>
            <a:br>
              <a:rPr lang="de-DE" dirty="0" smtClean="0"/>
            </a:br>
            <a:r>
              <a:rPr lang="de-DE" dirty="0" smtClean="0"/>
              <a:t>of a DE-Mass Actuator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1126462"/>
          </a:xfrm>
        </p:spPr>
        <p:txBody>
          <a:bodyPr/>
          <a:lstStyle/>
          <a:p>
            <a:r>
              <a:rPr lang="de-DE" dirty="0" smtClean="0"/>
              <a:t>Gianluca Rizzello</a:t>
            </a:r>
          </a:p>
          <a:p>
            <a:r>
              <a:rPr lang="de-DE" dirty="0" smtClean="0">
                <a:hlinkClick r:id="rId2"/>
              </a:rPr>
              <a:t>gianluca.rizzello@mmsl.uni-saarland.de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638800" cy="651699"/>
          </a:xfrm>
        </p:spPr>
        <p:txBody>
          <a:bodyPr>
            <a:normAutofit/>
          </a:bodyPr>
          <a:lstStyle/>
          <a:p>
            <a:r>
              <a:rPr lang="en-US" dirty="0" smtClean="0"/>
              <a:t>Computer Lecture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</p:spPr>
        <p:txBody>
          <a:bodyPr/>
          <a:lstStyle/>
          <a:p>
            <a:r>
              <a:rPr lang="de-DE" dirty="0" smtClean="0"/>
              <a:t>GOALS:</a:t>
            </a:r>
          </a:p>
          <a:p>
            <a:endParaRPr lang="de-DE" dirty="0"/>
          </a:p>
          <a:p>
            <a:pPr lvl="1"/>
            <a:r>
              <a:rPr lang="de-DE" dirty="0" smtClean="0"/>
              <a:t>PID position control design for a DE-mass actuator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Model-free PID tuning via Ziegler-Nichols method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Model-based PID design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Introduction of harmonic compensator for sinusoidal tracking</a:t>
            </a:r>
          </a:p>
        </p:txBody>
      </p:sp>
    </p:spTree>
    <p:extLst>
      <p:ext uri="{BB962C8B-B14F-4D97-AF65-F5344CB8AC3E}">
        <p14:creationId xmlns:p14="http://schemas.microsoft.com/office/powerpoint/2010/main" val="4131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Assignment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6019800"/>
          </a:xfrm>
        </p:spPr>
        <p:txBody>
          <a:bodyPr/>
          <a:lstStyle/>
          <a:p>
            <a:r>
              <a:rPr lang="it-IT" sz="1800" dirty="0"/>
              <a:t>Given the </a:t>
            </a:r>
            <a:r>
              <a:rPr lang="it-IT" sz="1800" dirty="0" smtClean="0"/>
              <a:t>Simulink file representing the DE-mass model: </a:t>
            </a:r>
            <a:endParaRPr lang="it-IT" sz="1800" dirty="0"/>
          </a:p>
          <a:p>
            <a:pPr marL="457200" indent="-457200">
              <a:buFont typeface="+mj-lt"/>
              <a:buAutoNum type="arabicParenR"/>
            </a:pPr>
            <a:r>
              <a:rPr lang="it-IT" sz="1800" dirty="0" smtClean="0"/>
              <a:t>Design a PID control based on Ziegler-Nichols method. For generating the step, use Reference 1. Simulate the closed loop behavior of the DE in response to References 2 and 3.</a:t>
            </a:r>
            <a:endParaRPr lang="it-IT" sz="1800" dirty="0"/>
          </a:p>
          <a:p>
            <a:pPr marL="457200" indent="-457200">
              <a:buFont typeface="+mj-lt"/>
              <a:buAutoNum type="arabicParenR"/>
            </a:pPr>
            <a:r>
              <a:rPr lang="it-IT" sz="1800" dirty="0" smtClean="0"/>
              <a:t>Consider the following linear model, representing an approximation of the DE around equilibrium position corresponding to </a:t>
            </a:r>
            <a:r>
              <a:rPr lang="it-IT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t-IT" sz="1800" dirty="0" smtClean="0"/>
              <a:t> = 1000 V</a:t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Based on this </a:t>
            </a:r>
            <a:r>
              <a:rPr lang="it-IT" sz="1800" dirty="0" smtClean="0"/>
              <a:t>model </a:t>
            </a:r>
            <a:r>
              <a:rPr lang="it-IT" sz="1800" dirty="0" smtClean="0"/>
              <a:t>design a filtered PID </a:t>
            </a:r>
            <a:r>
              <a:rPr lang="it-IT" sz="1800" dirty="0" smtClean="0"/>
              <a:t>controller, </a:t>
            </a:r>
            <a:r>
              <a:rPr lang="it-IT" sz="1800" dirty="0" smtClean="0"/>
              <a:t>by imposing in </a:t>
            </a:r>
            <a:r>
              <a:rPr lang="it-IT" sz="1800" smtClean="0"/>
              <a:t>closed </a:t>
            </a:r>
            <a:r>
              <a:rPr lang="it-IT" sz="1800" smtClean="0"/>
              <a:t>loop a second order behavior with </a:t>
            </a:r>
            <a:r>
              <a:rPr lang="it-IT" sz="1800" i="1" dirty="0" smtClean="0">
                <a:latin typeface="Symbol" panose="05050102010706020507" pitchFamily="18" charset="2"/>
              </a:rPr>
              <a:t>d</a:t>
            </a:r>
            <a:r>
              <a:rPr lang="it-IT" sz="1800" dirty="0" smtClean="0"/>
              <a:t> = 0.75, </a:t>
            </a:r>
            <a:r>
              <a:rPr lang="it-IT" sz="1800" i="1" dirty="0" smtClean="0">
                <a:latin typeface="Symbol" panose="05050102010706020507" pitchFamily="18" charset="2"/>
              </a:rPr>
              <a:t>t</a:t>
            </a:r>
            <a:r>
              <a:rPr lang="it-IT" sz="1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sz="1800" dirty="0" smtClean="0"/>
              <a:t> = 0.05 s. Simulate the closed loop response of both </a:t>
            </a:r>
            <a:r>
              <a:rPr lang="it-IT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800" dirty="0" smtClean="0"/>
              <a:t> and the DE to References 2 and 3.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800" dirty="0" smtClean="0"/>
              <a:t>Repeat design of point 2) by choosing instead </a:t>
            </a:r>
            <a:r>
              <a:rPr lang="it-IT" sz="1800" i="1" dirty="0">
                <a:latin typeface="Symbol" panose="05050102010706020507" pitchFamily="18" charset="2"/>
              </a:rPr>
              <a:t>d</a:t>
            </a:r>
            <a:r>
              <a:rPr lang="it-IT" sz="1800" dirty="0"/>
              <a:t> = 0.75, </a:t>
            </a:r>
            <a:r>
              <a:rPr lang="it-IT" sz="1800" i="1" dirty="0">
                <a:latin typeface="Symbol" panose="05050102010706020507" pitchFamily="18" charset="2"/>
              </a:rPr>
              <a:t>t</a:t>
            </a:r>
            <a:r>
              <a:rPr lang="it-IT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sz="1800" dirty="0"/>
              <a:t> = </a:t>
            </a:r>
            <a:r>
              <a:rPr lang="it-IT" sz="1800" dirty="0" smtClean="0"/>
              <a:t>0.01 s. Simulate both 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t-IT" sz="1800" dirty="0"/>
              <a:t>and the DE in closed loop, and compare results with 2</a:t>
            </a:r>
            <a:r>
              <a:rPr lang="it-IT" sz="1800" dirty="0" smtClean="0"/>
              <a:t>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800" dirty="0" smtClean="0"/>
              <a:t>Test the performance of the </a:t>
            </a:r>
            <a:r>
              <a:rPr lang="en-US" sz="1800" dirty="0" err="1" smtClean="0"/>
              <a:t>filt</a:t>
            </a:r>
            <a:r>
              <a:rPr lang="en-US" sz="1800" dirty="0" smtClean="0"/>
              <a:t>. PID in tracking Reference 4, i.e., a 1 Hz sine.</a:t>
            </a:r>
            <a:endParaRPr lang="it-IT" sz="18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1800" dirty="0" smtClean="0"/>
              <a:t>Implement, in parallel with the previous </a:t>
            </a:r>
            <a:r>
              <a:rPr lang="en-US" sz="1800" dirty="0" err="1" smtClean="0"/>
              <a:t>filt</a:t>
            </a:r>
            <a:r>
              <a:rPr lang="en-US" sz="1800" dirty="0" smtClean="0"/>
              <a:t>. PID, an Harmonic compensator for tracking sinusoidal signals at 1 Hz (2</a:t>
            </a:r>
            <a:r>
              <a:rPr lang="en-US" sz="1800" dirty="0" smtClean="0">
                <a:latin typeface="Symbol" panose="05050102010706020507" pitchFamily="18" charset="2"/>
              </a:rPr>
              <a:t>p</a:t>
            </a:r>
            <a:r>
              <a:rPr lang="en-US" sz="1800" dirty="0" smtClean="0"/>
              <a:t> rad/s). Tune the gain of this harmonic compensator by hand. Test the performance of the PID + harmonic compensator in tracking References 4 and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NOTE: the input voltage of the DE must always range 0 V and 2500 V.</a:t>
            </a:r>
            <a:endParaRPr lang="it-IT" sz="1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47209"/>
              </p:ext>
            </p:extLst>
          </p:nvPr>
        </p:nvGraphicFramePr>
        <p:xfrm>
          <a:off x="3429000" y="274320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650960" imgH="406080" progId="Equation.DSMT4">
                  <p:embed/>
                </p:oleObj>
              </mc:Choice>
              <mc:Fallback>
                <p:oleObj name="Equation" r:id="rId3" imgW="1650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2743200"/>
                        <a:ext cx="2476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112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Gradient</vt:lpstr>
      <vt:lpstr>NO_Gradient</vt:lpstr>
      <vt:lpstr>Equation</vt:lpstr>
      <vt:lpstr>PowerPoint Presentation</vt:lpstr>
      <vt:lpstr>Computer Lecture Overview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369</cp:revision>
  <cp:lastPrinted>2017-12-08T16:56:09Z</cp:lastPrinted>
  <dcterms:created xsi:type="dcterms:W3CDTF">2012-12-17T12:55:11Z</dcterms:created>
  <dcterms:modified xsi:type="dcterms:W3CDTF">2017-12-08T16:59:12Z</dcterms:modified>
</cp:coreProperties>
</file>