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9975" cy="42808525"/>
  <p:notesSz cx="6858000" cy="9144000"/>
  <p:custDataLst>
    <p:tags r:id="rId4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4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57"/>
    <a:srgbClr val="66B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6" autoAdjust="0"/>
    <p:restoredTop sz="93613" autoAdjust="0"/>
  </p:normalViewPr>
  <p:slideViewPr>
    <p:cSldViewPr snapToObjects="1">
      <p:cViewPr varScale="1">
        <p:scale>
          <a:sx n="10" d="100"/>
          <a:sy n="10" d="100"/>
        </p:scale>
        <p:origin x="2610" y="198"/>
      </p:cViewPr>
      <p:guideLst>
        <p:guide orient="horz" pos="13484"/>
        <p:guide pos="9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E883BBF-25C6-43BB-9FCE-75A08AB09B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13DB4DB-43A7-475B-96F3-C8CB6691C58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16150" y="685800"/>
            <a:ext cx="24257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435D213-BD6E-4EF7-AD10-C31B27D2206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B505E6B-8D7A-43F4-8C42-8F6A1116A5E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6EBEBFF3-81B3-4F8F-854B-458E1CA832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76A7159-48FF-4090-A0DB-AD72905A7A81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0AC29A-8E87-41C1-AE5A-062778F4BB2E}" type="slidenum">
              <a:rPr lang="de-DE" altLang="de-DE" smtClean="0"/>
              <a:pPr>
                <a:spcBef>
                  <a:spcPct val="0"/>
                </a:spcBef>
              </a:pPr>
              <a:t>1</a:t>
            </a:fld>
            <a:endParaRPr lang="de-DE" altLang="de-DE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1713" y="13298852"/>
            <a:ext cx="25736550" cy="9175424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838" y="24257897"/>
            <a:ext cx="21196300" cy="1093986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49E9B5-9BB1-4396-B3DF-C273C3B936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C99F68-5118-423C-B6AB-7E6B3C6475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E33598-25C4-441C-9A7F-1B37807BDB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5BA65-AAD9-4DC5-9944-B9FA3E70A0F3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7838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49E9B5-9BB1-4396-B3DF-C273C3B936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C99F68-5118-423C-B6AB-7E6B3C6475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E33598-25C4-441C-9A7F-1B37807BDB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4707D-81B7-4CFE-9C60-C6CC95DB2EA1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15618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953538" y="1714899"/>
            <a:ext cx="6811962" cy="3652589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14476" y="1714899"/>
            <a:ext cx="20286663" cy="3652589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49E9B5-9BB1-4396-B3DF-C273C3B936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C99F68-5118-423C-B6AB-7E6B3C6475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E33598-25C4-441C-9A7F-1B37807BDB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7D2F0-EC5F-4D4D-A9F0-3127852757D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8558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49E9B5-9BB1-4396-B3DF-C273C3B936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C99F68-5118-423C-B6AB-7E6B3C6475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E33598-25C4-441C-9A7F-1B37807BDB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B9D1A-BDFE-4471-B7F0-EDC86B765BE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7669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2364" y="27508693"/>
            <a:ext cx="25738137" cy="85025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2364" y="18144678"/>
            <a:ext cx="25738137" cy="936401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49E9B5-9BB1-4396-B3DF-C273C3B936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C99F68-5118-423C-B6AB-7E6B3C6475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E33598-25C4-441C-9A7F-1B37807BDB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0F7B5-BE97-4A1C-AAFC-F9FB5F7777E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457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14476" y="9988922"/>
            <a:ext cx="13549313" cy="2825186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16188" y="9988922"/>
            <a:ext cx="13549312" cy="2825186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49E9B5-9BB1-4396-B3DF-C273C3B936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C99F68-5118-423C-B6AB-7E6B3C6475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E33598-25C4-441C-9A7F-1B37807BDB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0D7D3-CD31-43FD-8631-74FEA627BA8C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5977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4475" y="9582973"/>
            <a:ext cx="13377863" cy="39923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4475" y="13575345"/>
            <a:ext cx="13377863" cy="246654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1288" y="9582973"/>
            <a:ext cx="13384212" cy="39923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1288" y="13575345"/>
            <a:ext cx="13384212" cy="246654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49E9B5-9BB1-4396-B3DF-C273C3B936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BC99F68-5118-423C-B6AB-7E6B3C6475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EE33598-25C4-441C-9A7F-1B37807BDB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23933-9EBE-4CAC-A714-5E7B8F87244D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2313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E49E9B5-9BB1-4396-B3DF-C273C3B936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BC99F68-5118-423C-B6AB-7E6B3C6475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EE33598-25C4-441C-9A7F-1B37807BDB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82547-0E48-474E-B49C-A9AEE7C880B1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0665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E49E9B5-9BB1-4396-B3DF-C273C3B936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BC99F68-5118-423C-B6AB-7E6B3C6475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EE33598-25C4-441C-9A7F-1B37807BDB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75736-D91C-4A11-9A7F-F9325108167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3132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476" y="1703711"/>
            <a:ext cx="9961563" cy="72543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7988" y="1703711"/>
            <a:ext cx="16927512" cy="365370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4476" y="8958066"/>
            <a:ext cx="9961563" cy="29282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49E9B5-9BB1-4396-B3DF-C273C3B936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C99F68-5118-423C-B6AB-7E6B3C6475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E33598-25C4-441C-9A7F-1B37807BDB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561F5-6A08-4E31-9C7C-B44C3128F9D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6403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663" y="29966766"/>
            <a:ext cx="18167350" cy="35368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5663" y="3824559"/>
            <a:ext cx="18167350" cy="256851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5663" y="33503644"/>
            <a:ext cx="18167350" cy="50248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49E9B5-9BB1-4396-B3DF-C273C3B936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C99F68-5118-423C-B6AB-7E6B3C6475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E33598-25C4-441C-9A7F-1B37807BDB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50219-4880-4764-BA29-E360A145672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3054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4500"/>
            <a:ext cx="27251025" cy="71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6006" tIns="208003" rIns="416006" bIns="2080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8550"/>
            <a:ext cx="27251025" cy="2825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76000" tIns="378000" rIns="576000" bIns="27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E49E9B5-9BB1-4396-B3DF-C273C3B936E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6006" tIns="208003" rIns="416006" bIns="20800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4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BC99F68-5118-423C-B6AB-7E6B3C6475B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8984238"/>
            <a:ext cx="9588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6006" tIns="208003" rIns="416006" bIns="208003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64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EE33598-25C4-441C-9A7F-1B37807BDB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6006" tIns="208003" rIns="416006" bIns="20800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400"/>
            </a:lvl1pPr>
          </a:lstStyle>
          <a:p>
            <a:pPr>
              <a:defRPr/>
            </a:pPr>
            <a:fld id="{7E7CB51A-78C1-406F-BC76-1E7B8D571031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60838" rtl="0" eaLnBrk="0" fontAlgn="base" hangingPunct="0">
        <a:spcBef>
          <a:spcPct val="0"/>
        </a:spcBef>
        <a:spcAft>
          <a:spcPct val="0"/>
        </a:spcAft>
        <a:defRPr sz="20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60838" rtl="0" eaLnBrk="0" fontAlgn="base" hangingPunct="0">
        <a:spcBef>
          <a:spcPct val="0"/>
        </a:spcBef>
        <a:spcAft>
          <a:spcPct val="0"/>
        </a:spcAft>
        <a:defRPr sz="20000">
          <a:solidFill>
            <a:schemeClr val="tx2"/>
          </a:solidFill>
          <a:latin typeface="Arial" charset="0"/>
        </a:defRPr>
      </a:lvl2pPr>
      <a:lvl3pPr algn="ctr" defTabSz="4160838" rtl="0" eaLnBrk="0" fontAlgn="base" hangingPunct="0">
        <a:spcBef>
          <a:spcPct val="0"/>
        </a:spcBef>
        <a:spcAft>
          <a:spcPct val="0"/>
        </a:spcAft>
        <a:defRPr sz="20000">
          <a:solidFill>
            <a:schemeClr val="tx2"/>
          </a:solidFill>
          <a:latin typeface="Arial" charset="0"/>
        </a:defRPr>
      </a:lvl3pPr>
      <a:lvl4pPr algn="ctr" defTabSz="4160838" rtl="0" eaLnBrk="0" fontAlgn="base" hangingPunct="0">
        <a:spcBef>
          <a:spcPct val="0"/>
        </a:spcBef>
        <a:spcAft>
          <a:spcPct val="0"/>
        </a:spcAft>
        <a:defRPr sz="20000">
          <a:solidFill>
            <a:schemeClr val="tx2"/>
          </a:solidFill>
          <a:latin typeface="Arial" charset="0"/>
        </a:defRPr>
      </a:lvl4pPr>
      <a:lvl5pPr algn="ctr" defTabSz="4160838" rtl="0" eaLnBrk="0" fontAlgn="base" hangingPunct="0">
        <a:spcBef>
          <a:spcPct val="0"/>
        </a:spcBef>
        <a:spcAft>
          <a:spcPct val="0"/>
        </a:spcAft>
        <a:defRPr sz="20000">
          <a:solidFill>
            <a:schemeClr val="tx2"/>
          </a:solidFill>
          <a:latin typeface="Arial" charset="0"/>
        </a:defRPr>
      </a:lvl5pPr>
      <a:lvl6pPr marL="457200" algn="ctr" defTabSz="4160838" rtl="0" fontAlgn="base">
        <a:spcBef>
          <a:spcPct val="0"/>
        </a:spcBef>
        <a:spcAft>
          <a:spcPct val="0"/>
        </a:spcAft>
        <a:defRPr sz="20000">
          <a:solidFill>
            <a:schemeClr val="tx2"/>
          </a:solidFill>
          <a:latin typeface="Arial" charset="0"/>
        </a:defRPr>
      </a:lvl6pPr>
      <a:lvl7pPr marL="914400" algn="ctr" defTabSz="4160838" rtl="0" fontAlgn="base">
        <a:spcBef>
          <a:spcPct val="0"/>
        </a:spcBef>
        <a:spcAft>
          <a:spcPct val="0"/>
        </a:spcAft>
        <a:defRPr sz="20000">
          <a:solidFill>
            <a:schemeClr val="tx2"/>
          </a:solidFill>
          <a:latin typeface="Arial" charset="0"/>
        </a:defRPr>
      </a:lvl7pPr>
      <a:lvl8pPr marL="1371600" algn="ctr" defTabSz="4160838" rtl="0" fontAlgn="base">
        <a:spcBef>
          <a:spcPct val="0"/>
        </a:spcBef>
        <a:spcAft>
          <a:spcPct val="0"/>
        </a:spcAft>
        <a:defRPr sz="20000">
          <a:solidFill>
            <a:schemeClr val="tx2"/>
          </a:solidFill>
          <a:latin typeface="Arial" charset="0"/>
        </a:defRPr>
      </a:lvl8pPr>
      <a:lvl9pPr marL="1828800" algn="ctr" defTabSz="4160838" rtl="0" fontAlgn="base">
        <a:spcBef>
          <a:spcPct val="0"/>
        </a:spcBef>
        <a:spcAft>
          <a:spcPct val="0"/>
        </a:spcAft>
        <a:defRPr sz="20000">
          <a:solidFill>
            <a:schemeClr val="tx2"/>
          </a:solidFill>
          <a:latin typeface="Arial" charset="0"/>
        </a:defRPr>
      </a:lvl9pPr>
    </p:titleStyle>
    <p:bodyStyle>
      <a:lvl1pPr marL="342900" indent="-342900" algn="l" defTabSz="4160838" rtl="0" eaLnBrk="0" fontAlgn="base" hangingPunct="0">
        <a:spcBef>
          <a:spcPct val="0"/>
        </a:spcBef>
        <a:spcAft>
          <a:spcPct val="30000"/>
        </a:spcAft>
        <a:defRPr sz="6000" b="1">
          <a:solidFill>
            <a:schemeClr val="tx1"/>
          </a:solidFill>
          <a:latin typeface="+mn-lt"/>
          <a:ea typeface="+mn-ea"/>
          <a:cs typeface="+mn-cs"/>
        </a:defRPr>
      </a:lvl1pPr>
      <a:lvl2pPr marL="1588" indent="455613" algn="l" defTabSz="416083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3200">
          <a:solidFill>
            <a:schemeClr val="tx1"/>
          </a:solidFill>
          <a:latin typeface="+mn-lt"/>
        </a:defRPr>
      </a:lvl2pPr>
      <a:lvl3pPr marL="439738" indent="-436563" algn="l" defTabSz="416083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■"/>
        <a:defRPr sz="3200">
          <a:solidFill>
            <a:schemeClr val="tx1"/>
          </a:solidFill>
          <a:latin typeface="+mn-lt"/>
        </a:defRPr>
      </a:lvl3pPr>
      <a:lvl4pPr marL="441325" indent="930275" algn="l" defTabSz="4160838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4pPr>
      <a:lvl5pPr marL="442913" indent="1385888" algn="l" defTabSz="4160838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5pPr>
      <a:lvl6pPr marL="900113" algn="l" defTabSz="4160838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6pPr>
      <a:lvl7pPr marL="1357313" algn="l" defTabSz="4160838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7pPr>
      <a:lvl8pPr marL="1814513" algn="l" defTabSz="4160838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8pPr>
      <a:lvl9pPr marL="2271713" algn="l" defTabSz="4160838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11" Type="http://schemas.openxmlformats.org/officeDocument/2006/relationships/image" Target="../media/image8.jpg"/><Relationship Id="rId5" Type="http://schemas.openxmlformats.org/officeDocument/2006/relationships/image" Target="../media/image2.jpeg"/><Relationship Id="rId10" Type="http://schemas.openxmlformats.org/officeDocument/2006/relationships/image" Target="../media/image7.jpg"/><Relationship Id="rId4" Type="http://schemas.openxmlformats.org/officeDocument/2006/relationships/image" Target="../media/image2.png"/><Relationship Id="rId9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0"/>
          <p:cNvSpPr>
            <a:spLocks noChangeArrowheads="1"/>
          </p:cNvSpPr>
          <p:nvPr/>
        </p:nvSpPr>
        <p:spPr bwMode="auto">
          <a:xfrm>
            <a:off x="0" y="3935413"/>
            <a:ext cx="30276800" cy="38871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30000"/>
              </a:spcAft>
              <a:defRPr sz="6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■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</a:pPr>
            <a:endParaRPr lang="de-DE" altLang="de-DE" sz="8200" b="0"/>
          </a:p>
        </p:txBody>
      </p:sp>
      <p:pic>
        <p:nvPicPr>
          <p:cNvPr id="3075" name="Picture 78" descr="TUBraunschweig_CO_360vH_PPT_Pos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3988"/>
            <a:ext cx="9072563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79"/>
          <p:cNvSpPr>
            <a:spLocks noChangeArrowheads="1"/>
          </p:cNvSpPr>
          <p:nvPr/>
        </p:nvSpPr>
        <p:spPr bwMode="auto">
          <a:xfrm>
            <a:off x="12547600" y="1169988"/>
            <a:ext cx="16562388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Aft>
                <a:spcPct val="30000"/>
              </a:spcAft>
              <a:defRPr sz="6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■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Aft>
                <a:spcPct val="0"/>
              </a:spcAft>
            </a:pPr>
            <a:r>
              <a:rPr lang="de-DE" altLang="de-DE" sz="4800" dirty="0" smtClean="0">
                <a:solidFill>
                  <a:srgbClr val="BE1E3C"/>
                </a:solidFill>
              </a:rPr>
              <a:t>Institut für Strömungsmechanik</a:t>
            </a:r>
            <a:endParaRPr lang="de-DE" altLang="de-DE" sz="4800" dirty="0">
              <a:solidFill>
                <a:srgbClr val="BE1E3C"/>
              </a:solidFill>
            </a:endParaRPr>
          </a:p>
        </p:txBody>
      </p:sp>
      <p:sp>
        <p:nvSpPr>
          <p:cNvPr id="3077" name="Text Box 80"/>
          <p:cNvSpPr txBox="1">
            <a:spLocks noChangeArrowheads="1"/>
          </p:cNvSpPr>
          <p:nvPr/>
        </p:nvSpPr>
        <p:spPr bwMode="auto">
          <a:xfrm>
            <a:off x="1169988" y="5778500"/>
            <a:ext cx="27940000" cy="48244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76000" tIns="306000" rIns="576000" bIns="90000"/>
          <a:lstStyle>
            <a:lvl1pPr defTabSz="4160838">
              <a:spcAft>
                <a:spcPct val="30000"/>
              </a:spcAft>
              <a:defRPr sz="6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160838">
              <a:spcBef>
                <a:spcPct val="20000"/>
              </a:spcBef>
              <a:buFont typeface="Arial" panose="020B0604020202020204" pitchFamily="34" charset="0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160838">
              <a:spcBef>
                <a:spcPct val="20000"/>
              </a:spcBef>
              <a:buFont typeface="Arial" panose="020B0604020202020204" pitchFamily="34" charset="0"/>
              <a:buChar char="■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160838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160838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160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160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160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160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2000"/>
              </a:lnSpc>
              <a:spcBef>
                <a:spcPct val="50000"/>
              </a:spcBef>
              <a:spcAft>
                <a:spcPct val="10000"/>
              </a:spcAft>
            </a:pPr>
            <a:r>
              <a:rPr lang="de-DE" altLang="de-DE" sz="8000" dirty="0" smtClean="0">
                <a:solidFill>
                  <a:schemeClr val="bg1"/>
                </a:solidFill>
              </a:rPr>
              <a:t>Widerstandsreduzierung am Stumpfkörper durch kombinierte, periodische </a:t>
            </a:r>
            <a:r>
              <a:rPr lang="de-DE" altLang="de-DE" sz="8000" dirty="0" err="1" smtClean="0">
                <a:solidFill>
                  <a:schemeClr val="bg1"/>
                </a:solidFill>
              </a:rPr>
              <a:t>Strömungsaktuierung</a:t>
            </a:r>
            <a:endParaRPr lang="de-DE" altLang="de-DE" sz="8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09000"/>
              </a:lnSpc>
              <a:spcAft>
                <a:spcPct val="0"/>
              </a:spcAft>
            </a:pPr>
            <a:r>
              <a:rPr lang="de-DE" altLang="de-DE" sz="3600" dirty="0" smtClean="0">
                <a:solidFill>
                  <a:schemeClr val="bg1"/>
                </a:solidFill>
              </a:rPr>
              <a:t>N. M. Bierwagen, T. </a:t>
            </a:r>
            <a:r>
              <a:rPr lang="de-DE" altLang="de-DE" sz="3600" dirty="0" err="1" smtClean="0">
                <a:solidFill>
                  <a:schemeClr val="bg1"/>
                </a:solidFill>
              </a:rPr>
              <a:t>Gotzel</a:t>
            </a:r>
            <a:r>
              <a:rPr lang="de-DE" altLang="de-DE" sz="3600" dirty="0" smtClean="0">
                <a:solidFill>
                  <a:schemeClr val="bg1"/>
                </a:solidFill>
              </a:rPr>
              <a:t>, A. </a:t>
            </a:r>
            <a:r>
              <a:rPr lang="de-DE" altLang="de-DE" sz="3600" dirty="0" err="1" smtClean="0">
                <a:solidFill>
                  <a:schemeClr val="bg1"/>
                </a:solidFill>
              </a:rPr>
              <a:t>Kianfar</a:t>
            </a:r>
            <a:r>
              <a:rPr lang="de-DE" altLang="de-DE" sz="3600" dirty="0" smtClean="0">
                <a:solidFill>
                  <a:schemeClr val="bg1"/>
                </a:solidFill>
              </a:rPr>
              <a:t>, K. Kiani, F. Timm</a:t>
            </a:r>
          </a:p>
          <a:p>
            <a:pPr eaLnBrk="1" hangingPunct="1">
              <a:lnSpc>
                <a:spcPct val="109000"/>
              </a:lnSpc>
              <a:spcAft>
                <a:spcPct val="0"/>
              </a:spcAft>
            </a:pPr>
            <a:r>
              <a:rPr lang="de-DE" altLang="de-DE" sz="3600" dirty="0" smtClean="0">
                <a:solidFill>
                  <a:schemeClr val="bg1"/>
                </a:solidFill>
              </a:rPr>
              <a:t>Technische Universität Braunschweig | Institut für Strömungsmechanik</a:t>
            </a:r>
          </a:p>
          <a:p>
            <a:pPr eaLnBrk="1" hangingPunct="1">
              <a:lnSpc>
                <a:spcPct val="109000"/>
              </a:lnSpc>
              <a:spcAft>
                <a:spcPct val="0"/>
              </a:spcAft>
            </a:pPr>
            <a:r>
              <a:rPr lang="de-DE" altLang="de-DE" sz="3600" b="0" dirty="0" smtClean="0">
                <a:solidFill>
                  <a:schemeClr val="bg1"/>
                </a:solidFill>
              </a:rPr>
              <a:t>Betreuer: </a:t>
            </a:r>
            <a:r>
              <a:rPr lang="de-DE" altLang="de-DE" sz="3600" b="0" dirty="0" err="1" smtClean="0">
                <a:solidFill>
                  <a:schemeClr val="bg1"/>
                </a:solidFill>
              </a:rPr>
              <a:t>M.Sc</a:t>
            </a:r>
            <a:r>
              <a:rPr lang="de-DE" altLang="de-DE" sz="3600" b="0" dirty="0" smtClean="0">
                <a:solidFill>
                  <a:schemeClr val="bg1"/>
                </a:solidFill>
              </a:rPr>
              <a:t>. Philipp Oswald, philipp.oswald@tu-braunschweig.de</a:t>
            </a:r>
            <a:endParaRPr lang="de-DE" altLang="de-DE" sz="3600" b="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9" name="Text Box 84"/>
              <p:cNvSpPr txBox="1">
                <a:spLocks noChangeArrowheads="1"/>
              </p:cNvSpPr>
              <p:nvPr/>
            </p:nvSpPr>
            <p:spPr bwMode="auto">
              <a:xfrm>
                <a:off x="15211425" y="11179175"/>
                <a:ext cx="13682663" cy="94853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76000" tIns="378000" rIns="576000" bIns="270000"/>
              <a:lstStyle>
                <a:lvl1pPr defTabSz="4160838">
                  <a:spcAft>
                    <a:spcPct val="30000"/>
                  </a:spcAft>
                  <a:defRPr sz="6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4160838">
                  <a:spcBef>
                    <a:spcPct val="20000"/>
                  </a:spcBef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439738" indent="-436563" defTabSz="4160838">
                  <a:spcBef>
                    <a:spcPct val="20000"/>
                  </a:spcBef>
                  <a:buFont typeface="Arial" panose="020B0604020202020204" pitchFamily="34" charset="0"/>
                  <a:buChar char="■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160838"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160838"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160838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160838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160838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160838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Clr>
                    <a:schemeClr val="tx1"/>
                  </a:buClr>
                </a:pPr>
                <a:r>
                  <a:rPr lang="de-DE" altLang="de-DE" dirty="0" smtClean="0"/>
                  <a:t>Stumpfkörper </a:t>
                </a:r>
                <a:endParaRPr lang="de-DE" altLang="de-DE" dirty="0"/>
              </a:p>
              <a:p>
                <a:pPr lvl="2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</a:pPr>
                <a:r>
                  <a:rPr lang="de-DE" altLang="de-DE" dirty="0" smtClean="0"/>
                  <a:t>Totwassergebiet mit Nachlauf durch zweiseitige Scherschicht</a:t>
                </a:r>
                <a:endParaRPr lang="de-DE" altLang="de-DE" dirty="0"/>
              </a:p>
              <a:p>
                <a:pPr lvl="2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</a:pPr>
                <a:r>
                  <a:rPr lang="de-DE" altLang="de-DE" dirty="0" smtClean="0"/>
                  <a:t>Hoher Druckwiderstand durch Druckabsenkung im Totwasser </a:t>
                </a:r>
                <a:endParaRPr lang="de-DE" altLang="de-DE" dirty="0"/>
              </a:p>
              <a:p>
                <a:pPr lvl="2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</a:pPr>
                <a:r>
                  <a:rPr lang="de-DE" altLang="de-DE" dirty="0" smtClean="0"/>
                  <a:t>Alternierend oszillierende Wirbelbildung </a:t>
                </a:r>
                <a:endParaRPr lang="de-DE" altLang="de-DE" dirty="0"/>
              </a:p>
              <a:p>
                <a:pPr lvl="2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</a:pPr>
                <a:r>
                  <a:rPr lang="de-DE" altLang="de-DE" dirty="0" err="1" smtClean="0"/>
                  <a:t>Strouhal</a:t>
                </a:r>
                <a:r>
                  <a:rPr lang="de-DE" altLang="de-DE" dirty="0" smtClean="0"/>
                  <a:t>-Zahl: </a:t>
                </a:r>
                <a14:m>
                  <m:oMath xmlns:m="http://schemas.openxmlformats.org/officeDocument/2006/math">
                    <m:r>
                      <a:rPr lang="de-DE" altLang="de-DE" sz="4400" b="0" i="1" smtClean="0">
                        <a:latin typeface="Cambria Math" panose="02040503050406030204" pitchFamily="18" charset="0"/>
                      </a:rPr>
                      <m:t>𝑆𝑡𝑟</m:t>
                    </m:r>
                    <m:r>
                      <a:rPr lang="de-DE" altLang="de-DE" sz="4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altLang="de-DE" sz="4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altLang="de-DE" sz="4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altLang="de-DE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e-DE" altLang="de-DE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b>
                          <m:sSubPr>
                            <m:ctrlPr>
                              <a:rPr lang="de-DE" altLang="de-DE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altLang="de-DE" sz="4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altLang="de-DE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den>
                    </m:f>
                    <m:r>
                      <a:rPr lang="de-DE" altLang="de-DE" sz="4400" b="0" i="1" smtClean="0">
                        <a:latin typeface="Cambria Math" panose="02040503050406030204" pitchFamily="18" charset="0"/>
                      </a:rPr>
                      <m:t>≈0,23</m:t>
                    </m:r>
                  </m:oMath>
                </a14:m>
                <a:endParaRPr lang="de-DE" altLang="de-DE" sz="4400" b="0" dirty="0" smtClean="0"/>
              </a:p>
              <a:p>
                <a:pPr lvl="2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</a:pPr>
                <a:r>
                  <a:rPr lang="de-DE" altLang="de-DE" dirty="0" smtClean="0"/>
                  <a:t>Nachlauf mit Informationen über </a:t>
                </a:r>
                <a:br>
                  <a:rPr lang="de-DE" altLang="de-DE" dirty="0" smtClean="0"/>
                </a:br>
                <a:r>
                  <a:rPr lang="de-DE" altLang="de-DE" dirty="0" smtClean="0"/>
                  <a:t>Druckwiderstand</a:t>
                </a:r>
              </a:p>
              <a:p>
                <a:pPr marL="3175" lvl="2" indent="0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  <a:buNone/>
                </a:pPr>
                <a:endParaRPr lang="de-DE" altLang="de-DE" b="1" u="sng" dirty="0"/>
              </a:p>
              <a:p>
                <a:pPr marL="3175" lvl="2" indent="0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  <a:buNone/>
                </a:pPr>
                <a:r>
                  <a:rPr lang="de-DE" altLang="de-DE" b="1" dirty="0" smtClean="0"/>
                  <a:t>Ziel:</a:t>
                </a:r>
              </a:p>
              <a:p>
                <a:pPr lvl="2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</a:pPr>
                <a:r>
                  <a:rPr lang="de-DE" altLang="de-DE" dirty="0" smtClean="0"/>
                  <a:t>Druckerhöhung im Totwasser</a:t>
                </a:r>
              </a:p>
              <a:p>
                <a:pPr lvl="2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</a:pPr>
                <a:r>
                  <a:rPr lang="de-DE" altLang="de-DE" dirty="0" smtClean="0"/>
                  <a:t>Hybride </a:t>
                </a:r>
                <a:r>
                  <a:rPr lang="de-DE" altLang="de-DE" dirty="0" err="1" smtClean="0"/>
                  <a:t>Aktuierung</a:t>
                </a:r>
                <a:endParaRPr lang="de-DE" altLang="de-DE" dirty="0" smtClean="0"/>
              </a:p>
              <a:p>
                <a:pPr marL="1828800" lvl="3" indent="-457200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de-DE" altLang="de-DE" dirty="0" smtClean="0"/>
                  <a:t>Rotierende Walzen</a:t>
                </a:r>
              </a:p>
              <a:p>
                <a:pPr marL="1828800" lvl="3" indent="-457200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de-DE" altLang="de-DE" dirty="0" smtClean="0"/>
                  <a:t>Periodische </a:t>
                </a:r>
                <a:r>
                  <a:rPr lang="de-DE" altLang="de-DE" dirty="0" err="1" smtClean="0"/>
                  <a:t>Coandâ</a:t>
                </a:r>
                <a:r>
                  <a:rPr lang="de-DE" altLang="de-DE" dirty="0" smtClean="0"/>
                  <a:t>-Flächen</a:t>
                </a:r>
              </a:p>
              <a:p>
                <a:pPr marL="1433513" lvl="2" indent="0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  <a:buNone/>
                </a:pPr>
                <a:r>
                  <a:rPr lang="de-DE" altLang="de-DE" dirty="0"/>
                  <a:t> </a:t>
                </a:r>
                <a:r>
                  <a:rPr lang="de-DE" altLang="de-DE" dirty="0" smtClean="0"/>
                  <a:t>   Ausblasung</a:t>
                </a:r>
              </a:p>
            </p:txBody>
          </p:sp>
        </mc:Choice>
        <mc:Fallback xmlns="">
          <p:sp>
            <p:nvSpPr>
              <p:cNvPr id="3079" name="Text 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11425" y="11179175"/>
                <a:ext cx="13682663" cy="94853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Grafi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7950" y="15383131"/>
            <a:ext cx="5926138" cy="469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Text Box 85"/>
          <p:cNvSpPr txBox="1">
            <a:spLocks noChangeArrowheads="1"/>
          </p:cNvSpPr>
          <p:nvPr/>
        </p:nvSpPr>
        <p:spPr bwMode="auto">
          <a:xfrm>
            <a:off x="1168400" y="21261387"/>
            <a:ext cx="16635413" cy="78955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76000" tIns="378000" rIns="576000" bIns="270000"/>
          <a:lstStyle>
            <a:lvl1pPr defTabSz="4160838">
              <a:spcAft>
                <a:spcPct val="30000"/>
              </a:spcAft>
              <a:defRPr sz="6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160838">
              <a:spcBef>
                <a:spcPct val="20000"/>
              </a:spcBef>
              <a:buFont typeface="Arial" panose="020B0604020202020204" pitchFamily="34" charset="0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39738" indent="-436563" defTabSz="4160838">
              <a:spcBef>
                <a:spcPct val="20000"/>
              </a:spcBef>
              <a:buFont typeface="Arial" panose="020B0604020202020204" pitchFamily="34" charset="0"/>
              <a:buChar char="■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160838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160838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160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160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160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160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</a:pPr>
            <a:r>
              <a:rPr lang="de-DE" altLang="de-DE" dirty="0"/>
              <a:t>Rotierende Walzen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r>
              <a:rPr lang="de-DE" altLang="de-DE" dirty="0"/>
              <a:t>Material		PTFE &amp; Aluminium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r>
              <a:rPr lang="de-DE" altLang="de-DE" dirty="0"/>
              <a:t>Durchmesser (maximal)	16,6 mm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r>
              <a:rPr lang="de-DE" altLang="de-DE" dirty="0"/>
              <a:t>Maximale Spaltöffnung	0,3 mm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r>
              <a:rPr lang="de-DE" altLang="de-DE" dirty="0"/>
              <a:t>Anzahl der Zähne		2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r>
              <a:rPr lang="de-DE" altLang="de-DE" dirty="0" err="1"/>
              <a:t>Duty</a:t>
            </a:r>
            <a:r>
              <a:rPr lang="de-DE" altLang="de-DE" dirty="0"/>
              <a:t> Cycle		50% </a:t>
            </a:r>
          </a:p>
        </p:txBody>
      </p:sp>
      <p:sp>
        <p:nvSpPr>
          <p:cNvPr id="3082" name="Text Box 87"/>
          <p:cNvSpPr txBox="1">
            <a:spLocks noChangeArrowheads="1"/>
          </p:cNvSpPr>
          <p:nvPr/>
        </p:nvSpPr>
        <p:spPr bwMode="auto">
          <a:xfrm>
            <a:off x="1168400" y="29776738"/>
            <a:ext cx="16635413" cy="11823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76000" tIns="378000" rIns="576000" bIns="270000"/>
          <a:lstStyle>
            <a:lvl1pPr defTabSz="4160838">
              <a:spcAft>
                <a:spcPct val="30000"/>
              </a:spcAft>
              <a:defRPr sz="6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88" defTabSz="4160838">
              <a:spcBef>
                <a:spcPct val="20000"/>
              </a:spcBef>
              <a:buFont typeface="Arial" panose="020B0604020202020204" pitchFamily="34" charset="0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160838">
              <a:spcBef>
                <a:spcPct val="20000"/>
              </a:spcBef>
              <a:buFont typeface="Arial" panose="020B0604020202020204" pitchFamily="34" charset="0"/>
              <a:buChar char="■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160838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160838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160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160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160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160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</a:pPr>
            <a:r>
              <a:rPr lang="de-DE" altLang="de-DE" dirty="0" smtClean="0"/>
              <a:t>Ergebnisse</a:t>
            </a:r>
            <a:endParaRPr lang="de-DE" altLang="de-DE" dirty="0"/>
          </a:p>
          <a:p>
            <a:pPr marL="460375" lvl="2" indent="-45720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r>
              <a:rPr lang="de-DE" altLang="de-DE" dirty="0" smtClean="0"/>
              <a:t>Tendenz </a:t>
            </a:r>
            <a:r>
              <a:rPr lang="de-DE" altLang="de-DE" dirty="0"/>
              <a:t>zu Widerstandsreduktionen im</a:t>
            </a:r>
          </a:p>
          <a:p>
            <a:pPr marL="917575" lvl="3" indent="-45720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r>
              <a:rPr lang="de-DE" altLang="de-DE" dirty="0" smtClean="0"/>
              <a:t>Bereich </a:t>
            </a:r>
            <a:r>
              <a:rPr lang="de-DE" altLang="de-DE" dirty="0"/>
              <a:t>oberhalb der natürlichen Ablöse-</a:t>
            </a:r>
          </a:p>
          <a:p>
            <a:pPr marL="3175" lvl="2" indent="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de-DE" altLang="de-DE" dirty="0"/>
              <a:t>    </a:t>
            </a:r>
            <a:r>
              <a:rPr lang="de-DE" altLang="de-DE" dirty="0" smtClean="0"/>
              <a:t>Frequenz </a:t>
            </a:r>
            <a:r>
              <a:rPr lang="de-DE" altLang="de-DE" dirty="0"/>
              <a:t>für gewisse </a:t>
            </a:r>
            <a:r>
              <a:rPr lang="de-DE" altLang="de-DE" dirty="0" err="1"/>
              <a:t>Ausblaseparameter</a:t>
            </a:r>
            <a:endParaRPr lang="de-DE" altLang="de-DE" dirty="0"/>
          </a:p>
          <a:p>
            <a:pPr marL="439738" lvl="2" indent="-436563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r>
              <a:rPr lang="de-DE" altLang="de-DE" dirty="0" smtClean="0"/>
              <a:t>Wegen hoher Reibungswiderstände keine </a:t>
            </a:r>
          </a:p>
          <a:p>
            <a:pPr marL="3175" lvl="2" indent="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de-DE" altLang="de-DE" dirty="0"/>
              <a:t> </a:t>
            </a:r>
            <a:r>
              <a:rPr lang="de-DE" altLang="de-DE" dirty="0" smtClean="0"/>
              <a:t>   Leistungseinsparung durch </a:t>
            </a:r>
            <a:r>
              <a:rPr lang="de-DE" altLang="de-DE" dirty="0" err="1" smtClean="0"/>
              <a:t>Aktuations</a:t>
            </a:r>
            <a:r>
              <a:rPr lang="de-DE" altLang="de-DE" dirty="0" smtClean="0"/>
              <a:t>-</a:t>
            </a:r>
          </a:p>
          <a:p>
            <a:pPr marL="3175" lvl="2" indent="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dirty="0" err="1" smtClean="0"/>
              <a:t>mechanismen</a:t>
            </a:r>
            <a:endParaRPr lang="de-DE" altLang="de-DE" dirty="0" smtClean="0"/>
          </a:p>
          <a:p>
            <a:pPr marL="460375" lvl="2" indent="-45720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r>
              <a:rPr lang="de-DE" altLang="de-DE" dirty="0" smtClean="0"/>
              <a:t>Abrieb an den </a:t>
            </a:r>
            <a:r>
              <a:rPr lang="de-DE" altLang="de-DE" dirty="0" err="1" smtClean="0"/>
              <a:t>Teflonwalzen</a:t>
            </a:r>
            <a:endParaRPr lang="de-DE" altLang="de-DE" dirty="0"/>
          </a:p>
          <a:p>
            <a:pPr marL="439738" lvl="2" indent="-436563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endParaRPr lang="de-DE" altLang="de-DE" dirty="0"/>
          </a:p>
          <a:p>
            <a:pPr marL="917575" lvl="3" indent="-45720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marL="460375" lvl="2" indent="-45720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endParaRPr lang="de-DE" altLang="de-DE" dirty="0"/>
          </a:p>
          <a:p>
            <a:pPr marL="460375" lvl="2" indent="-45720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endParaRPr lang="de-DE" altLang="de-DE" dirty="0" smtClean="0"/>
          </a:p>
          <a:p>
            <a:pPr marL="460375" lvl="2" indent="-45720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endParaRPr lang="de-DE" altLang="de-DE" dirty="0" smtClean="0"/>
          </a:p>
          <a:p>
            <a:pPr marL="457200" lvl="2" indent="-45720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altLang="de-DE" dirty="0"/>
          </a:p>
        </p:txBody>
      </p:sp>
      <p:pic>
        <p:nvPicPr>
          <p:cNvPr id="17" name="Grafik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11693849"/>
            <a:ext cx="13449300" cy="8543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5" name="Textfeld 2"/>
          <p:cNvSpPr txBox="1">
            <a:spLocks noChangeArrowheads="1"/>
          </p:cNvSpPr>
          <p:nvPr/>
        </p:nvSpPr>
        <p:spPr bwMode="auto">
          <a:xfrm>
            <a:off x="17444307" y="20403333"/>
            <a:ext cx="1319872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900" dirty="0"/>
              <a:t>Graphik aus: W.-H. </a:t>
            </a:r>
            <a:r>
              <a:rPr lang="de-DE" altLang="de-DE" sz="900" dirty="0" err="1"/>
              <a:t>Hucho</a:t>
            </a:r>
            <a:r>
              <a:rPr lang="de-DE" altLang="de-DE" sz="900" dirty="0"/>
              <a:t>. Aerodynamik der stumpfen Körper: Physikalische Grundlagen und Anwendungen in der Praxis. Strömungsmechanik. Vieweg + Teubner, Wiesbaden, 2., </a:t>
            </a:r>
            <a:r>
              <a:rPr lang="de-DE" altLang="de-DE" sz="900" dirty="0" err="1"/>
              <a:t>vollst</a:t>
            </a:r>
            <a:r>
              <a:rPr lang="de-DE" altLang="de-DE" sz="900" dirty="0"/>
              <a:t>. </a:t>
            </a:r>
            <a:r>
              <a:rPr lang="de-DE" altLang="de-DE" sz="900" dirty="0" err="1"/>
              <a:t>überarb</a:t>
            </a:r>
            <a:r>
              <a:rPr lang="de-DE" altLang="de-DE" sz="900" dirty="0"/>
              <a:t>. und </a:t>
            </a:r>
            <a:r>
              <a:rPr lang="de-DE" altLang="de-DE" sz="900" dirty="0" err="1"/>
              <a:t>erw</a:t>
            </a:r>
            <a:r>
              <a:rPr lang="de-DE" altLang="de-DE" sz="900" dirty="0"/>
              <a:t>. au. </a:t>
            </a:r>
            <a:r>
              <a:rPr lang="de-DE" altLang="de-DE" sz="900" dirty="0" err="1"/>
              <a:t>edition</a:t>
            </a:r>
            <a:r>
              <a:rPr lang="de-DE" altLang="de-DE" sz="900" dirty="0"/>
              <a:t>, 2011.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84"/>
              <p:cNvSpPr txBox="1">
                <a:spLocks noChangeArrowheads="1"/>
              </p:cNvSpPr>
              <p:nvPr/>
            </p:nvSpPr>
            <p:spPr bwMode="auto">
              <a:xfrm>
                <a:off x="18596466" y="21261387"/>
                <a:ext cx="10297621" cy="135745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76000" tIns="378000" rIns="576000" bIns="270000"/>
              <a:lstStyle>
                <a:lvl1pPr defTabSz="4160838">
                  <a:spcAft>
                    <a:spcPct val="30000"/>
                  </a:spcAft>
                  <a:defRPr sz="6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4160838">
                  <a:spcBef>
                    <a:spcPct val="20000"/>
                  </a:spcBef>
                  <a:buFont typeface="Arial" panose="020B0604020202020204" pitchFamily="34" charset="0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439738" indent="-436563" defTabSz="4160838">
                  <a:spcBef>
                    <a:spcPct val="20000"/>
                  </a:spcBef>
                  <a:buFont typeface="Arial" panose="020B0604020202020204" pitchFamily="34" charset="0"/>
                  <a:buChar char="■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160838"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160838">
                  <a:spcBef>
                    <a:spcPct val="20000"/>
                  </a:spcBef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160838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160838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160838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160838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Clr>
                    <a:schemeClr val="tx1"/>
                  </a:buClr>
                </a:pPr>
                <a:r>
                  <a:rPr lang="de-DE" altLang="de-DE" dirty="0" smtClean="0"/>
                  <a:t>Widerstandsermittlung</a:t>
                </a:r>
                <a:endParaRPr lang="de-DE" altLang="de-DE" dirty="0"/>
              </a:p>
              <a:p>
                <a:pPr lvl="2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</a:pPr>
                <a:r>
                  <a:rPr lang="de-DE" altLang="de-DE" dirty="0" smtClean="0"/>
                  <a:t>Ermittlung der Druckverteilungen im Nachlauf des Modells durch Messrechen</a:t>
                </a:r>
              </a:p>
              <a:p>
                <a:pPr lvl="2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</a:pPr>
                <a:r>
                  <a:rPr lang="de-DE" altLang="de-DE" dirty="0" smtClean="0"/>
                  <a:t>Festlegung eines Kontrollvolumens</a:t>
                </a:r>
              </a:p>
              <a:p>
                <a:pPr lvl="2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</a:pPr>
                <a:endParaRPr lang="de-DE" altLang="de-DE" dirty="0"/>
              </a:p>
              <a:p>
                <a:pPr lvl="2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</a:pPr>
                <a:endParaRPr lang="de-DE" altLang="de-DE" dirty="0" smtClean="0"/>
              </a:p>
              <a:p>
                <a:pPr lvl="2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</a:pPr>
                <a:endParaRPr lang="de-DE" altLang="de-DE" dirty="0"/>
              </a:p>
              <a:p>
                <a:pPr lvl="2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</a:pPr>
                <a:endParaRPr lang="de-DE" altLang="de-DE" dirty="0" smtClean="0"/>
              </a:p>
              <a:p>
                <a:pPr lvl="2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</a:pPr>
                <a:endParaRPr lang="de-DE" altLang="de-DE" dirty="0"/>
              </a:p>
              <a:p>
                <a:pPr lvl="2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</a:pPr>
                <a:endParaRPr lang="de-DE" altLang="de-DE" dirty="0" smtClean="0"/>
              </a:p>
              <a:p>
                <a:pPr lvl="2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</a:pPr>
                <a:endParaRPr lang="de-DE" altLang="de-DE" dirty="0"/>
              </a:p>
              <a:p>
                <a:pPr lvl="2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</a:pPr>
                <a:endParaRPr lang="de-DE" altLang="de-DE" dirty="0" smtClean="0"/>
              </a:p>
              <a:p>
                <a:pPr lvl="2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</a:pPr>
                <a:endParaRPr lang="de-DE" altLang="de-DE" dirty="0"/>
              </a:p>
              <a:p>
                <a:pPr lvl="2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</a:pPr>
                <a:endParaRPr lang="de-DE" altLang="de-DE" dirty="0" smtClean="0"/>
              </a:p>
              <a:p>
                <a:pPr lvl="2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</a:pPr>
                <a:r>
                  <a:rPr lang="de-DE" altLang="de-DE" dirty="0" smtClean="0"/>
                  <a:t>Aufstellen und Auswerten des Impulssatzes:</a:t>
                </a:r>
              </a:p>
              <a:p>
                <a:pPr marL="3175" lvl="2" indent="0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alt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altLang="de-DE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de-DE" altLang="de-DE" b="0" i="1" smtClean="0"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trlPr>
                            <a:rPr lang="de-DE" alt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alt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altLang="de-DE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sub>
                        <m:sup/>
                        <m:e>
                          <m:rad>
                            <m:radPr>
                              <m:degHide m:val="on"/>
                              <m:ctrlPr>
                                <a:rPr lang="de-DE" alt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de-DE" alt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de-DE" alt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de-DE" altLang="de-DE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alt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altLang="de-DE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de-DE" alt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rad>
                        </m:e>
                      </m:nary>
                      <m:d>
                        <m:dPr>
                          <m:ctrlPr>
                            <a:rPr lang="de-DE" alt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altLang="de-DE" b="0" i="1" smtClean="0">
                              <a:latin typeface="Cambria Math" panose="02040503050406030204" pitchFamily="18" charset="0"/>
                            </a:rPr>
                            <m:t>1− </m:t>
                          </m:r>
                          <m:rad>
                            <m:radPr>
                              <m:degHide m:val="on"/>
                              <m:ctrlPr>
                                <a:rPr lang="de-DE" alt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de-DE" alt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de-DE" alt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de-DE" alt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de-DE" altLang="de-DE" dirty="0" smtClean="0"/>
              </a:p>
              <a:p>
                <a:pPr lvl="2" eaLnBrk="1" hangingPunct="1">
                  <a:lnSpc>
                    <a:spcPct val="110000"/>
                  </a:lnSpc>
                  <a:spcBef>
                    <a:spcPct val="0"/>
                  </a:spcBef>
                  <a:buClr>
                    <a:schemeClr val="tx1"/>
                  </a:buClr>
                </a:pPr>
                <a:r>
                  <a:rPr lang="de-DE" altLang="de-DE" dirty="0" smtClean="0"/>
                  <a:t>Variation der Walzendrehzahl </a:t>
                </a:r>
                <a14:m>
                  <m:oMath xmlns:m="http://schemas.openxmlformats.org/officeDocument/2006/math">
                    <m:r>
                      <a:rPr lang="de-DE" alt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altLang="de-DE" dirty="0" smtClean="0"/>
                  <a:t> und des Impulskoeffizienten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alt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de-DE" altLang="de-DE" dirty="0" smtClean="0"/>
                  <a:t> </a:t>
                </a:r>
                <a:endParaRPr lang="de-DE" altLang="de-DE" dirty="0"/>
              </a:p>
            </p:txBody>
          </p:sp>
        </mc:Choice>
        <mc:Fallback xmlns="">
          <p:sp>
            <p:nvSpPr>
              <p:cNvPr id="18" name="Text 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596466" y="21261387"/>
                <a:ext cx="10297621" cy="135745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Grafik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56042" y="24496794"/>
            <a:ext cx="7803699" cy="514807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443" y="25754011"/>
            <a:ext cx="14697326" cy="3035625"/>
          </a:xfrm>
          <a:prstGeom prst="rect">
            <a:avLst/>
          </a:prstGeom>
        </p:spPr>
      </p:pic>
      <p:sp>
        <p:nvSpPr>
          <p:cNvPr id="21" name="Textfeld 2"/>
          <p:cNvSpPr txBox="1">
            <a:spLocks noChangeArrowheads="1"/>
          </p:cNvSpPr>
          <p:nvPr/>
        </p:nvSpPr>
        <p:spPr bwMode="auto">
          <a:xfrm>
            <a:off x="18883557" y="34424252"/>
            <a:ext cx="9723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900" dirty="0"/>
              <a:t>Graphik aus: W.-H. </a:t>
            </a:r>
            <a:r>
              <a:rPr lang="de-DE" altLang="de-DE" sz="900" dirty="0" err="1"/>
              <a:t>Hucho</a:t>
            </a:r>
            <a:r>
              <a:rPr lang="de-DE" altLang="de-DE" sz="900" dirty="0"/>
              <a:t>. Aerodynamik der stumpfen Körper: Physikalische Grundlagen und Anwendungen in der Praxis. Strömungsmechanik. Vieweg + Teubner, Wiesbaden, 2., </a:t>
            </a:r>
            <a:r>
              <a:rPr lang="de-DE" altLang="de-DE" sz="900" dirty="0" err="1"/>
              <a:t>vollst</a:t>
            </a:r>
            <a:r>
              <a:rPr lang="de-DE" altLang="de-DE" sz="900" dirty="0"/>
              <a:t>. </a:t>
            </a:r>
            <a:r>
              <a:rPr lang="de-DE" altLang="de-DE" sz="900" dirty="0" err="1"/>
              <a:t>überarb</a:t>
            </a:r>
            <a:r>
              <a:rPr lang="de-DE" altLang="de-DE" sz="900" dirty="0"/>
              <a:t>. und </a:t>
            </a:r>
            <a:r>
              <a:rPr lang="de-DE" altLang="de-DE" sz="900" dirty="0" err="1"/>
              <a:t>erw</a:t>
            </a:r>
            <a:r>
              <a:rPr lang="de-DE" altLang="de-DE" sz="900" dirty="0"/>
              <a:t>. au. </a:t>
            </a:r>
            <a:r>
              <a:rPr lang="de-DE" altLang="de-DE" sz="900" dirty="0" err="1"/>
              <a:t>edition</a:t>
            </a:r>
            <a:r>
              <a:rPr lang="de-DE" altLang="de-DE" sz="900" dirty="0"/>
              <a:t>, 2011.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1497" y="22340392"/>
            <a:ext cx="3902316" cy="3895724"/>
          </a:xfrm>
          <a:prstGeom prst="rect">
            <a:avLst/>
          </a:prstGeom>
        </p:spPr>
      </p:pic>
      <p:sp>
        <p:nvSpPr>
          <p:cNvPr id="26" name="Text Box 87"/>
          <p:cNvSpPr txBox="1">
            <a:spLocks noChangeArrowheads="1"/>
          </p:cNvSpPr>
          <p:nvPr/>
        </p:nvSpPr>
        <p:spPr bwMode="auto">
          <a:xfrm>
            <a:off x="18621697" y="35414053"/>
            <a:ext cx="10272390" cy="618638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76000" tIns="378000" rIns="576000" bIns="270000"/>
          <a:lstStyle>
            <a:lvl1pPr defTabSz="4160838">
              <a:spcAft>
                <a:spcPct val="30000"/>
              </a:spcAft>
              <a:defRPr sz="6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88" defTabSz="4160838">
              <a:spcBef>
                <a:spcPct val="20000"/>
              </a:spcBef>
              <a:buFont typeface="Arial" panose="020B0604020202020204" pitchFamily="34" charset="0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160838">
              <a:spcBef>
                <a:spcPct val="20000"/>
              </a:spcBef>
              <a:buFont typeface="Arial" panose="020B0604020202020204" pitchFamily="34" charset="0"/>
              <a:buChar char="■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160838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160838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160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160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160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160838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</a:pPr>
            <a:r>
              <a:rPr lang="de-DE" altLang="de-DE" dirty="0" smtClean="0"/>
              <a:t>Ausblick</a:t>
            </a:r>
            <a:endParaRPr lang="de-DE" altLang="de-DE" b="0" dirty="0"/>
          </a:p>
          <a:p>
            <a:pPr marL="460375" lvl="2" indent="-45720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r>
              <a:rPr lang="de-DE" altLang="de-DE" dirty="0" smtClean="0"/>
              <a:t>Wechsel des Materials bzw. der Materialkombination am </a:t>
            </a:r>
            <a:r>
              <a:rPr lang="de-DE" altLang="de-DE" dirty="0" err="1" smtClean="0"/>
              <a:t>Ausblasespalt</a:t>
            </a:r>
            <a:r>
              <a:rPr lang="de-DE" altLang="de-DE" dirty="0" smtClean="0"/>
              <a:t> </a:t>
            </a:r>
          </a:p>
          <a:p>
            <a:pPr marL="460375" lvl="2" indent="-45720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r>
              <a:rPr lang="de-DE" altLang="de-DE" dirty="0" smtClean="0"/>
              <a:t>Phasengleichheit der Walzen sicherstellen</a:t>
            </a:r>
          </a:p>
          <a:p>
            <a:pPr marL="460375" lvl="2" indent="-45720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r>
              <a:rPr lang="de-DE" altLang="de-DE" dirty="0" smtClean="0"/>
              <a:t>Variation Zahnformen</a:t>
            </a:r>
          </a:p>
          <a:p>
            <a:pPr marL="460375" lvl="2" indent="-45720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r>
              <a:rPr lang="de-DE" altLang="de-DE" dirty="0" smtClean="0"/>
              <a:t>Variation der Anzahl der Zähne</a:t>
            </a:r>
          </a:p>
          <a:p>
            <a:pPr marL="460375" lvl="2" indent="-45720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r>
              <a:rPr lang="de-DE" altLang="de-DE" dirty="0" smtClean="0"/>
              <a:t>Variation des </a:t>
            </a:r>
            <a:r>
              <a:rPr lang="de-DE" altLang="de-DE" dirty="0" err="1" smtClean="0"/>
              <a:t>duty</a:t>
            </a:r>
            <a:r>
              <a:rPr lang="de-DE" altLang="de-DE" dirty="0" smtClean="0"/>
              <a:t> </a:t>
            </a:r>
            <a:r>
              <a:rPr lang="de-DE" altLang="de-DE" smtClean="0"/>
              <a:t>cycle</a:t>
            </a:r>
            <a:r>
              <a:rPr lang="de-DE" altLang="de-DE" dirty="0"/>
              <a:t>s</a:t>
            </a:r>
            <a:endParaRPr lang="de-DE" altLang="de-DE" dirty="0" smtClean="0"/>
          </a:p>
          <a:p>
            <a:pPr marL="460375" lvl="2" indent="-45720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r>
              <a:rPr lang="de-DE" altLang="de-DE" dirty="0" smtClean="0"/>
              <a:t>LKW-Modell mit Bodeneffekten</a:t>
            </a:r>
            <a:endParaRPr lang="de-DE" altLang="de-DE" dirty="0"/>
          </a:p>
          <a:p>
            <a:pPr marL="917575" lvl="3" indent="-45720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marL="460375" lvl="2" indent="-45720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endParaRPr lang="de-DE" altLang="de-DE" dirty="0"/>
          </a:p>
          <a:p>
            <a:pPr marL="460375" lvl="2" indent="-45720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endParaRPr lang="de-DE" altLang="de-DE" dirty="0" smtClean="0"/>
          </a:p>
          <a:p>
            <a:pPr marL="460375" lvl="2" indent="-45720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endParaRPr lang="de-DE" altLang="de-DE" dirty="0" smtClean="0"/>
          </a:p>
          <a:p>
            <a:pPr marL="457200" lvl="2" indent="-457200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alt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539" y="35551527"/>
            <a:ext cx="7254023" cy="543406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962" y="30076482"/>
            <a:ext cx="7203345" cy="540250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962" y="35568667"/>
            <a:ext cx="7203345" cy="5353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SIGNERDESIGNGRIDFILE" val="\\Inform001\transfer (d)\transfer\projekte\archiv\projekte\patrick\projekte\TU Braunschweig\ppt\included data\design grids\wissen a0 02.ini"/>
</p:tagLst>
</file>

<file path=ppt/theme/theme1.xml><?xml version="1.0" encoding="utf-8"?>
<a:theme xmlns:a="http://schemas.openxmlformats.org/drawingml/2006/main" name="Standarddesign">
  <a:themeElements>
    <a:clrScheme name="Standarddesign 6">
      <a:dk1>
        <a:srgbClr val="000000"/>
      </a:dk1>
      <a:lt1>
        <a:srgbClr val="FFFFFF"/>
      </a:lt1>
      <a:dk2>
        <a:srgbClr val="000000"/>
      </a:dk2>
      <a:lt2>
        <a:srgbClr val="33756E"/>
      </a:lt2>
      <a:accent1>
        <a:srgbClr val="00534A"/>
      </a:accent1>
      <a:accent2>
        <a:srgbClr val="669892"/>
      </a:accent2>
      <a:accent3>
        <a:srgbClr val="FFFFFF"/>
      </a:accent3>
      <a:accent4>
        <a:srgbClr val="000000"/>
      </a:accent4>
      <a:accent5>
        <a:srgbClr val="AAB3B1"/>
      </a:accent5>
      <a:accent6>
        <a:srgbClr val="5C8984"/>
      </a:accent6>
      <a:hlink>
        <a:srgbClr val="99BAB7"/>
      </a:hlink>
      <a:folHlink>
        <a:srgbClr val="CCDDDB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608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608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FFD355"/>
        </a:lt2>
        <a:accent1>
          <a:srgbClr val="FFC82A"/>
        </a:accent1>
        <a:accent2>
          <a:srgbClr val="FFDE7F"/>
        </a:accent2>
        <a:accent3>
          <a:srgbClr val="FFFFFF"/>
        </a:accent3>
        <a:accent4>
          <a:srgbClr val="000000"/>
        </a:accent4>
        <a:accent5>
          <a:srgbClr val="FFE0AC"/>
        </a:accent5>
        <a:accent6>
          <a:srgbClr val="E7C972"/>
        </a:accent6>
        <a:hlink>
          <a:srgbClr val="FFE9AA"/>
        </a:hlink>
        <a:folHlink>
          <a:srgbClr val="FFF4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E78A33"/>
        </a:lt2>
        <a:accent1>
          <a:srgbClr val="E16D00"/>
        </a:accent1>
        <a:accent2>
          <a:srgbClr val="EDA766"/>
        </a:accent2>
        <a:accent3>
          <a:srgbClr val="FFFFFF"/>
        </a:accent3>
        <a:accent4>
          <a:srgbClr val="000000"/>
        </a:accent4>
        <a:accent5>
          <a:srgbClr val="EEBAAA"/>
        </a:accent5>
        <a:accent6>
          <a:srgbClr val="D7975C"/>
        </a:accent6>
        <a:hlink>
          <a:srgbClr val="F3C599"/>
        </a:hlink>
        <a:folHlink>
          <a:srgbClr val="F9E2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D4959"/>
        </a:lt2>
        <a:accent1>
          <a:srgbClr val="711C2F"/>
        </a:accent1>
        <a:accent2>
          <a:srgbClr val="AA7782"/>
        </a:accent2>
        <a:accent3>
          <a:srgbClr val="FFFFFF"/>
        </a:accent3>
        <a:accent4>
          <a:srgbClr val="000000"/>
        </a:accent4>
        <a:accent5>
          <a:srgbClr val="BBABAD"/>
        </a:accent5>
        <a:accent6>
          <a:srgbClr val="9A6B75"/>
        </a:accent6>
        <a:hlink>
          <a:srgbClr val="C6A4AC"/>
        </a:hlink>
        <a:folHlink>
          <a:srgbClr val="E3D2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BDCD61"/>
        </a:lt2>
        <a:accent1>
          <a:srgbClr val="ACC13A"/>
        </a:accent1>
        <a:accent2>
          <a:srgbClr val="CDDA89"/>
        </a:accent2>
        <a:accent3>
          <a:srgbClr val="FFFFFF"/>
        </a:accent3>
        <a:accent4>
          <a:srgbClr val="000000"/>
        </a:accent4>
        <a:accent5>
          <a:srgbClr val="D2DDAE"/>
        </a:accent5>
        <a:accent6>
          <a:srgbClr val="BAC57C"/>
        </a:accent6>
        <a:hlink>
          <a:srgbClr val="DEE6B0"/>
        </a:hlink>
        <a:folHlink>
          <a:srgbClr val="EEF3D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A9C33"/>
        </a:lt2>
        <a:accent1>
          <a:srgbClr val="6D8300"/>
        </a:accent1>
        <a:accent2>
          <a:srgbClr val="A7B566"/>
        </a:accent2>
        <a:accent3>
          <a:srgbClr val="FFFFFF"/>
        </a:accent3>
        <a:accent4>
          <a:srgbClr val="000000"/>
        </a:accent4>
        <a:accent5>
          <a:srgbClr val="BAC1AA"/>
        </a:accent5>
        <a:accent6>
          <a:srgbClr val="97A45C"/>
        </a:accent6>
        <a:hlink>
          <a:srgbClr val="C5CD99"/>
        </a:hlink>
        <a:folHlink>
          <a:srgbClr val="E2E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33756E"/>
        </a:lt2>
        <a:accent1>
          <a:srgbClr val="00534A"/>
        </a:accent1>
        <a:accent2>
          <a:srgbClr val="669892"/>
        </a:accent2>
        <a:accent3>
          <a:srgbClr val="FFFFFF"/>
        </a:accent3>
        <a:accent4>
          <a:srgbClr val="000000"/>
        </a:accent4>
        <a:accent5>
          <a:srgbClr val="AAB3B1"/>
        </a:accent5>
        <a:accent6>
          <a:srgbClr val="5C8984"/>
        </a:accent6>
        <a:hlink>
          <a:srgbClr val="99BAB7"/>
        </a:hlink>
        <a:folHlink>
          <a:srgbClr val="CCDD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5C3DC"/>
        </a:lt2>
        <a:accent1>
          <a:srgbClr val="66B4D3"/>
        </a:accent1>
        <a:accent2>
          <a:srgbClr val="A3D2E5"/>
        </a:accent2>
        <a:accent3>
          <a:srgbClr val="FFFFFF"/>
        </a:accent3>
        <a:accent4>
          <a:srgbClr val="000000"/>
        </a:accent4>
        <a:accent5>
          <a:srgbClr val="B8D6E6"/>
        </a:accent5>
        <a:accent6>
          <a:srgbClr val="93BECF"/>
        </a:accent6>
        <a:hlink>
          <a:srgbClr val="C2E1ED"/>
        </a:hlink>
        <a:folHlink>
          <a:srgbClr val="E0F0F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338DAF"/>
        </a:lt2>
        <a:accent1>
          <a:srgbClr val="00709B"/>
        </a:accent1>
        <a:accent2>
          <a:srgbClr val="66A9C3"/>
        </a:accent2>
        <a:accent3>
          <a:srgbClr val="FFFFFF"/>
        </a:accent3>
        <a:accent4>
          <a:srgbClr val="000000"/>
        </a:accent4>
        <a:accent5>
          <a:srgbClr val="AABBCB"/>
        </a:accent5>
        <a:accent6>
          <a:srgbClr val="5C99B0"/>
        </a:accent6>
        <a:hlink>
          <a:srgbClr val="99C6D7"/>
        </a:hlink>
        <a:folHlink>
          <a:srgbClr val="CCE2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000000"/>
        </a:dk1>
        <a:lt1>
          <a:srgbClr val="FFFFFF"/>
        </a:lt1>
        <a:dk2>
          <a:srgbClr val="000000"/>
        </a:dk2>
        <a:lt2>
          <a:srgbClr val="336579"/>
        </a:lt2>
        <a:accent1>
          <a:srgbClr val="003F57"/>
        </a:accent1>
        <a:accent2>
          <a:srgbClr val="668C9A"/>
        </a:accent2>
        <a:accent3>
          <a:srgbClr val="FFFFFF"/>
        </a:accent3>
        <a:accent4>
          <a:srgbClr val="000000"/>
        </a:accent4>
        <a:accent5>
          <a:srgbClr val="AAAFB4"/>
        </a:accent5>
        <a:accent6>
          <a:srgbClr val="5C7E8B"/>
        </a:accent6>
        <a:hlink>
          <a:srgbClr val="99B2BC"/>
        </a:hlink>
        <a:folHlink>
          <a:srgbClr val="CCD9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000000"/>
        </a:dk1>
        <a:lt1>
          <a:srgbClr val="FFFFFF"/>
        </a:lt1>
        <a:dk2>
          <a:srgbClr val="000000"/>
        </a:dk2>
        <a:lt2>
          <a:srgbClr val="A15999"/>
        </a:lt2>
        <a:accent1>
          <a:srgbClr val="8A307F"/>
        </a:accent1>
        <a:accent2>
          <a:srgbClr val="B983B2"/>
        </a:accent2>
        <a:accent3>
          <a:srgbClr val="FFFFFF"/>
        </a:accent3>
        <a:accent4>
          <a:srgbClr val="000000"/>
        </a:accent4>
        <a:accent5>
          <a:srgbClr val="C4ADC0"/>
        </a:accent5>
        <a:accent6>
          <a:srgbClr val="A776A1"/>
        </a:accent6>
        <a:hlink>
          <a:srgbClr val="D0ACCC"/>
        </a:hlink>
        <a:folHlink>
          <a:srgbClr val="E8D6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000000"/>
        </a:dk1>
        <a:lt1>
          <a:srgbClr val="FFFFFF"/>
        </a:lt1>
        <a:dk2>
          <a:srgbClr val="000000"/>
        </a:dk2>
        <a:lt2>
          <a:srgbClr val="74416B"/>
        </a:lt2>
        <a:accent1>
          <a:srgbClr val="511246"/>
        </a:accent1>
        <a:accent2>
          <a:srgbClr val="977190"/>
        </a:accent2>
        <a:accent3>
          <a:srgbClr val="FFFFFF"/>
        </a:accent3>
        <a:accent4>
          <a:srgbClr val="000000"/>
        </a:accent4>
        <a:accent5>
          <a:srgbClr val="B3AAB0"/>
        </a:accent5>
        <a:accent6>
          <a:srgbClr val="886682"/>
        </a:accent6>
        <a:hlink>
          <a:srgbClr val="B9A0B5"/>
        </a:hlink>
        <a:folHlink>
          <a:srgbClr val="DCD0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000000"/>
        </a:dk1>
        <a:lt1>
          <a:srgbClr val="FFFFFF"/>
        </a:lt1>
        <a:dk2>
          <a:srgbClr val="000000"/>
        </a:dk2>
        <a:lt2>
          <a:srgbClr val="704659"/>
        </a:lt2>
        <a:accent1>
          <a:srgbClr val="4C1830"/>
        </a:accent1>
        <a:accent2>
          <a:srgbClr val="947483"/>
        </a:accent2>
        <a:accent3>
          <a:srgbClr val="FFFFFF"/>
        </a:accent3>
        <a:accent4>
          <a:srgbClr val="000000"/>
        </a:accent4>
        <a:accent5>
          <a:srgbClr val="B2ABAD"/>
        </a:accent5>
        <a:accent6>
          <a:srgbClr val="866876"/>
        </a:accent6>
        <a:hlink>
          <a:srgbClr val="B7A3AC"/>
        </a:hlink>
        <a:folHlink>
          <a:srgbClr val="DBD1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CCCCCC"/>
        </a:accent1>
        <a:accent2>
          <a:srgbClr val="6666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C5C5C"/>
        </a:accent6>
        <a:hlink>
          <a:srgbClr val="999999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Benutzerdefiniert</PresentationFormat>
  <Paragraphs>65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Cambria Math</vt:lpstr>
      <vt:lpstr>Standarddesign</vt:lpstr>
      <vt:lpstr>PowerPoint-Präsentation</vt:lpstr>
    </vt:vector>
  </TitlesOfParts>
  <Company>indiesoft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Patrick Wania</dc:creator>
  <cp:lastModifiedBy>Florian Timm</cp:lastModifiedBy>
  <cp:revision>55</cp:revision>
  <dcterms:created xsi:type="dcterms:W3CDTF">2010-02-09T20:46:41Z</dcterms:created>
  <dcterms:modified xsi:type="dcterms:W3CDTF">2019-01-21T15:26:22Z</dcterms:modified>
</cp:coreProperties>
</file>