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411" r:id="rId3"/>
    <p:sldId id="427" r:id="rId4"/>
    <p:sldId id="414" r:id="rId5"/>
    <p:sldId id="371" r:id="rId6"/>
    <p:sldId id="425" r:id="rId7"/>
    <p:sldId id="426" r:id="rId8"/>
    <p:sldId id="387" r:id="rId9"/>
    <p:sldId id="424" r:id="rId10"/>
    <p:sldId id="422" r:id="rId11"/>
    <p:sldId id="372" r:id="rId12"/>
    <p:sldId id="388" r:id="rId13"/>
    <p:sldId id="390" r:id="rId14"/>
    <p:sldId id="373" r:id="rId15"/>
    <p:sldId id="374" r:id="rId16"/>
    <p:sldId id="391" r:id="rId17"/>
    <p:sldId id="392" r:id="rId18"/>
    <p:sldId id="393" r:id="rId19"/>
    <p:sldId id="375" r:id="rId20"/>
    <p:sldId id="394" r:id="rId21"/>
    <p:sldId id="395" r:id="rId22"/>
    <p:sldId id="396" r:id="rId23"/>
    <p:sldId id="397" r:id="rId24"/>
    <p:sldId id="398" r:id="rId25"/>
    <p:sldId id="419" r:id="rId26"/>
    <p:sldId id="377" r:id="rId27"/>
    <p:sldId id="378" r:id="rId28"/>
    <p:sldId id="399" r:id="rId29"/>
    <p:sldId id="400" r:id="rId30"/>
    <p:sldId id="402" r:id="rId31"/>
    <p:sldId id="380" r:id="rId32"/>
    <p:sldId id="420" r:id="rId33"/>
    <p:sldId id="376" r:id="rId34"/>
    <p:sldId id="404" r:id="rId35"/>
    <p:sldId id="403" r:id="rId36"/>
    <p:sldId id="405" r:id="rId37"/>
    <p:sldId id="406" r:id="rId38"/>
    <p:sldId id="407" r:id="rId39"/>
    <p:sldId id="408" r:id="rId40"/>
    <p:sldId id="410" r:id="rId41"/>
    <p:sldId id="418" r:id="rId42"/>
    <p:sldId id="416" r:id="rId43"/>
    <p:sldId id="409" r:id="rId44"/>
    <p:sldId id="417" r:id="rId45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6DD"/>
    <a:srgbClr val="000000"/>
    <a:srgbClr val="00A0AE"/>
    <a:srgbClr val="B7A9B6"/>
    <a:srgbClr val="EC4B2F"/>
    <a:srgbClr val="4B2B4B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654" autoAdjust="0"/>
  </p:normalViewPr>
  <p:slideViewPr>
    <p:cSldViewPr showGuides="1"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13/10/2021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13/10/2021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4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79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xxxx/Controller/Metho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localhost:xxxx/Home/Index" TargetMode="External"/><Relationship Id="rId4" Type="http://schemas.openxmlformats.org/officeDocument/2006/relationships/hyperlink" Target="https://localhost:xxx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 1: Introduction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7A5D612-77A2-4164-B8F2-27F2536A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File|Browse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…</a:t>
            </a:r>
          </a:p>
          <a:p>
            <a:r>
              <a:rPr lang="fr-BE" dirty="0"/>
              <a:t>Chrome</a:t>
            </a:r>
          </a:p>
          <a:p>
            <a:r>
              <a:rPr lang="fr-BE" dirty="0"/>
              <a:t>Set as Default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515E75-D7E9-49BE-B902-B46681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Default Browser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65ABD3-069D-4456-9242-6C554250E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150D02-4590-4F84-886F-32A796BC4E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6B37ACF-EF2B-4190-A231-89775EF3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448742"/>
            <a:ext cx="4352925" cy="424815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203DE1BD-0B2C-4E88-8D22-D48E0A4D1686}"/>
              </a:ext>
            </a:extLst>
          </p:cNvPr>
          <p:cNvSpPr/>
          <p:nvPr/>
        </p:nvSpPr>
        <p:spPr>
          <a:xfrm>
            <a:off x="8256238" y="2636912"/>
            <a:ext cx="1440161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62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1800" dirty="0">
                <a:solidFill>
                  <a:srgbClr val="C00000"/>
                </a:solidFill>
              </a:rPr>
              <a:t>F5</a:t>
            </a:r>
            <a:r>
              <a:rPr lang="fr-BE" sz="1800" dirty="0"/>
              <a:t>: </a:t>
            </a:r>
            <a:r>
              <a:rPr lang="fr-BE" sz="1800" dirty="0" err="1"/>
              <a:t>debug</a:t>
            </a:r>
            <a:r>
              <a:rPr lang="fr-BE" sz="1800" dirty="0"/>
              <a:t>-mode (start </a:t>
            </a:r>
            <a:r>
              <a:rPr lang="fr-BE" sz="1800" dirty="0" err="1"/>
              <a:t>button</a:t>
            </a:r>
            <a:r>
              <a:rPr lang="fr-BE" sz="1800" dirty="0"/>
              <a:t>)</a:t>
            </a:r>
          </a:p>
          <a:p>
            <a:pPr lvl="1"/>
            <a:r>
              <a:rPr lang="en-US" sz="1800" dirty="0"/>
              <a:t>You need to stop your application (top button) before you can make changes to your code</a:t>
            </a:r>
            <a:endParaRPr lang="fr-BE" sz="1800" dirty="0"/>
          </a:p>
          <a:p>
            <a:r>
              <a:rPr lang="fr-BE" sz="1800" dirty="0">
                <a:solidFill>
                  <a:srgbClr val="00B050"/>
                </a:solidFill>
              </a:rPr>
              <a:t>Ctrl-F5</a:t>
            </a:r>
            <a:r>
              <a:rPr lang="fr-BE" sz="1800" dirty="0"/>
              <a:t>: non </a:t>
            </a:r>
            <a:r>
              <a:rPr lang="fr-BE" sz="1800" dirty="0" err="1"/>
              <a:t>debug</a:t>
            </a:r>
            <a:r>
              <a:rPr lang="fr-BE" sz="1800" dirty="0"/>
              <a:t>-mode (</a:t>
            </a:r>
            <a:r>
              <a:rPr lang="fr-BE" sz="1800" dirty="0" err="1"/>
              <a:t>better</a:t>
            </a:r>
            <a:r>
              <a:rPr lang="fr-BE" sz="1800" dirty="0"/>
              <a:t> for web </a:t>
            </a:r>
            <a:r>
              <a:rPr lang="fr-BE" sz="1800" dirty="0" err="1"/>
              <a:t>development</a:t>
            </a:r>
            <a:r>
              <a:rPr lang="fr-BE" sz="1800" dirty="0"/>
              <a:t>)</a:t>
            </a:r>
          </a:p>
          <a:p>
            <a:pPr lvl="1"/>
            <a:r>
              <a:rPr lang="fr-BE" sz="1800" dirty="0"/>
              <a:t>No </a:t>
            </a:r>
            <a:r>
              <a:rPr lang="fr-BE" sz="1800" dirty="0" err="1"/>
              <a:t>need</a:t>
            </a:r>
            <a:r>
              <a:rPr lang="fr-BE" sz="1800" dirty="0"/>
              <a:t> to stop the application for modifications, </a:t>
            </a:r>
            <a:r>
              <a:rPr lang="fr-BE" sz="1800" dirty="0" err="1"/>
              <a:t>just</a:t>
            </a:r>
            <a:r>
              <a:rPr lang="fr-BE" sz="1800" dirty="0"/>
              <a:t> </a:t>
            </a:r>
            <a:r>
              <a:rPr lang="fr-BE" sz="1800" dirty="0" err="1"/>
              <a:t>save</a:t>
            </a:r>
            <a:r>
              <a:rPr lang="fr-BE" sz="1800" dirty="0"/>
              <a:t> </a:t>
            </a:r>
            <a:r>
              <a:rPr lang="fr-BE" sz="1800" dirty="0" err="1"/>
              <a:t>your</a:t>
            </a:r>
            <a:r>
              <a:rPr lang="fr-BE" sz="1800" dirty="0"/>
              <a:t> code and </a:t>
            </a:r>
            <a:r>
              <a:rPr lang="fr-BE" sz="1800" dirty="0" err="1"/>
              <a:t>refresh</a:t>
            </a:r>
            <a:r>
              <a:rPr lang="fr-BE" sz="1800" dirty="0"/>
              <a:t> </a:t>
            </a:r>
            <a:r>
              <a:rPr lang="fr-BE" sz="1800" dirty="0" err="1"/>
              <a:t>your</a:t>
            </a:r>
            <a:r>
              <a:rPr lang="fr-BE" sz="1800" dirty="0"/>
              <a:t> browser to </a:t>
            </a:r>
            <a:r>
              <a:rPr lang="fr-BE" sz="1800" dirty="0" err="1"/>
              <a:t>see</a:t>
            </a:r>
            <a:r>
              <a:rPr lang="fr-BE" sz="1800" dirty="0"/>
              <a:t> the new version</a:t>
            </a:r>
          </a:p>
          <a:p>
            <a:endParaRPr lang="fr-BE" sz="1800" dirty="0"/>
          </a:p>
          <a:p>
            <a:r>
              <a:rPr lang="fr-BE" sz="1800" dirty="0"/>
              <a:t>Ctrl-F5:</a:t>
            </a:r>
          </a:p>
          <a:p>
            <a:pPr lvl="1"/>
            <a:r>
              <a:rPr lang="fr-BE" sz="1800" dirty="0"/>
              <a:t>Compilation of the </a:t>
            </a:r>
            <a:r>
              <a:rPr lang="fr-BE" sz="1800" dirty="0" err="1"/>
              <a:t>project</a:t>
            </a:r>
            <a:endParaRPr lang="fr-BE" sz="1800" dirty="0"/>
          </a:p>
          <a:p>
            <a:pPr lvl="1"/>
            <a:r>
              <a:rPr lang="fr-BE" sz="1800" dirty="0" err="1"/>
              <a:t>Starting</a:t>
            </a:r>
            <a:r>
              <a:rPr lang="fr-BE" sz="1800" dirty="0"/>
              <a:t> IIS Express</a:t>
            </a:r>
          </a:p>
          <a:p>
            <a:pPr lvl="1"/>
            <a:r>
              <a:rPr lang="fr-BE" sz="1800" dirty="0"/>
              <a:t>Calling the default </a:t>
            </a:r>
            <a:r>
              <a:rPr lang="fr-BE" sz="1800" dirty="0" err="1"/>
              <a:t>controller</a:t>
            </a:r>
            <a:r>
              <a:rPr lang="fr-BE" sz="1800" dirty="0"/>
              <a:t> and </a:t>
            </a:r>
            <a:r>
              <a:rPr lang="fr-BE" sz="1800" dirty="0" err="1"/>
              <a:t>showing</a:t>
            </a:r>
            <a:r>
              <a:rPr lang="fr-BE" sz="1800" dirty="0"/>
              <a:t> the </a:t>
            </a:r>
            <a:r>
              <a:rPr lang="fr-BE" sz="1800" dirty="0" err="1"/>
              <a:t>result</a:t>
            </a:r>
            <a:r>
              <a:rPr lang="fr-BE" sz="1800" dirty="0"/>
              <a:t> in the </a:t>
            </a:r>
            <a:r>
              <a:rPr lang="fr-BE" sz="1800" dirty="0" err="1"/>
              <a:t>defaut</a:t>
            </a:r>
            <a:r>
              <a:rPr lang="fr-BE" sz="1800" dirty="0"/>
              <a:t> browser</a:t>
            </a:r>
          </a:p>
          <a:p>
            <a:pPr marL="0" indent="0">
              <a:buNone/>
            </a:pPr>
            <a:endParaRPr lang="fr-BE" sz="1800" dirty="0">
              <a:solidFill>
                <a:srgbClr val="C00000"/>
              </a:solidFill>
            </a:endParaRPr>
          </a:p>
          <a:p>
            <a:pPr lvl="1"/>
            <a:endParaRPr lang="fr-BE" sz="1800" dirty="0"/>
          </a:p>
          <a:p>
            <a:pPr lvl="1"/>
            <a:endParaRPr lang="nl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RunNING</a:t>
            </a:r>
            <a:r>
              <a:rPr lang="fr-BE" dirty="0"/>
              <a:t> THE PROJECT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3478918"/>
            <a:ext cx="1438275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796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913586-CD4A-49B1-B832-770E1273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300162"/>
            <a:ext cx="8620125" cy="42576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Running the </a:t>
            </a:r>
            <a:r>
              <a:rPr lang="fr-BE" dirty="0" err="1"/>
              <a:t>project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495600" y="1628800"/>
            <a:ext cx="129614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05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Bootstrap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FED4C8-D11E-4BB4-8603-39767F66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628650"/>
            <a:ext cx="4781550" cy="56007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754159" y="1340768"/>
            <a:ext cx="790114" cy="5550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://3.bp.blogspot.com/-2Ngo7_z9lm8/Uq4Od1i4rLI/AAAAAAAAAEU/cT52zVywFRA/w909-h672-no/mvc-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83" y="1567099"/>
            <a:ext cx="5409233" cy="39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5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0B5E0879-1FE2-407E-8515-DEF91EB1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90" y="4113950"/>
            <a:ext cx="6651816" cy="19700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>
                <a:hlinkClick r:id="rId3"/>
              </a:rPr>
              <a:t>localhost:xxxx</a:t>
            </a:r>
            <a:r>
              <a:rPr lang="nl-BE" sz="2400" dirty="0">
                <a:hlinkClick r:id="rId3"/>
              </a:rPr>
              <a:t>/Controller/Action</a:t>
            </a:r>
            <a:endParaRPr lang="nl-BE" sz="2400" dirty="0"/>
          </a:p>
          <a:p>
            <a:r>
              <a:rPr lang="nl-BE" sz="2400" dirty="0" err="1">
                <a:hlinkClick r:id="rId4"/>
              </a:rPr>
              <a:t>localhost:xxxx</a:t>
            </a:r>
            <a:endParaRPr lang="nl-BE" sz="2400" dirty="0"/>
          </a:p>
          <a:p>
            <a:r>
              <a:rPr lang="nl-BE" sz="2400" dirty="0" err="1">
                <a:hlinkClick r:id="rId5"/>
              </a:rPr>
              <a:t>localhost:xxxx</a:t>
            </a:r>
            <a:r>
              <a:rPr lang="nl-BE" sz="2400" dirty="0">
                <a:hlinkClick r:id="rId5"/>
              </a:rPr>
              <a:t>/Home/Index</a:t>
            </a:r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i="1" dirty="0" err="1"/>
              <a:t>Startup.cs</a:t>
            </a:r>
            <a:r>
              <a:rPr lang="nl-BE" sz="2400" i="1" dirty="0"/>
              <a:t> (default Controller, Action </a:t>
            </a:r>
            <a:r>
              <a:rPr lang="nl-BE" sz="2400" i="1" dirty="0" err="1"/>
              <a:t>and</a:t>
            </a:r>
            <a:r>
              <a:rPr lang="nl-BE" sz="2400" i="1" dirty="0"/>
              <a:t> first (default) parameter)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URL Segments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830918" y="5033512"/>
            <a:ext cx="590465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Picture 2" descr="http://3.bp.blogspot.com/-2Ngo7_z9lm8/Uq4Od1i4rLI/AAAAAAAAAEU/cT52zVywFRA/w909-h672-no/mvc-diag.png">
            <a:extLst>
              <a:ext uri="{FF2B5EF4-FFF2-40B4-BE49-F238E27FC236}">
                <a16:creationId xmlns:a16="http://schemas.microsoft.com/office/drawing/2014/main" id="{742967F1-9F2F-443C-863B-90520E6B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35" y="1268760"/>
            <a:ext cx="2746164" cy="20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73" y="1233916"/>
            <a:ext cx="6290395" cy="551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5570315" cy="4428000"/>
          </a:xfrm>
        </p:spPr>
        <p:txBody>
          <a:bodyPr>
            <a:normAutofit/>
          </a:bodyPr>
          <a:lstStyle/>
          <a:p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Don't use scaffolding for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now</a:t>
            </a:r>
            <a:endParaRPr lang="nl-BE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47928" y="4725144"/>
            <a:ext cx="1197204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F0"/>
                </a:solidFill>
              </a:rPr>
              <a:t>HelloWorld</a:t>
            </a:r>
            <a:r>
              <a:rPr lang="fr-BE" sz="2800" dirty="0" err="1"/>
              <a:t>Controller.cs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Controller </a:t>
            </a:r>
            <a:r>
              <a:rPr lang="fr-BE" dirty="0">
                <a:sym typeface="Wingdings" panose="05000000000000000000" pitchFamily="2" charset="2"/>
              </a:rPr>
              <a:t> Class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CC8B0E-22C3-4F84-9D1B-4D54D0BA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60848"/>
            <a:ext cx="6929784" cy="424182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287688" y="5708647"/>
            <a:ext cx="129614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151784" y="3307591"/>
            <a:ext cx="15841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12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344" y="1196752"/>
            <a:ext cx="100091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HelloWorldController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my default action..."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the welcome action method..."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methods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Actions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1919536" y="2636912"/>
            <a:ext cx="17906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919536" y="4324452"/>
            <a:ext cx="191728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E5A52F2-E45C-44E0-B347-9699D886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3" y="1418325"/>
            <a:ext cx="3384376" cy="207219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DBE8C97-DBDE-40FC-9712-51A83E21EF99}"/>
              </a:ext>
            </a:extLst>
          </p:cNvPr>
          <p:cNvSpPr/>
          <p:nvPr/>
        </p:nvSpPr>
        <p:spPr>
          <a:xfrm>
            <a:off x="2046124" y="1664804"/>
            <a:ext cx="3833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05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nl-BE" sz="2800" dirty="0" err="1"/>
              <a:t>localhost:xxxx</a:t>
            </a:r>
            <a:r>
              <a:rPr lang="nl-BE" sz="2800" dirty="0"/>
              <a:t>/</a:t>
            </a:r>
            <a:r>
              <a:rPr lang="nl-BE" sz="2800" dirty="0" err="1"/>
              <a:t>HelloWorld</a:t>
            </a:r>
            <a:endParaRPr lang="nl-BE" sz="2800" dirty="0"/>
          </a:p>
          <a:p>
            <a:endParaRPr lang="fr-BE" sz="2800" dirty="0"/>
          </a:p>
          <a:p>
            <a:pPr marL="0" indent="0">
              <a:buNone/>
            </a:pPr>
            <a:r>
              <a:rPr lang="fr-BE" sz="2800" dirty="0"/>
              <a:t>	m</a:t>
            </a:r>
            <a:r>
              <a:rPr lang="nl-BE" sz="2800" dirty="0" err="1"/>
              <a:t>aps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endParaRPr lang="nl-BE" sz="2800" dirty="0"/>
          </a:p>
          <a:p>
            <a:endParaRPr lang="fr-BE" sz="2800" dirty="0"/>
          </a:p>
          <a:p>
            <a:r>
              <a:rPr lang="fr-BE" sz="2800" dirty="0"/>
              <a:t>H</a:t>
            </a:r>
            <a:r>
              <a:rPr lang="nl-BE" sz="2800" dirty="0" err="1"/>
              <a:t>elloWorld</a:t>
            </a:r>
            <a:r>
              <a:rPr lang="nl-BE" sz="2800" dirty="0" err="1">
                <a:solidFill>
                  <a:srgbClr val="C00000"/>
                </a:solidFill>
              </a:rPr>
              <a:t>Controller</a:t>
            </a:r>
            <a:r>
              <a:rPr lang="nl-BE" sz="2800" dirty="0">
                <a:solidFill>
                  <a:srgbClr val="C00000"/>
                </a:solidFill>
              </a:rPr>
              <a:t> </a:t>
            </a:r>
            <a:r>
              <a:rPr lang="nl-BE" sz="2800" dirty="0">
                <a:solidFill>
                  <a:schemeClr val="accent6">
                    <a:lumMod val="10000"/>
                  </a:schemeClr>
                </a:solidFill>
              </a:rPr>
              <a:t>Class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mapping</a:t>
            </a:r>
            <a:r>
              <a:rPr lang="fr-BE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245025"/>
            <a:ext cx="6614062" cy="268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977531"/>
            <a:ext cx="6618387" cy="268978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176120" y="1582812"/>
            <a:ext cx="8640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57CAF7-565B-42CD-A5AA-A92AD79D37F5}"/>
              </a:ext>
            </a:extLst>
          </p:cNvPr>
          <p:cNvSpPr/>
          <p:nvPr/>
        </p:nvSpPr>
        <p:spPr>
          <a:xfrm>
            <a:off x="7176120" y="4313008"/>
            <a:ext cx="14401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0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ASP.NET MVC</a:t>
            </a:r>
          </a:p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fr-BE" dirty="0"/>
          </a:p>
          <a:p>
            <a:r>
              <a:rPr lang="fr-BE" dirty="0" err="1"/>
              <a:t>Adding</a:t>
            </a:r>
            <a:r>
              <a:rPr lang="fr-BE" dirty="0"/>
              <a:t> a Controller</a:t>
            </a:r>
          </a:p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fr-BE" dirty="0"/>
          </a:p>
          <a:p>
            <a:r>
              <a:rPr lang="fr-BE" dirty="0" err="1"/>
              <a:t>Razor</a:t>
            </a:r>
            <a:endParaRPr lang="fr-BE" dirty="0"/>
          </a:p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fr-BE" dirty="0"/>
          </a:p>
          <a:p>
            <a:endParaRPr lang="fr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>
                <a:solidFill>
                  <a:srgbClr val="C00000"/>
                </a:solidFill>
              </a:rPr>
              <a:t>1. </a:t>
            </a:r>
            <a:r>
              <a:rPr lang="fr-BE" dirty="0" err="1"/>
              <a:t>query</a:t>
            </a:r>
            <a:r>
              <a:rPr lang="fr-BE" dirty="0"/>
              <a:t> string </a:t>
            </a:r>
            <a:r>
              <a:rPr lang="fr-BE" dirty="0">
                <a:sym typeface="Wingdings" panose="05000000000000000000" pitchFamily="2" charset="2"/>
              </a:rPr>
              <a:t> ?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4"/>
            <a:ext cx="5189820" cy="210920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3508956" y="3467885"/>
            <a:ext cx="172819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631504" y="1545745"/>
            <a:ext cx="915026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is: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17806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0ECF975E-4872-4239-A664-053E4475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6" y="4581367"/>
            <a:ext cx="6467475" cy="18192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>
                <a:solidFill>
                  <a:srgbClr val="C00000"/>
                </a:solidFill>
              </a:rPr>
              <a:t>2. </a:t>
            </a:r>
            <a:r>
              <a:rPr lang="fr-BE" dirty="0"/>
              <a:t>url segment)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5158675" y="4929923"/>
            <a:ext cx="1081341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9274C19-AC09-4F05-B2B7-55CBF0F8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36" y="1303940"/>
            <a:ext cx="6108348" cy="18090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6672064" y="2189662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E3283F1-1BB5-4CF9-B199-606AE618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36" y="3225208"/>
            <a:ext cx="5055059" cy="1211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F0D1A169-09BE-4B2A-8002-4EF419A122A8}"/>
              </a:ext>
            </a:extLst>
          </p:cNvPr>
          <p:cNvSpPr/>
          <p:nvPr/>
        </p:nvSpPr>
        <p:spPr>
          <a:xfrm>
            <a:off x="5307436" y="3168728"/>
            <a:ext cx="1436636" cy="4996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453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 err="1"/>
              <a:t>Controller.cs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 err="1"/>
              <a:t>Views</a:t>
            </a:r>
            <a:r>
              <a:rPr lang="fr-BE" dirty="0"/>
              <a:t> folder | </a:t>
            </a:r>
            <a:r>
              <a:rPr lang="fr-BE" dirty="0" err="1"/>
              <a:t>Add</a:t>
            </a:r>
            <a:r>
              <a:rPr lang="fr-BE" dirty="0"/>
              <a:t> Folder | </a:t>
            </a:r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sz="2400" dirty="0">
                <a:solidFill>
                  <a:srgbClr val="00B0F0"/>
                </a:solidFill>
              </a:rPr>
              <a:t>(</a:t>
            </a:r>
            <a:r>
              <a:rPr lang="fr-BE" sz="2400" dirty="0" err="1">
                <a:solidFill>
                  <a:srgbClr val="00B0F0"/>
                </a:solidFill>
              </a:rPr>
              <a:t>controller</a:t>
            </a:r>
            <a:r>
              <a:rPr lang="fr-BE" sz="2400" dirty="0">
                <a:solidFill>
                  <a:srgbClr val="00B0F0"/>
                </a:solidFill>
              </a:rPr>
              <a:t> </a:t>
            </a:r>
            <a:r>
              <a:rPr lang="fr-BE" sz="2400" dirty="0" err="1">
                <a:solidFill>
                  <a:srgbClr val="00B0F0"/>
                </a:solidFill>
              </a:rPr>
              <a:t>name</a:t>
            </a:r>
            <a:r>
              <a:rPr lang="fr-BE" sz="2400" dirty="0">
                <a:solidFill>
                  <a:srgbClr val="00B0F0"/>
                </a:solidFill>
              </a:rPr>
              <a:t>)</a:t>
            </a:r>
            <a:endParaRPr lang="fr-BE" dirty="0">
              <a:solidFill>
                <a:srgbClr val="00B0F0"/>
              </a:solidFill>
            </a:endParaRPr>
          </a:p>
          <a:p>
            <a:r>
              <a:rPr lang="fr-BE" dirty="0" err="1"/>
              <a:t>Helloworld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| New Item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4" y="2276872"/>
            <a:ext cx="40671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562866" y="2348880"/>
            <a:ext cx="1652813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92D29EC-5047-436B-858D-CC98BE24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1340768"/>
            <a:ext cx="3344784" cy="29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EEF86AA-D117-4C8E-B9D4-C0A7AA1C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5" y="1534621"/>
            <a:ext cx="7975595" cy="375471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2454" t="1722"/>
          <a:stretch/>
        </p:blipFill>
        <p:spPr>
          <a:xfrm>
            <a:off x="9072901" y="1801599"/>
            <a:ext cx="2861692" cy="3491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1703512" y="4717681"/>
            <a:ext cx="864096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766826" y="2656141"/>
            <a:ext cx="360040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C27D0DCC-0A58-4D25-97CD-E30C6C3E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9338"/>
            <a:ext cx="12192000" cy="6671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name of the view = the name of the action from which the view is called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81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3287" y="1282393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779992" y="1505218"/>
            <a:ext cx="43799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360" y="2358103"/>
            <a:ext cx="26642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jdelijke aanduiding voor inhoud 1"/>
          <p:cNvSpPr>
            <a:spLocks noGrp="1"/>
          </p:cNvSpPr>
          <p:nvPr>
            <p:ph idx="1"/>
          </p:nvPr>
        </p:nvSpPr>
        <p:spPr>
          <a:xfrm>
            <a:off x="0" y="3573016"/>
            <a:ext cx="12192000" cy="2006983"/>
          </a:xfrm>
        </p:spPr>
        <p:txBody>
          <a:bodyPr>
            <a:noAutofit/>
          </a:bodyPr>
          <a:lstStyle/>
          <a:p>
            <a:r>
              <a:rPr lang="en-US" sz="2000" i="1" dirty="0" err="1">
                <a:solidFill>
                  <a:srgbClr val="50C6DD"/>
                </a:solidFill>
              </a:rPr>
              <a:t>ViewData</a:t>
            </a:r>
            <a:r>
              <a:rPr lang="en-US" sz="2000" i="1" dirty="0"/>
              <a:t> is a Dictionary object that allows you to pass data between</a:t>
            </a:r>
          </a:p>
          <a:p>
            <a:pPr lvl="1"/>
            <a:r>
              <a:rPr lang="en-US" sz="2000" i="1" dirty="0"/>
              <a:t>Controller and View</a:t>
            </a:r>
          </a:p>
          <a:p>
            <a:pPr lvl="1"/>
            <a:r>
              <a:rPr lang="en-US" sz="2000" i="1" dirty="0"/>
              <a:t>View and View Template</a:t>
            </a:r>
          </a:p>
          <a:p>
            <a:endParaRPr lang="en-US" sz="2000" i="1" dirty="0"/>
          </a:p>
          <a:p>
            <a:r>
              <a:rPr lang="en-US" sz="2000" i="1" dirty="0"/>
              <a:t>Dictionary object contains a Key and a Value</a:t>
            </a:r>
            <a:endParaRPr lang="nl-BE" sz="2000" i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0DD3F77-2520-4EA8-8082-A5A3711B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98" y="1340768"/>
            <a:ext cx="277506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4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2C47DC7-F8D8-426E-B777-77CD68D5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9" y="1265519"/>
            <a:ext cx="8732945" cy="453974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271464" y="1412776"/>
            <a:ext cx="1127331" cy="34894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279576" y="2852936"/>
            <a:ext cx="2232248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E6CDD8-CE48-4BA2-81D7-2A9C435D575B}"/>
              </a:ext>
            </a:extLst>
          </p:cNvPr>
          <p:cNvSpPr/>
          <p:nvPr/>
        </p:nvSpPr>
        <p:spPr>
          <a:xfrm>
            <a:off x="5879976" y="4624073"/>
            <a:ext cx="6096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95EF328-6919-4929-8E4A-5F9666172DDD}"/>
              </a:ext>
            </a:extLst>
          </p:cNvPr>
          <p:cNvSpPr/>
          <p:nvPr/>
        </p:nvSpPr>
        <p:spPr>
          <a:xfrm>
            <a:off x="6396681" y="4846898"/>
            <a:ext cx="4379904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6DB902D-43B7-4CB6-9B87-9A3C66244064}"/>
              </a:ext>
            </a:extLst>
          </p:cNvPr>
          <p:cNvSpPr/>
          <p:nvPr/>
        </p:nvSpPr>
        <p:spPr>
          <a:xfrm>
            <a:off x="5778375" y="5699782"/>
            <a:ext cx="4379903" cy="10624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66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119336" y="1844825"/>
            <a:ext cx="10461021" cy="4804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066933"/>
            <a:ext cx="9127366" cy="1061524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i="1" dirty="0"/>
              <a:t>Views/Shared/_</a:t>
            </a:r>
            <a:r>
              <a:rPr lang="nl-BE" sz="2400" i="1" dirty="0" err="1"/>
              <a:t>Layout.cshtml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91544" y="2802182"/>
            <a:ext cx="3816424" cy="33529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179F3B-87B2-4CEA-8888-0CBCC3926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3" y="5142500"/>
            <a:ext cx="5191125" cy="131445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2254746" y="5612914"/>
            <a:ext cx="1728192" cy="4233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673A6B4-FB7B-4F19-9476-97E20B996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2"/>
          <a:stretch/>
        </p:blipFill>
        <p:spPr>
          <a:xfrm>
            <a:off x="216389" y="3386682"/>
            <a:ext cx="10272100" cy="1552575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DA067810-6E54-4577-9FF2-2087BD3BFD38}"/>
              </a:ext>
            </a:extLst>
          </p:cNvPr>
          <p:cNvSpPr/>
          <p:nvPr/>
        </p:nvSpPr>
        <p:spPr>
          <a:xfrm>
            <a:off x="1098965" y="3342969"/>
            <a:ext cx="9600728" cy="166760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8BFC369-F123-4B14-BD19-C23AB15A3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88" y="4070140"/>
            <a:ext cx="6673426" cy="2711079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5735960" y="5327961"/>
            <a:ext cx="1872208" cy="70827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33B0FBA-F798-42C2-9508-A83CE48DEB52}"/>
              </a:ext>
            </a:extLst>
          </p:cNvPr>
          <p:cNvSpPr/>
          <p:nvPr/>
        </p:nvSpPr>
        <p:spPr>
          <a:xfrm>
            <a:off x="5485533" y="4128925"/>
            <a:ext cx="1402556" cy="3986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5E8950F-6D39-4FE6-84F0-405EFE10DE47}"/>
              </a:ext>
            </a:extLst>
          </p:cNvPr>
          <p:cNvSpPr/>
          <p:nvPr/>
        </p:nvSpPr>
        <p:spPr>
          <a:xfrm>
            <a:off x="6699689" y="4816160"/>
            <a:ext cx="1008112" cy="326187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45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500" i="1" dirty="0"/>
              <a:t>Views/_</a:t>
            </a:r>
            <a:r>
              <a:rPr lang="nl-BE" sz="2500" i="1" dirty="0" err="1"/>
              <a:t>ViewStart.cshtml</a:t>
            </a:r>
            <a:endParaRPr lang="nl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endParaRPr lang="fr-BE" sz="2500" i="1" dirty="0"/>
          </a:p>
          <a:p>
            <a:r>
              <a:rPr lang="fr-BE" sz="2500" dirty="0"/>
              <a:t>Template </a:t>
            </a:r>
            <a:r>
              <a:rPr lang="fr-BE" sz="2500" dirty="0" err="1"/>
              <a:t>without</a:t>
            </a:r>
            <a:r>
              <a:rPr lang="fr-BE" sz="2500" dirty="0"/>
              <a:t> Bootstrap</a:t>
            </a:r>
          </a:p>
          <a:p>
            <a:pPr lvl="1"/>
            <a:r>
              <a:rPr lang="fr-BE" dirty="0" err="1"/>
              <a:t>Delete</a:t>
            </a:r>
            <a:r>
              <a:rPr lang="fr-BE" i="1" dirty="0"/>
              <a:t> _</a:t>
            </a:r>
            <a:r>
              <a:rPr lang="fr-BE" i="1" dirty="0" err="1"/>
              <a:t>Layout.cshtml</a:t>
            </a:r>
            <a:endParaRPr lang="fr-BE" i="1" dirty="0"/>
          </a:p>
          <a:p>
            <a:pPr lvl="1"/>
            <a:r>
              <a:rPr lang="fr-BE" i="1" dirty="0" err="1"/>
              <a:t>Shared</a:t>
            </a:r>
            <a:r>
              <a:rPr lang="fr-BE" i="1" dirty="0"/>
              <a:t> | </a:t>
            </a:r>
            <a:r>
              <a:rPr lang="fr-BE" i="1" dirty="0" err="1"/>
              <a:t>Add</a:t>
            </a:r>
            <a:r>
              <a:rPr lang="fr-BE" i="1" dirty="0"/>
              <a:t> | New Item</a:t>
            </a:r>
          </a:p>
          <a:p>
            <a:pPr marL="0" indent="0">
              <a:buNone/>
            </a:pPr>
            <a:endParaRPr lang="nl-BE" sz="25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Setting the </a:t>
            </a:r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13754" t="-6665" r="7238" b="20003"/>
          <a:stretch/>
        </p:blipFill>
        <p:spPr>
          <a:xfrm>
            <a:off x="1271464" y="2060848"/>
            <a:ext cx="3167728" cy="936104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0413FCC-160B-496E-BD29-290DBA0B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495954"/>
            <a:ext cx="6898495" cy="325014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772940" y="4669686"/>
            <a:ext cx="280831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976431" y="6274329"/>
            <a:ext cx="1009991" cy="2996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95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9536" y="1532270"/>
            <a:ext cx="871296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template</a:t>
            </a:r>
            <a:r>
              <a:rPr lang="fr-BE" dirty="0"/>
              <a:t> </a:t>
            </a:r>
            <a:r>
              <a:rPr lang="fr-BE" sz="2400" dirty="0"/>
              <a:t>(No Bootstrap for </a:t>
            </a:r>
            <a:r>
              <a:rPr lang="fr-BE" sz="2400" dirty="0" err="1"/>
              <a:t>now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495600" y="3717765"/>
            <a:ext cx="4968552" cy="4156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215680" y="2912119"/>
            <a:ext cx="49685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62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Index.shtml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37250"/>
            <a:ext cx="478155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570643"/>
            <a:ext cx="5832648" cy="2273887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7DFBF4C-0874-416E-89C0-03BC0E9B92AE}"/>
              </a:ext>
            </a:extLst>
          </p:cNvPr>
          <p:cNvSpPr/>
          <p:nvPr/>
        </p:nvSpPr>
        <p:spPr>
          <a:xfrm>
            <a:off x="5303912" y="261421"/>
            <a:ext cx="655272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66665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5BD09E3-55FD-4616-8F9C-364F8C4D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C00000"/>
                </a:solidFill>
              </a:rPr>
              <a:t>S</a:t>
            </a:r>
            <a:r>
              <a:rPr lang="fr-BE" dirty="0" err="1"/>
              <a:t>eparation</a:t>
            </a:r>
            <a:r>
              <a:rPr lang="fr-BE" dirty="0"/>
              <a:t> </a:t>
            </a:r>
            <a:r>
              <a:rPr lang="fr-BE" dirty="0">
                <a:solidFill>
                  <a:srgbClr val="C00000"/>
                </a:solidFill>
              </a:rPr>
              <a:t>O</a:t>
            </a:r>
            <a:r>
              <a:rPr lang="fr-BE" dirty="0"/>
              <a:t>f </a:t>
            </a:r>
            <a:r>
              <a:rPr lang="fr-BE" dirty="0" err="1">
                <a:solidFill>
                  <a:srgbClr val="C00000"/>
                </a:solidFill>
              </a:rPr>
              <a:t>C</a:t>
            </a:r>
            <a:r>
              <a:rPr lang="fr-BE" dirty="0" err="1"/>
              <a:t>oncerns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F93967-67D1-46C6-AEFA-9891F7C0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>
                <a:solidFill>
                  <a:srgbClr val="C00000"/>
                </a:solidFill>
              </a:rPr>
              <a:t>MVC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9C0100-39AF-41DB-B046-4014C1CBD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2EBB37-E72A-49AE-A2F7-F95FEF53AE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40DCF0-FF02-45C0-830B-015BD6F8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2" y="2420888"/>
            <a:ext cx="10048875" cy="16859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A4BC6A1E-F3A1-4B73-8874-197D94CE6FAC}"/>
              </a:ext>
            </a:extLst>
          </p:cNvPr>
          <p:cNvSpPr/>
          <p:nvPr/>
        </p:nvSpPr>
        <p:spPr>
          <a:xfrm>
            <a:off x="1359562" y="3710741"/>
            <a:ext cx="379182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31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079776" y="1360842"/>
            <a:ext cx="777686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6168008" cy="4428000"/>
          </a:xfrm>
        </p:spPr>
        <p:txBody>
          <a:bodyPr/>
          <a:lstStyle/>
          <a:p>
            <a:r>
              <a:rPr lang="fr-BE" sz="2400" dirty="0" err="1"/>
              <a:t>HelloWorldController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sz="4800" dirty="0"/>
          </a:p>
          <a:p>
            <a:r>
              <a:rPr lang="fr-BE" sz="2400" dirty="0"/>
              <a:t>Extra </a:t>
            </a:r>
            <a:r>
              <a:rPr lang="fr-BE" sz="2400" dirty="0" err="1"/>
              <a:t>Razor</a:t>
            </a:r>
            <a:r>
              <a:rPr lang="fr-BE" sz="2400" dirty="0"/>
              <a:t>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i="1" dirty="0" err="1"/>
              <a:t>Welcome.cshtml</a:t>
            </a:r>
            <a:endParaRPr lang="fr-BE" sz="2400" i="1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controller</a:t>
            </a:r>
            <a:r>
              <a:rPr lang="fr-BE" dirty="0"/>
              <a:t>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4367808" y="1875180"/>
            <a:ext cx="5184576" cy="6897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4632176" y="4119371"/>
            <a:ext cx="722446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]; i++)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  <p:sp>
        <p:nvSpPr>
          <p:cNvPr id="10" name="Rechthoek 9"/>
          <p:cNvSpPr/>
          <p:nvPr/>
        </p:nvSpPr>
        <p:spPr>
          <a:xfrm>
            <a:off x="5087888" y="5297578"/>
            <a:ext cx="5904656" cy="42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572460" y="5788842"/>
            <a:ext cx="3331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5" y="5197341"/>
            <a:ext cx="4222339" cy="14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Controller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293096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5592334" y="4957401"/>
            <a:ext cx="11286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0" y="1352841"/>
            <a:ext cx="5774000" cy="1560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02" y="1778434"/>
            <a:ext cx="5609853" cy="2288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hthoek 13"/>
          <p:cNvSpPr/>
          <p:nvPr/>
        </p:nvSpPr>
        <p:spPr>
          <a:xfrm>
            <a:off x="1919536" y="4653137"/>
            <a:ext cx="2448272" cy="36004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9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200" dirty="0"/>
              <a:t>.</a:t>
            </a:r>
            <a:r>
              <a:rPr lang="fr-BE" sz="2200" dirty="0" err="1"/>
              <a:t>cshtml</a:t>
            </a:r>
            <a:endParaRPr lang="fr-BE" sz="2200" dirty="0"/>
          </a:p>
          <a:p>
            <a:endParaRPr lang="fr-BE" sz="2200" dirty="0"/>
          </a:p>
          <a:p>
            <a:r>
              <a:rPr lang="fr-BE" sz="2200" dirty="0"/>
              <a:t>A </a:t>
            </a:r>
            <a:r>
              <a:rPr lang="fr-BE" sz="2200" dirty="0" err="1">
                <a:solidFill>
                  <a:srgbClr val="50C6DD"/>
                </a:solidFill>
              </a:rPr>
              <a:t>Razor</a:t>
            </a:r>
            <a:r>
              <a:rPr lang="fr-BE" sz="2200" dirty="0">
                <a:solidFill>
                  <a:srgbClr val="50C6DD"/>
                </a:solidFill>
              </a:rPr>
              <a:t> </a:t>
            </a:r>
            <a:r>
              <a:rPr lang="fr-BE" sz="2200" dirty="0" err="1">
                <a:solidFill>
                  <a:srgbClr val="50C6DD"/>
                </a:solidFill>
              </a:rPr>
              <a:t>View</a:t>
            </a:r>
            <a:r>
              <a:rPr lang="fr-BE" sz="2200" dirty="0">
                <a:solidFill>
                  <a:srgbClr val="50C6DD"/>
                </a:solidFill>
              </a:rPr>
              <a:t> Page</a:t>
            </a:r>
            <a:r>
              <a:rPr lang="fr-BE" sz="2200" dirty="0"/>
              <a:t> </a:t>
            </a:r>
            <a:r>
              <a:rPr lang="fr-BE" sz="2200" dirty="0" err="1"/>
              <a:t>contains</a:t>
            </a:r>
            <a:endParaRPr lang="fr-BE" sz="2200" dirty="0"/>
          </a:p>
          <a:p>
            <a:endParaRPr lang="fr-BE" sz="2200" dirty="0"/>
          </a:p>
          <a:p>
            <a:pPr lvl="1"/>
            <a:r>
              <a:rPr lang="fr-BE" sz="2200" dirty="0"/>
              <a:t>Html		</a:t>
            </a:r>
            <a:r>
              <a:rPr lang="fr-BE" sz="2200" dirty="0"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fr-BE" sz="2200" dirty="0" err="1"/>
              <a:t>Razor</a:t>
            </a:r>
            <a:r>
              <a:rPr lang="fr-BE" sz="2200" dirty="0"/>
              <a:t> 		</a:t>
            </a:r>
            <a:r>
              <a:rPr lang="fr-BE" sz="2200" dirty="0">
                <a:latin typeface="Consolas" panose="020B0609020204030204" pitchFamily="49" charset="0"/>
              </a:rPr>
              <a:t>@{ var </a:t>
            </a:r>
            <a:r>
              <a:rPr lang="fr-BE" sz="2200" dirty="0" err="1">
                <a:latin typeface="Consolas" panose="020B0609020204030204" pitchFamily="49" charset="0"/>
              </a:rPr>
              <a:t>name</a:t>
            </a:r>
            <a:r>
              <a:rPr lang="fr-BE" sz="2200" dirty="0">
                <a:latin typeface="Consolas" panose="020B0609020204030204" pitchFamily="49" charset="0"/>
              </a:rPr>
              <a:t> = "Jeff"; }</a:t>
            </a:r>
          </a:p>
          <a:p>
            <a:pPr lvl="1"/>
            <a:r>
              <a:rPr lang="fr-BE" sz="2200" dirty="0"/>
              <a:t>HTML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@</a:t>
            </a:r>
            <a:r>
              <a:rPr lang="en-US" sz="2200" dirty="0" err="1">
                <a:latin typeface="Consolas" panose="020B0609020204030204" pitchFamily="49" charset="0"/>
              </a:rPr>
              <a:t>Html.ActionLink</a:t>
            </a:r>
            <a:r>
              <a:rPr lang="en-US" sz="2200" dirty="0">
                <a:latin typeface="Consolas" panose="020B0609020204030204" pitchFamily="49" charset="0"/>
              </a:rPr>
              <a:t>("Movies", "List", "Movies")</a:t>
            </a:r>
            <a:endParaRPr lang="fr-BE" sz="2200" dirty="0">
              <a:latin typeface="Consolas" panose="020B0609020204030204" pitchFamily="49" charset="0"/>
            </a:endParaRPr>
          </a:p>
          <a:p>
            <a:pPr lvl="1"/>
            <a:r>
              <a:rPr lang="fr-BE" sz="2200" dirty="0"/>
              <a:t>TAG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&lt;a asp-controller="Movies" asp-action="List"&gt;Movies&lt;/a&gt;</a:t>
            </a:r>
            <a:endParaRPr lang="nl-BE" sz="22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ASP.NET </a:t>
            </a:r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Views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747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highlight>
                  <a:srgbClr val="FFFF00"/>
                </a:highlight>
              </a:rPr>
              <a:t>@</a:t>
            </a:r>
            <a:r>
              <a:rPr lang="fr-BE" dirty="0" err="1"/>
              <a:t>Razor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" y="1412777"/>
            <a:ext cx="7920880" cy="1936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5" y="3501008"/>
            <a:ext cx="6120679" cy="23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razor</a:t>
            </a:r>
            <a:r>
              <a:rPr lang="fr-BE" dirty="0"/>
              <a:t>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268760"/>
            <a:ext cx="11882637" cy="244827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151784" y="1287033"/>
            <a:ext cx="302433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91342" y="3401744"/>
            <a:ext cx="3456385" cy="3152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24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1" y="1340768"/>
            <a:ext cx="5046851" cy="2259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168293"/>
            <a:ext cx="7573516" cy="3582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8450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Expressions: @( expression 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26331"/>
          <a:stretch/>
        </p:blipFill>
        <p:spPr>
          <a:xfrm>
            <a:off x="264757" y="1268760"/>
            <a:ext cx="5000625" cy="3796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" y="5234259"/>
            <a:ext cx="791527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299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transitions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40768"/>
            <a:ext cx="10429875" cy="32099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5" y="4503049"/>
            <a:ext cx="10277475" cy="1914525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95534" y="1349312"/>
            <a:ext cx="9356849" cy="85555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942332" y="5615976"/>
            <a:ext cx="3641499" cy="2612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32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Control structures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44824"/>
            <a:ext cx="567690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826244"/>
            <a:ext cx="5591550" cy="3314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2443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Looping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434340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340767"/>
            <a:ext cx="6020882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3591306"/>
            <a:ext cx="6020882" cy="21933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7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HoW</a:t>
            </a:r>
            <a:r>
              <a:rPr lang="fr-BE" dirty="0">
                <a:solidFill>
                  <a:srgbClr val="00A0AE"/>
                </a:solidFill>
              </a:rPr>
              <a:t>?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692824"/>
          </a:xfrm>
        </p:spPr>
        <p:txBody>
          <a:bodyPr/>
          <a:lstStyle/>
          <a:p>
            <a:r>
              <a:rPr lang="fr-BE" sz="2400" dirty="0">
                <a:solidFill>
                  <a:srgbClr val="0070C0"/>
                </a:solidFill>
              </a:rPr>
              <a:t>Part 1: </a:t>
            </a:r>
            <a:r>
              <a:rPr lang="fr-BE" sz="2400" dirty="0" err="1">
                <a:solidFill>
                  <a:srgbClr val="0070C0"/>
                </a:solidFill>
              </a:rPr>
              <a:t>from</a:t>
            </a:r>
            <a:r>
              <a:rPr lang="fr-BE" sz="2400" dirty="0">
                <a:solidFill>
                  <a:srgbClr val="0070C0"/>
                </a:solidFill>
              </a:rPr>
              <a:t> scratch</a:t>
            </a: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6023992" cy="3600000"/>
          </a:xfrm>
        </p:spPr>
        <p:txBody>
          <a:bodyPr/>
          <a:lstStyle/>
          <a:p>
            <a:r>
              <a:rPr lang="fr-BE" dirty="0" err="1"/>
              <a:t>Without</a:t>
            </a:r>
            <a:r>
              <a:rPr lang="fr-BE" dirty="0"/>
              <a:t> Bootstrap (focus on ASP.NET)</a:t>
            </a:r>
          </a:p>
          <a:p>
            <a:r>
              <a:rPr lang="fr-BE" dirty="0" err="1"/>
              <a:t>Writing</a:t>
            </a:r>
            <a:r>
              <a:rPr lang="fr-BE" dirty="0"/>
              <a:t> </a:t>
            </a:r>
            <a:r>
              <a:rPr lang="fr-BE" dirty="0" err="1"/>
              <a:t>Controllers</a:t>
            </a:r>
            <a:r>
              <a:rPr lang="fr-BE" dirty="0"/>
              <a:t>/</a:t>
            </a:r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ourselves</a:t>
            </a:r>
            <a:endParaRPr lang="fr-BE" dirty="0"/>
          </a:p>
          <a:p>
            <a:pPr marL="0" indent="0">
              <a:buNone/>
            </a:pPr>
            <a:endParaRPr lang="fr-BE" sz="3200" dirty="0"/>
          </a:p>
          <a:p>
            <a:r>
              <a:rPr lang="fr-BE" dirty="0"/>
              <a:t>Example: </a:t>
            </a:r>
            <a:r>
              <a:rPr lang="fr-BE" dirty="0" err="1"/>
              <a:t>MvcMovie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</a:t>
            </a:r>
            <a:r>
              <a:rPr lang="fr-BE" dirty="0" err="1"/>
              <a:t>MotoGP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692824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Part 2: </a:t>
            </a:r>
            <a:r>
              <a:rPr lang="fr-BE" dirty="0" err="1">
                <a:solidFill>
                  <a:srgbClr val="0070C0"/>
                </a:solidFill>
              </a:rPr>
              <a:t>using</a:t>
            </a:r>
            <a:r>
              <a:rPr lang="fr-BE" dirty="0">
                <a:solidFill>
                  <a:srgbClr val="0070C0"/>
                </a:solidFill>
              </a:rPr>
              <a:t> </a:t>
            </a:r>
            <a:r>
              <a:rPr lang="fr-BE" dirty="0" err="1">
                <a:solidFill>
                  <a:srgbClr val="0070C0"/>
                </a:solidFill>
              </a:rPr>
              <a:t>templates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2245" y="2285992"/>
            <a:ext cx="5904000" cy="3600000"/>
          </a:xfrm>
        </p:spPr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Bootstrap</a:t>
            </a:r>
          </a:p>
          <a:p>
            <a:r>
              <a:rPr lang="fr-BE" dirty="0" err="1"/>
              <a:t>Scaffolding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Example: </a:t>
            </a:r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University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Music Store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1340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olidFill>
                  <a:srgbClr val="00A0AE"/>
                </a:solidFill>
              </a:rPr>
              <a:t>HTML </a:t>
            </a:r>
            <a:r>
              <a:rPr lang="fr-BE" dirty="0" err="1">
                <a:solidFill>
                  <a:srgbClr val="00A0AE"/>
                </a:solidFill>
              </a:rPr>
              <a:t>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C00000"/>
              </a:solidFill>
            </a:endParaRPr>
          </a:p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/>
          </a:p>
          <a:p>
            <a:endParaRPr lang="fr-BE" dirty="0"/>
          </a:p>
          <a:p>
            <a:r>
              <a:rPr lang="fr-BE" dirty="0" err="1">
                <a:solidFill>
                  <a:srgbClr val="00A0AE"/>
                </a:solidFill>
              </a:rPr>
              <a:t>TagHelper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asp-controller="Movies" asp-action="List"&gt;Movies&lt;/a&gt;</a:t>
            </a:r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517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1988968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URL Helper </a:t>
            </a:r>
            <a:r>
              <a:rPr lang="fr-BE" sz="2000" dirty="0"/>
              <a:t>(to </a:t>
            </a:r>
            <a:r>
              <a:rPr lang="fr-BE" sz="2000" dirty="0" err="1"/>
              <a:t>be</a:t>
            </a:r>
            <a:r>
              <a:rPr lang="fr-BE" sz="2000" dirty="0"/>
              <a:t> </a:t>
            </a:r>
            <a:r>
              <a:rPr lang="fr-BE" sz="2000" dirty="0" err="1"/>
              <a:t>used</a:t>
            </a:r>
            <a:r>
              <a:rPr lang="fr-BE" sz="2000" dirty="0"/>
              <a:t> in the 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inhoud 1"/>
          <p:cNvSpPr txBox="1">
            <a:spLocks/>
          </p:cNvSpPr>
          <p:nvPr/>
        </p:nvSpPr>
        <p:spPr>
          <a:xfrm>
            <a:off x="-5207" y="3501008"/>
            <a:ext cx="12192000" cy="208823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Font typeface="Arial" pitchFamily="34" charset="0"/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 err="1"/>
              <a:t>.Action</a:t>
            </a:r>
            <a:r>
              <a:rPr lang="en-US" dirty="0"/>
              <a:t>("Movies", "Detail", new { id = 6 })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Font typeface="Arial" pitchFamily="34" charset="0"/>
              <a:buNone/>
            </a:pPr>
            <a:r>
              <a:rPr lang="nl-BE" dirty="0"/>
              <a:t>/Movies/Detail/6</a:t>
            </a:r>
          </a:p>
        </p:txBody>
      </p:sp>
    </p:spTree>
    <p:extLst>
      <p:ext uri="{BB962C8B-B14F-4D97-AF65-F5344CB8AC3E}">
        <p14:creationId xmlns:p14="http://schemas.microsoft.com/office/powerpoint/2010/main" val="1745044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80264" y="1221140"/>
            <a:ext cx="963215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Menu"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Lesson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="Welcome"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MVCMOvie</a:t>
            </a:r>
            <a:r>
              <a:rPr lang="fr-BE" dirty="0"/>
              <a:t> Main Menu: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23392" y="3461988"/>
            <a:ext cx="5832648" cy="4226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C771ABE-961A-47D5-A8A9-D0D67502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5" y="4281066"/>
            <a:ext cx="4584795" cy="239132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4B33A42-2193-406A-A697-FAFC42D2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0" y="4276693"/>
            <a:ext cx="6350294" cy="2391324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314658" y="4509120"/>
            <a:ext cx="2016224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525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&amp; Tag Helpers (more to come)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412776"/>
            <a:ext cx="2257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1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1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87A22DC-80F5-4EF0-A849-3782B47C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400834"/>
            <a:ext cx="6527675" cy="4334784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Create</a:t>
            </a:r>
            <a:r>
              <a:rPr lang="fr-BE" sz="2800" dirty="0"/>
              <a:t> a folder </a:t>
            </a:r>
            <a:r>
              <a:rPr lang="fr-BE" sz="2800" i="1" dirty="0">
                <a:solidFill>
                  <a:srgbClr val="00A0AE"/>
                </a:solidFill>
              </a:rPr>
              <a:t>www</a:t>
            </a:r>
            <a:r>
              <a:rPr lang="fr-BE" sz="2800" dirty="0"/>
              <a:t> (</a:t>
            </a:r>
            <a:r>
              <a:rPr lang="fr-BE" sz="2800" dirty="0" err="1"/>
              <a:t>save</a:t>
            </a:r>
            <a:r>
              <a:rPr lang="fr-BE" sz="2800" dirty="0"/>
              <a:t> all </a:t>
            </a:r>
            <a:r>
              <a:rPr lang="fr-BE" sz="2800" dirty="0" err="1"/>
              <a:t>your</a:t>
            </a:r>
            <a:r>
              <a:rPr lang="fr-BE" sz="2800" dirty="0"/>
              <a:t> </a:t>
            </a:r>
            <a:r>
              <a:rPr lang="fr-BE" sz="2800" dirty="0" err="1"/>
              <a:t>webapplications</a:t>
            </a:r>
            <a:r>
              <a:rPr lang="fr-BE" sz="2800" dirty="0"/>
              <a:t> in </a:t>
            </a:r>
            <a:r>
              <a:rPr lang="fr-BE" sz="2800" dirty="0" err="1"/>
              <a:t>this</a:t>
            </a:r>
            <a:r>
              <a:rPr lang="fr-BE" sz="2800"/>
              <a:t> folder)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/>
              <a:t>Visual Studio</a:t>
            </a:r>
          </a:p>
          <a:p>
            <a:r>
              <a:rPr lang="fr-BE" sz="2800" dirty="0" err="1"/>
              <a:t>Create</a:t>
            </a:r>
            <a:r>
              <a:rPr lang="fr-BE" sz="2800" dirty="0"/>
              <a:t> New Project</a:t>
            </a:r>
          </a:p>
          <a:p>
            <a:r>
              <a:rPr lang="fr-BE" sz="2800" dirty="0"/>
              <a:t>ASP.NET </a:t>
            </a:r>
            <a:r>
              <a:rPr lang="fr-BE" sz="2800" dirty="0" err="1"/>
              <a:t>Core</a:t>
            </a:r>
            <a:r>
              <a:rPr lang="fr-BE" sz="2800" dirty="0"/>
              <a:t> Web Application</a:t>
            </a:r>
          </a:p>
          <a:p>
            <a:r>
              <a:rPr lang="fr-BE" sz="2800" dirty="0"/>
              <a:t>Next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328248" y="4581128"/>
            <a:ext cx="338437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MvcMovie</a:t>
            </a:r>
            <a:endParaRPr lang="fr-BE" dirty="0">
              <a:solidFill>
                <a:srgbClr val="00A0AE"/>
              </a:solidFill>
            </a:endParaRPr>
          </a:p>
          <a:p>
            <a:r>
              <a:rPr lang="fr-BE" dirty="0"/>
              <a:t>www folder</a:t>
            </a:r>
          </a:p>
          <a:p>
            <a:r>
              <a:rPr lang="fr-BE" dirty="0" err="1"/>
              <a:t>Create</a:t>
            </a:r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C9D940-0F45-4637-B2A8-11EBE0F6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484784"/>
            <a:ext cx="7804561" cy="5182716"/>
          </a:xfrm>
          <a:prstGeom prst="rect">
            <a:avLst/>
          </a:prstGeom>
          <a:ln w="6350">
            <a:solidFill>
              <a:schemeClr val="accent2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4511824" y="2564904"/>
            <a:ext cx="4752528" cy="11521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4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F979BEC-F943-4315-A5C1-39015269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591945" cy="4428000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C00000"/>
                </a:solidFill>
              </a:rPr>
              <a:t>ASP.NET </a:t>
            </a:r>
            <a:r>
              <a:rPr lang="nl-BE" sz="2400" dirty="0" err="1">
                <a:solidFill>
                  <a:srgbClr val="C00000"/>
                </a:solidFill>
              </a:rPr>
              <a:t>Core</a:t>
            </a:r>
            <a:r>
              <a:rPr lang="nl-BE" sz="2400" dirty="0">
                <a:solidFill>
                  <a:srgbClr val="C00000"/>
                </a:solidFill>
              </a:rPr>
              <a:t> 5.0</a:t>
            </a:r>
          </a:p>
          <a:p>
            <a:r>
              <a:rPr lang="nl-BE" sz="2400" dirty="0"/>
              <a:t>ASP.NET </a:t>
            </a:r>
            <a:r>
              <a:rPr lang="nl-BE" sz="2400" dirty="0" err="1"/>
              <a:t>Core</a:t>
            </a:r>
            <a:r>
              <a:rPr lang="nl-BE" sz="2400" dirty="0"/>
              <a:t> Web App (Model-View-Controller)</a:t>
            </a:r>
          </a:p>
          <a:p>
            <a:endParaRPr lang="nl-BE" sz="2400" dirty="0"/>
          </a:p>
          <a:p>
            <a:r>
              <a:rPr lang="nl-BE" sz="2400" dirty="0" err="1"/>
              <a:t>Authentication|Change</a:t>
            </a:r>
            <a:endParaRPr lang="nl-BE" sz="2400" dirty="0"/>
          </a:p>
          <a:p>
            <a:r>
              <a:rPr lang="nl-BE" sz="2400" dirty="0" err="1"/>
              <a:t>Indivual</a:t>
            </a:r>
            <a:r>
              <a:rPr lang="nl-BE" sz="2400" dirty="0"/>
              <a:t> User </a:t>
            </a:r>
            <a:r>
              <a:rPr lang="nl-BE" sz="2400" dirty="0" err="1"/>
              <a:t>Accounts|OK</a:t>
            </a:r>
            <a:endParaRPr lang="nl-BE" sz="2400" dirty="0"/>
          </a:p>
          <a:p>
            <a:r>
              <a:rPr lang="nl-BE" sz="2400" dirty="0" err="1"/>
              <a:t>Create</a:t>
            </a:r>
            <a:endParaRPr lang="nl-B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87FF95-50F4-4624-AB47-CE961E0D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GETTING STARTED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E8AD46-1BCF-4965-9D4E-6E639ABD4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7C883DC-6D1E-494D-96E2-A7448928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772816"/>
            <a:ext cx="6795668" cy="47144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34D5035-AEB4-4C3A-AD1F-829CCC9C3B64}"/>
              </a:ext>
            </a:extLst>
          </p:cNvPr>
          <p:cNvSpPr/>
          <p:nvPr/>
        </p:nvSpPr>
        <p:spPr>
          <a:xfrm>
            <a:off x="5231904" y="4437112"/>
            <a:ext cx="4680520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4B5B22A-D8F1-4450-BF8B-69B83EE5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45721"/>
            <a:ext cx="4718508" cy="1852063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64B7BA6C-AFB1-49B4-87B2-67C9BF1B9457}"/>
              </a:ext>
            </a:extLst>
          </p:cNvPr>
          <p:cNvSpPr/>
          <p:nvPr/>
        </p:nvSpPr>
        <p:spPr>
          <a:xfrm>
            <a:off x="9984432" y="2996952"/>
            <a:ext cx="1008112" cy="68324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5E7ED49-3CCF-4366-9575-1DB8F8AE9A51}"/>
              </a:ext>
            </a:extLst>
          </p:cNvPr>
          <p:cNvSpPr/>
          <p:nvPr/>
        </p:nvSpPr>
        <p:spPr>
          <a:xfrm>
            <a:off x="6600056" y="2574983"/>
            <a:ext cx="1584176" cy="4939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2564904"/>
            <a:ext cx="8207562" cy="3015096"/>
          </a:xfrm>
        </p:spPr>
        <p:txBody>
          <a:bodyPr>
            <a:normAutofit/>
          </a:bodyPr>
          <a:lstStyle/>
          <a:p>
            <a:r>
              <a:rPr lang="en-US" sz="2400" dirty="0"/>
              <a:t>The project also contains all the references to work with </a:t>
            </a:r>
            <a:r>
              <a:rPr lang="en-US" sz="2400" dirty="0">
                <a:solidFill>
                  <a:srgbClr val="00B0F0"/>
                </a:solidFill>
              </a:rPr>
              <a:t>Entity Framework</a:t>
            </a:r>
          </a:p>
          <a:p>
            <a:r>
              <a:rPr lang="en-US" sz="2400" dirty="0"/>
              <a:t>For now, we do not use scaffolding and bootstrap, but develop everything </a:t>
            </a:r>
            <a:r>
              <a:rPr lang="en-US" sz="2400" dirty="0">
                <a:solidFill>
                  <a:srgbClr val="00B0F0"/>
                </a:solidFill>
              </a:rPr>
              <a:t>from scratch</a:t>
            </a:r>
            <a:endParaRPr lang="nl-BE" sz="2400" dirty="0">
              <a:solidFill>
                <a:srgbClr val="00B0F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7" y="1410177"/>
            <a:ext cx="802005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407368" y="1773511"/>
            <a:ext cx="6624736" cy="28739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07855A-E584-4CEE-AF1C-41E91000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769875"/>
            <a:ext cx="3133725" cy="4810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80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BACE402-C852-4156-A925-DE0C5649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Just use http instead of https during development </a:t>
            </a:r>
            <a:r>
              <a:rPr lang="fr-BE" sz="2800" dirty="0"/>
              <a:t>(</a:t>
            </a:r>
            <a:r>
              <a:rPr lang="fr-BE" sz="2800" dirty="0" err="1"/>
              <a:t>disable</a:t>
            </a:r>
            <a:r>
              <a:rPr lang="fr-BE" sz="2800" dirty="0"/>
              <a:t> SSL)</a:t>
            </a:r>
          </a:p>
          <a:p>
            <a:endParaRPr lang="fr-BE" sz="2800" dirty="0"/>
          </a:p>
          <a:p>
            <a:r>
              <a:rPr lang="fr-BE" sz="2800" dirty="0" err="1"/>
              <a:t>MvcMovie</a:t>
            </a:r>
            <a:r>
              <a:rPr lang="fr-BE" sz="2800" dirty="0"/>
              <a:t> | Right-click</a:t>
            </a:r>
          </a:p>
          <a:p>
            <a:pPr marL="0" indent="0">
              <a:buNone/>
            </a:pPr>
            <a:r>
              <a:rPr lang="fr-BE" sz="2800" dirty="0"/>
              <a:t>| </a:t>
            </a:r>
            <a:r>
              <a:rPr lang="fr-BE" sz="2800" dirty="0" err="1"/>
              <a:t>Properties</a:t>
            </a:r>
            <a:r>
              <a:rPr lang="fr-BE" sz="2800" dirty="0"/>
              <a:t> | </a:t>
            </a:r>
            <a:r>
              <a:rPr lang="fr-BE" sz="2800" dirty="0" err="1"/>
              <a:t>Debug</a:t>
            </a:r>
            <a:endParaRPr lang="nl-BE" sz="2800" dirty="0"/>
          </a:p>
          <a:p>
            <a:endParaRPr lang="nl-BE" sz="2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003C73-2C02-459C-98EA-E5CD4E29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Disable</a:t>
            </a:r>
            <a:r>
              <a:rPr lang="fr-BE" dirty="0"/>
              <a:t> SLL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C1E3EF-0619-462E-816C-BB47E1B88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BEDF03-6390-4F33-9AAD-7C6A1BF7A9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1BADB66-6D9B-4EE4-B07B-257F6C9D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" t="10788" r="33379" b="30902"/>
          <a:stretch/>
        </p:blipFill>
        <p:spPr>
          <a:xfrm>
            <a:off x="5328166" y="1916832"/>
            <a:ext cx="6744498" cy="4809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9C817515-2C44-436B-B6AB-08B249C6D083}"/>
              </a:ext>
            </a:extLst>
          </p:cNvPr>
          <p:cNvSpPr/>
          <p:nvPr/>
        </p:nvSpPr>
        <p:spPr>
          <a:xfrm>
            <a:off x="5159896" y="2708920"/>
            <a:ext cx="1512168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BE67BB-6A65-49FD-8550-F27F89356493}"/>
              </a:ext>
            </a:extLst>
          </p:cNvPr>
          <p:cNvSpPr/>
          <p:nvPr/>
        </p:nvSpPr>
        <p:spPr>
          <a:xfrm>
            <a:off x="7859747" y="6057534"/>
            <a:ext cx="756533" cy="28729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733792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1636</TotalTime>
  <Words>1237</Words>
  <Application>Microsoft Office PowerPoint</Application>
  <PresentationFormat>Breedbeeld</PresentationFormat>
  <Paragraphs>304</Paragraphs>
  <Slides>44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Introduction</vt:lpstr>
      <vt:lpstr>ASP.NET MVC</vt:lpstr>
      <vt:lpstr>HoW?</vt:lpstr>
      <vt:lpstr>Getting started</vt:lpstr>
      <vt:lpstr>Getting started</vt:lpstr>
      <vt:lpstr>GETTING STARTED</vt:lpstr>
      <vt:lpstr>Getting started</vt:lpstr>
      <vt:lpstr>Disable SLL</vt:lpstr>
      <vt:lpstr>Default Browser</vt:lpstr>
      <vt:lpstr>RunNING THE PROJECT</vt:lpstr>
      <vt:lpstr>Running the project</vt:lpstr>
      <vt:lpstr>Bootstrap</vt:lpstr>
      <vt:lpstr>MVC</vt:lpstr>
      <vt:lpstr>URL Segments</vt:lpstr>
      <vt:lpstr>Adding a controller</vt:lpstr>
      <vt:lpstr>Adding a Controller  Class</vt:lpstr>
      <vt:lpstr>Class methods  Actions</vt:lpstr>
      <vt:lpstr>Class mapping </vt:lpstr>
      <vt:lpstr>Parameters (1. query string  ?)</vt:lpstr>
      <vt:lpstr>Parameters (2. url segment)</vt:lpstr>
      <vt:lpstr>Adding a view</vt:lpstr>
      <vt:lpstr>Adding a view</vt:lpstr>
      <vt:lpstr>Adding a view</vt:lpstr>
      <vt:lpstr>Adding a View</vt:lpstr>
      <vt:lpstr>Layout Template</vt:lpstr>
      <vt:lpstr>Setting the Layout Template</vt:lpstr>
      <vt:lpstr>Change the template (No Bootstrap for now)</vt:lpstr>
      <vt:lpstr>Change the view</vt:lpstr>
      <vt:lpstr>Passing data from the controller to View</vt:lpstr>
      <vt:lpstr>Passing Data from Controller to View</vt:lpstr>
      <vt:lpstr>ASP.NET Razor Views</vt:lpstr>
      <vt:lpstr>@Razor</vt:lpstr>
      <vt:lpstr>What is razor?</vt:lpstr>
      <vt:lpstr>Razor Syntax</vt:lpstr>
      <vt:lpstr>Razor Expressions: @( expression )</vt:lpstr>
      <vt:lpstr>transitions</vt:lpstr>
      <vt:lpstr>Control structures</vt:lpstr>
      <vt:lpstr>Looping</vt:lpstr>
      <vt:lpstr>HTML &amp; TAG Helpers</vt:lpstr>
      <vt:lpstr>URL Helper (to be used in the exercise)</vt:lpstr>
      <vt:lpstr>MVCMOvie Main Menu: Home/Index.cshtml</vt:lpstr>
      <vt:lpstr>HTML &amp; Tag Helpers (more to come)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174</cp:revision>
  <dcterms:created xsi:type="dcterms:W3CDTF">2015-09-10T12:21:13Z</dcterms:created>
  <dcterms:modified xsi:type="dcterms:W3CDTF">2021-10-13T17:10:38Z</dcterms:modified>
</cp:coreProperties>
</file>