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1" r:id="rId2"/>
    <p:sldId id="389" r:id="rId3"/>
    <p:sldId id="426" r:id="rId4"/>
    <p:sldId id="430" r:id="rId5"/>
    <p:sldId id="401" r:id="rId6"/>
    <p:sldId id="404" r:id="rId7"/>
    <p:sldId id="405" r:id="rId8"/>
    <p:sldId id="406" r:id="rId9"/>
    <p:sldId id="408" r:id="rId10"/>
    <p:sldId id="409" r:id="rId11"/>
    <p:sldId id="431" r:id="rId12"/>
    <p:sldId id="410" r:id="rId13"/>
    <p:sldId id="411" r:id="rId14"/>
    <p:sldId id="413" r:id="rId15"/>
    <p:sldId id="420" r:id="rId16"/>
    <p:sldId id="414" r:id="rId17"/>
    <p:sldId id="415" r:id="rId18"/>
    <p:sldId id="416" r:id="rId19"/>
    <p:sldId id="432" r:id="rId20"/>
    <p:sldId id="418" r:id="rId21"/>
    <p:sldId id="421" r:id="rId22"/>
    <p:sldId id="425" r:id="rId23"/>
    <p:sldId id="428" r:id="rId24"/>
    <p:sldId id="424" r:id="rId25"/>
    <p:sldId id="429" r:id="rId26"/>
    <p:sldId id="427" r:id="rId27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B4B"/>
    <a:srgbClr val="50C6DD"/>
    <a:srgbClr val="00A0AE"/>
    <a:srgbClr val="EC4B2F"/>
    <a:srgbClr val="000000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54" autoAdjust="0"/>
  </p:normalViewPr>
  <p:slideViewPr>
    <p:cSldViewPr showGuides="1">
      <p:cViewPr varScale="1">
        <p:scale>
          <a:sx n="81" d="100"/>
          <a:sy n="81" d="100"/>
        </p:scale>
        <p:origin x="75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12/10/2021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12/10/2021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437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 Entity Framework Core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376692"/>
            <a:ext cx="8934450" cy="50673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MovieContext.cs</a:t>
            </a:r>
            <a:r>
              <a:rPr lang="fr-BE" dirty="0"/>
              <a:t> </a:t>
            </a:r>
            <a:r>
              <a:rPr lang="fr-BE" sz="1800" dirty="0"/>
              <a:t>(</a:t>
            </a:r>
            <a:r>
              <a:rPr lang="fr-BE" sz="1800" dirty="0" err="1"/>
              <a:t>resources</a:t>
            </a:r>
            <a:r>
              <a:rPr lang="fr-BE" sz="1800" dirty="0"/>
              <a:t> or code-site)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9425675" y="6011992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559496" y="3905753"/>
            <a:ext cx="4608512" cy="72825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870568" y="5174875"/>
            <a:ext cx="5377560" cy="573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B05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3789040"/>
            <a:ext cx="2969011" cy="28901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10090430" y="6011992"/>
            <a:ext cx="1566869" cy="43200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95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Entity</a:t>
            </a:r>
            <a:r>
              <a:rPr lang="fr-BE" dirty="0"/>
              <a:t> 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troomdiagram: Magnetische schijf 5"/>
          <p:cNvSpPr/>
          <p:nvPr/>
        </p:nvSpPr>
        <p:spPr>
          <a:xfrm>
            <a:off x="359960" y="2172583"/>
            <a:ext cx="2664296" cy="2736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9047"/>
              </p:ext>
            </p:extLst>
          </p:nvPr>
        </p:nvGraphicFramePr>
        <p:xfrm>
          <a:off x="661114" y="3407298"/>
          <a:ext cx="7920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4741103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270502291"/>
                    </a:ext>
                  </a:extLst>
                </a:gridCol>
              </a:tblGrid>
              <a:tr h="2840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77056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4097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57590"/>
                  </a:ext>
                </a:extLst>
              </a:tr>
            </a:tbl>
          </a:graphicData>
        </a:graphic>
      </p:graphicFrame>
      <p:graphicFrame>
        <p:nvGraphicFramePr>
          <p:cNvPr id="8" name="Tijdelijke aanduiding voor inhoud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340642"/>
              </p:ext>
            </p:extLst>
          </p:nvPr>
        </p:nvGraphicFramePr>
        <p:xfrm>
          <a:off x="1880009" y="3540735"/>
          <a:ext cx="7920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4741103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270502291"/>
                    </a:ext>
                  </a:extLst>
                </a:gridCol>
              </a:tblGrid>
              <a:tr h="2840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77056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4097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57590"/>
                  </a:ext>
                </a:extLst>
              </a:tr>
            </a:tbl>
          </a:graphicData>
        </a:graphic>
      </p:graphicFrame>
      <p:sp>
        <p:nvSpPr>
          <p:cNvPr id="9" name="Rechthoek: ezelsoor 8"/>
          <p:cNvSpPr/>
          <p:nvPr/>
        </p:nvSpPr>
        <p:spPr>
          <a:xfrm>
            <a:off x="6456040" y="2132856"/>
            <a:ext cx="2880320" cy="33123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Stroomdiagram: Meerdere documenten 9"/>
          <p:cNvSpPr/>
          <p:nvPr/>
        </p:nvSpPr>
        <p:spPr>
          <a:xfrm>
            <a:off x="6960096" y="2636912"/>
            <a:ext cx="864096" cy="1152128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Stroomdiagram: Meerdere documenten 10"/>
          <p:cNvSpPr/>
          <p:nvPr/>
        </p:nvSpPr>
        <p:spPr>
          <a:xfrm>
            <a:off x="7904382" y="4005064"/>
            <a:ext cx="864096" cy="1152128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057158" y="1532379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Database</a:t>
            </a:r>
          </a:p>
        </p:txBody>
      </p:sp>
      <p:sp>
        <p:nvSpPr>
          <p:cNvPr id="13" name="Rechthoek 12"/>
          <p:cNvSpPr/>
          <p:nvPr/>
        </p:nvSpPr>
        <p:spPr>
          <a:xfrm>
            <a:off x="6973218" y="1532379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/>
              <a:t>MovieContext</a:t>
            </a:r>
            <a:endParaRPr lang="nl-BE" dirty="0"/>
          </a:p>
        </p:txBody>
      </p:sp>
      <p:sp>
        <p:nvSpPr>
          <p:cNvPr id="14" name="Rechthoek 13"/>
          <p:cNvSpPr/>
          <p:nvPr/>
        </p:nvSpPr>
        <p:spPr>
          <a:xfrm>
            <a:off x="7847184" y="3586606"/>
            <a:ext cx="104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Ratings</a:t>
            </a:r>
          </a:p>
        </p:txBody>
      </p:sp>
      <p:sp>
        <p:nvSpPr>
          <p:cNvPr id="15" name="Rechthoek 14"/>
          <p:cNvSpPr/>
          <p:nvPr/>
        </p:nvSpPr>
        <p:spPr>
          <a:xfrm>
            <a:off x="6960096" y="2214123"/>
            <a:ext cx="97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Movies</a:t>
            </a:r>
          </a:p>
        </p:txBody>
      </p:sp>
      <p:sp>
        <p:nvSpPr>
          <p:cNvPr id="16" name="Rechthoek 15"/>
          <p:cNvSpPr/>
          <p:nvPr/>
        </p:nvSpPr>
        <p:spPr>
          <a:xfrm>
            <a:off x="555998" y="3028310"/>
            <a:ext cx="85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Movie</a:t>
            </a:r>
          </a:p>
        </p:txBody>
      </p:sp>
      <p:sp>
        <p:nvSpPr>
          <p:cNvPr id="17" name="Rechthoek 16"/>
          <p:cNvSpPr/>
          <p:nvPr/>
        </p:nvSpPr>
        <p:spPr>
          <a:xfrm>
            <a:off x="1761118" y="3171403"/>
            <a:ext cx="92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Rating</a:t>
            </a:r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3291727" y="3498360"/>
            <a:ext cx="2880320" cy="0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/>
          <p:cNvSpPr/>
          <p:nvPr/>
        </p:nvSpPr>
        <p:spPr>
          <a:xfrm>
            <a:off x="3341973" y="3024902"/>
            <a:ext cx="2872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Select … </a:t>
            </a:r>
            <a:r>
              <a:rPr lang="nl-BE" dirty="0" err="1"/>
              <a:t>from</a:t>
            </a:r>
            <a:r>
              <a:rPr lang="nl-BE" dirty="0"/>
              <a:t> Movie …</a:t>
            </a:r>
          </a:p>
        </p:txBody>
      </p:sp>
      <p:cxnSp>
        <p:nvCxnSpPr>
          <p:cNvPr id="22" name="Rechte verbindingslijn met pijl 21"/>
          <p:cNvCxnSpPr/>
          <p:nvPr/>
        </p:nvCxnSpPr>
        <p:spPr>
          <a:xfrm>
            <a:off x="3265485" y="3789040"/>
            <a:ext cx="2880320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3402195" y="3869439"/>
            <a:ext cx="2558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/>
              <a:t>Insert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Movie …</a:t>
            </a:r>
          </a:p>
          <a:p>
            <a:r>
              <a:rPr lang="fr-BE" dirty="0"/>
              <a:t>U</a:t>
            </a:r>
            <a:r>
              <a:rPr lang="nl-BE" dirty="0" err="1"/>
              <a:t>pdate</a:t>
            </a:r>
            <a:r>
              <a:rPr lang="nl-BE" dirty="0"/>
              <a:t> Movie Set …</a:t>
            </a:r>
          </a:p>
          <a:p>
            <a:r>
              <a:rPr lang="fr-BE" dirty="0"/>
              <a:t>D</a:t>
            </a:r>
            <a:r>
              <a:rPr lang="nl-BE" dirty="0" err="1"/>
              <a:t>elete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Movie…</a:t>
            </a:r>
          </a:p>
        </p:txBody>
      </p:sp>
      <p:sp>
        <p:nvSpPr>
          <p:cNvPr id="2" name="Rechthoek: met één afgeschuinde hoek 1">
            <a:extLst>
              <a:ext uri="{FF2B5EF4-FFF2-40B4-BE49-F238E27FC236}">
                <a16:creationId xmlns:a16="http://schemas.microsoft.com/office/drawing/2014/main" id="{196891E8-DACC-4E3A-B30A-68F9C5B5AEA1}"/>
              </a:ext>
            </a:extLst>
          </p:cNvPr>
          <p:cNvSpPr/>
          <p:nvPr/>
        </p:nvSpPr>
        <p:spPr>
          <a:xfrm>
            <a:off x="10294790" y="2893694"/>
            <a:ext cx="1633858" cy="153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Application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6B267901-0029-4314-873F-468CD942B1D2}"/>
              </a:ext>
            </a:extLst>
          </p:cNvPr>
          <p:cNvCxnSpPr>
            <a:cxnSpLocks/>
          </p:cNvCxnSpPr>
          <p:nvPr/>
        </p:nvCxnSpPr>
        <p:spPr>
          <a:xfrm>
            <a:off x="9492581" y="3478105"/>
            <a:ext cx="705790" cy="1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71D8B9E7-0CF7-4D04-A15A-BE507B256B85}"/>
              </a:ext>
            </a:extLst>
          </p:cNvPr>
          <p:cNvCxnSpPr>
            <a:cxnSpLocks/>
          </p:cNvCxnSpPr>
          <p:nvPr/>
        </p:nvCxnSpPr>
        <p:spPr>
          <a:xfrm>
            <a:off x="9480376" y="3768785"/>
            <a:ext cx="691753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A0ECDEC4-91E5-4008-AFE3-69229BEF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132856"/>
            <a:ext cx="10095964" cy="3334866"/>
          </a:xfrm>
          <a:prstGeom prst="rect">
            <a:avLst/>
          </a:prstGeom>
          <a:ln>
            <a:solidFill>
              <a:srgbClr val="50C6DD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Register</a:t>
            </a:r>
            <a:r>
              <a:rPr lang="fr-BE" sz="2800" dirty="0"/>
              <a:t> </a:t>
            </a:r>
            <a:r>
              <a:rPr lang="fr-BE" sz="2800" i="1" dirty="0" err="1">
                <a:solidFill>
                  <a:srgbClr val="00A0AE"/>
                </a:solidFill>
              </a:rPr>
              <a:t>MovieContext</a:t>
            </a:r>
            <a:r>
              <a:rPr lang="fr-BE" sz="2800" dirty="0"/>
              <a:t> as a service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Startup.cs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007767" y="2780928"/>
            <a:ext cx="1649289" cy="36612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5807968" y="3217480"/>
            <a:ext cx="2664296" cy="423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D3C553A-F304-4C85-A9DD-8A95DAFCF896}"/>
              </a:ext>
            </a:extLst>
          </p:cNvPr>
          <p:cNvSpPr/>
          <p:nvPr/>
        </p:nvSpPr>
        <p:spPr>
          <a:xfrm>
            <a:off x="4007767" y="3466475"/>
            <a:ext cx="1649289" cy="36612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B6226D8-BBE6-440E-828D-E3511AE9920D}"/>
              </a:ext>
            </a:extLst>
          </p:cNvPr>
          <p:cNvSpPr/>
          <p:nvPr/>
        </p:nvSpPr>
        <p:spPr>
          <a:xfrm>
            <a:off x="5807968" y="3903027"/>
            <a:ext cx="2664296" cy="423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9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18547"/>
            <a:ext cx="11022693" cy="3406597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appsettings.json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343472" y="1844824"/>
            <a:ext cx="10009112" cy="36612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1504" y="3754485"/>
            <a:ext cx="10085645" cy="210456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62364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1" y="3324391"/>
            <a:ext cx="573405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59" y="1407803"/>
            <a:ext cx="7258050" cy="42386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4629859" cy="4428000"/>
          </a:xfrm>
        </p:spPr>
        <p:txBody>
          <a:bodyPr/>
          <a:lstStyle/>
          <a:p>
            <a:r>
              <a:rPr lang="nl-BE" dirty="0">
                <a:solidFill>
                  <a:srgbClr val="4B2B4B"/>
                </a:solidFill>
              </a:rPr>
              <a:t>Copy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DbInitializer.cs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fr-BE" dirty="0"/>
              <a:t>to </a:t>
            </a:r>
            <a:r>
              <a:rPr lang="fr-BE" i="1" dirty="0">
                <a:solidFill>
                  <a:schemeClr val="accent1"/>
                </a:solidFill>
              </a:rPr>
              <a:t>Data</a:t>
            </a:r>
            <a:r>
              <a:rPr lang="fr-BE" dirty="0"/>
              <a:t> folder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Data </a:t>
            </a:r>
            <a:r>
              <a:rPr lang="fr-BE" sz="1800" dirty="0"/>
              <a:t>(</a:t>
            </a:r>
            <a:r>
              <a:rPr lang="fr-BE" sz="1800" dirty="0" err="1"/>
              <a:t>resources</a:t>
            </a:r>
            <a:r>
              <a:rPr lang="fr-BE" sz="18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447928" y="2348880"/>
            <a:ext cx="3816424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5447928" y="2882318"/>
            <a:ext cx="3816424" cy="12710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447928" y="4308961"/>
            <a:ext cx="6336704" cy="12127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8184232" y="1880574"/>
            <a:ext cx="2340260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566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348449"/>
            <a:ext cx="6768752" cy="5376381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863752" y="3138067"/>
            <a:ext cx="1872208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87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7A1D2B1C-F1D9-4921-A604-C8040CC6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537295"/>
            <a:ext cx="6378737" cy="378341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Startup.cs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279576" y="1920766"/>
            <a:ext cx="2502198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283164" y="4725144"/>
            <a:ext cx="3836458" cy="4498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58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Run</a:t>
            </a:r>
            <a:r>
              <a:rPr lang="fr-BE" dirty="0"/>
              <a:t> The Application (Ctrl-F5)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b="26409"/>
          <a:stretch/>
        </p:blipFill>
        <p:spPr>
          <a:xfrm>
            <a:off x="1127448" y="2276872"/>
            <a:ext cx="9972675" cy="1205636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717032"/>
            <a:ext cx="9972675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166295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C:\users\xyz\aspnet-mvcmovie…mdf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963DDB47-3C41-442F-9108-52805509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340768"/>
            <a:ext cx="6810416" cy="50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</a:t>
            </a:r>
            <a:r>
              <a:rPr lang="fr-BE" dirty="0"/>
              <a:t> | </a:t>
            </a:r>
            <a:r>
              <a:rPr lang="fr-BE" dirty="0" err="1"/>
              <a:t>Sql</a:t>
            </a:r>
            <a:r>
              <a:rPr lang="fr-BE" dirty="0"/>
              <a:t> Server Object Explorer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3" y="1333500"/>
            <a:ext cx="4436867" cy="5417648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8ED0BEB-F61A-48D6-ADDA-3B5FD57A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3" y="2920506"/>
            <a:ext cx="5904656" cy="1593612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02502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Code First</a:t>
            </a:r>
          </a:p>
          <a:p>
            <a:r>
              <a:rPr lang="fr-BE" dirty="0" err="1"/>
              <a:t>Creating</a:t>
            </a:r>
            <a:r>
              <a:rPr lang="fr-BE" dirty="0"/>
              <a:t> the Model Classes</a:t>
            </a:r>
          </a:p>
          <a:p>
            <a:r>
              <a:rPr lang="fr-BE" dirty="0" err="1"/>
              <a:t>Creating</a:t>
            </a:r>
            <a:r>
              <a:rPr lang="fr-BE" dirty="0"/>
              <a:t> the </a:t>
            </a:r>
            <a:r>
              <a:rPr lang="fr-BE" dirty="0" err="1"/>
              <a:t>DatabaseContext</a:t>
            </a:r>
            <a:r>
              <a:rPr lang="fr-BE" dirty="0"/>
              <a:t> Class</a:t>
            </a:r>
          </a:p>
          <a:p>
            <a:r>
              <a:rPr lang="fr-BE" dirty="0" err="1"/>
              <a:t>Generating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Tables</a:t>
            </a:r>
          </a:p>
          <a:p>
            <a:r>
              <a:rPr lang="fr-BE" dirty="0" err="1"/>
              <a:t>Seeding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fr-BE" dirty="0"/>
          </a:p>
          <a:p>
            <a:endParaRPr lang="fr-BE" dirty="0"/>
          </a:p>
          <a:p>
            <a:r>
              <a:rPr lang="fr-BE" dirty="0"/>
              <a:t>SQL Server Object Explorer</a:t>
            </a:r>
          </a:p>
          <a:p>
            <a:endParaRPr lang="fr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EF </a:t>
            </a:r>
            <a:r>
              <a:rPr lang="fr-BE" dirty="0" err="1"/>
              <a:t>COre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2" descr="http://3.bp.blogspot.com/-2Ngo7_z9lm8/Uq4Od1i4rLI/AAAAAAAAAEU/cT52zVywFRA/w909-h672-no/mvc-diag.png">
            <a:extLst>
              <a:ext uri="{FF2B5EF4-FFF2-40B4-BE49-F238E27FC236}">
                <a16:creationId xmlns:a16="http://schemas.microsoft.com/office/drawing/2014/main" id="{791321E8-3FFD-422F-96D6-F36120F9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3639012"/>
            <a:ext cx="2795971" cy="20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2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EBE3D7FC-3FB5-4712-B957-FBEE186E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64" y="1916832"/>
            <a:ext cx="9518472" cy="38789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000" dirty="0" err="1"/>
              <a:t>Movie</a:t>
            </a:r>
            <a:r>
              <a:rPr lang="fr-BE" sz="2000" dirty="0"/>
              <a:t> | </a:t>
            </a:r>
            <a:r>
              <a:rPr lang="fr-BE" sz="2000" dirty="0" err="1"/>
              <a:t>View</a:t>
            </a:r>
            <a:r>
              <a:rPr lang="fr-BE" sz="2000" dirty="0"/>
              <a:t> Designer</a:t>
            </a:r>
            <a:endParaRPr lang="nl-B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Sql</a:t>
            </a:r>
            <a:r>
              <a:rPr lang="fr-BE" dirty="0"/>
              <a:t> Server Object Explorer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567608" y="3789040"/>
            <a:ext cx="3816392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0072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431F7C86-0964-4969-BDEB-98429DF9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5" y="2943367"/>
            <a:ext cx="3504560" cy="1810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rmAutofit/>
          </a:bodyPr>
          <a:lstStyle/>
          <a:p>
            <a:r>
              <a:rPr lang="fr-BE" sz="2800" i="1" dirty="0">
                <a:solidFill>
                  <a:schemeClr val="accent1"/>
                </a:solidFill>
              </a:rPr>
              <a:t>Genre</a:t>
            </a:r>
            <a:r>
              <a:rPr lang="fr-BE" sz="2800" dirty="0"/>
              <a:t> and </a:t>
            </a:r>
            <a:r>
              <a:rPr lang="fr-BE" sz="2800" i="1" dirty="0" err="1">
                <a:solidFill>
                  <a:schemeClr val="accent1"/>
                </a:solidFill>
              </a:rPr>
              <a:t>Title</a:t>
            </a:r>
            <a:r>
              <a:rPr lang="fr-BE" sz="2800" dirty="0"/>
              <a:t> </a:t>
            </a:r>
            <a:r>
              <a:rPr lang="fr-BE" sz="2800" dirty="0" err="1"/>
              <a:t>columns</a:t>
            </a:r>
            <a:r>
              <a:rPr lang="fr-BE" sz="2800" dirty="0"/>
              <a:t> are </a:t>
            </a:r>
            <a:r>
              <a:rPr lang="fr-BE" sz="2800" dirty="0" err="1"/>
              <a:t>also</a:t>
            </a:r>
            <a:r>
              <a:rPr lang="fr-BE" sz="2800" dirty="0"/>
              <a:t> </a:t>
            </a:r>
            <a:r>
              <a:rPr lang="fr-BE" sz="2800" i="1" dirty="0" err="1"/>
              <a:t>Nulls</a:t>
            </a:r>
            <a:r>
              <a:rPr lang="fr-BE" sz="2800" i="1" dirty="0"/>
              <a:t> </a:t>
            </a:r>
            <a:r>
              <a:rPr lang="fr-BE" sz="2800" i="1" dirty="0" err="1"/>
              <a:t>Allowed</a:t>
            </a:r>
            <a:r>
              <a:rPr lang="fr-BE" sz="2800" i="1" dirty="0"/>
              <a:t> </a:t>
            </a:r>
            <a:r>
              <a:rPr lang="fr-BE" sz="2800" dirty="0"/>
              <a:t>(default for string </a:t>
            </a:r>
            <a:r>
              <a:rPr lang="fr-BE" sz="2800" dirty="0" err="1"/>
              <a:t>datatype</a:t>
            </a:r>
            <a:r>
              <a:rPr lang="fr-BE" sz="2800" dirty="0"/>
              <a:t>)</a:t>
            </a:r>
            <a:endParaRPr lang="nl-BE" sz="280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492896"/>
            <a:ext cx="4886325" cy="2686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Nulls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562497" y="3936575"/>
            <a:ext cx="2691265" cy="2880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6741389" y="4201935"/>
            <a:ext cx="3816424" cy="3195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9621709" y="3877863"/>
            <a:ext cx="936104" cy="3195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9621709" y="3408397"/>
            <a:ext cx="936104" cy="32850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8407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D7272D47-72DB-4A2B-995D-7A03981E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672064" cy="4428000"/>
          </a:xfrm>
        </p:spPr>
        <p:txBody>
          <a:bodyPr>
            <a:normAutofit/>
          </a:bodyPr>
          <a:lstStyle/>
          <a:p>
            <a:r>
              <a:rPr lang="fr-BE" sz="2800" dirty="0" err="1"/>
              <a:t>Better</a:t>
            </a:r>
            <a:r>
              <a:rPr lang="fr-BE" sz="2800" dirty="0"/>
              <a:t> use </a:t>
            </a:r>
            <a:r>
              <a:rPr lang="fr-BE" sz="2800" i="1" dirty="0">
                <a:solidFill>
                  <a:srgbClr val="50C6DD"/>
                </a:solidFill>
              </a:rPr>
              <a:t>Migrations</a:t>
            </a:r>
            <a:r>
              <a:rPr lang="fr-BE" sz="2800" i="1" dirty="0">
                <a:solidFill>
                  <a:srgbClr val="4B2B4B"/>
                </a:solidFill>
              </a:rPr>
              <a:t> (</a:t>
            </a:r>
            <a:r>
              <a:rPr lang="fr-BE" sz="2800" i="1" dirty="0" err="1">
                <a:solidFill>
                  <a:srgbClr val="4B2B4B"/>
                </a:solidFill>
              </a:rPr>
              <a:t>later</a:t>
            </a:r>
            <a:r>
              <a:rPr lang="fr-BE" sz="2800" i="1" dirty="0">
                <a:solidFill>
                  <a:srgbClr val="4B2B4B"/>
                </a:solidFill>
              </a:rPr>
              <a:t> in the course)</a:t>
            </a:r>
            <a:endParaRPr lang="nl-BE" sz="2800" i="1" dirty="0">
              <a:solidFill>
                <a:srgbClr val="4B2B4B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6326DBD-E33D-4873-AEB5-7FEF1669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01" y="560467"/>
            <a:ext cx="4562475" cy="61722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D5EF1BD-C4CC-449B-832A-833C7A421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35" y="2817892"/>
            <a:ext cx="54102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Required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268760"/>
            <a:ext cx="5381625" cy="45720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058305" y="3140968"/>
            <a:ext cx="1152128" cy="2880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058305" y="3861048"/>
            <a:ext cx="1152128" cy="2880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170776" y="1449288"/>
            <a:ext cx="4847968" cy="3955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562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Run</a:t>
            </a:r>
            <a:r>
              <a:rPr lang="fr-BE" dirty="0"/>
              <a:t> the Application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35" y="2204864"/>
            <a:ext cx="4997665" cy="2931591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03" y="1798594"/>
            <a:ext cx="3286125" cy="8953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9D6932E-505B-4DF1-9D03-6852ED21D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659" y="3288605"/>
            <a:ext cx="3781425" cy="1847850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86660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 Auto </a:t>
            </a:r>
            <a:r>
              <a:rPr lang="fr-BE" dirty="0" err="1"/>
              <a:t>Numbering</a:t>
            </a:r>
            <a:r>
              <a:rPr lang="fr-BE" dirty="0"/>
              <a:t> </a:t>
            </a:r>
            <a:r>
              <a:rPr lang="fr-BE" sz="1800" dirty="0"/>
              <a:t>(in </a:t>
            </a:r>
            <a:r>
              <a:rPr lang="fr-BE" sz="1800" dirty="0" err="1"/>
              <a:t>Exercise</a:t>
            </a:r>
            <a:r>
              <a:rPr lang="fr-BE" sz="18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893945"/>
            <a:ext cx="5743575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672475" y="2278953"/>
            <a:ext cx="5241362" cy="61796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3429000"/>
            <a:ext cx="5743575" cy="170497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438885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MotoGP</a:t>
            </a:r>
            <a:r>
              <a:rPr lang="fr-BE" dirty="0"/>
              <a:t> Part 2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42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Ctrl-F5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Open MvcMovie.sln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C2BF1F6-5338-487C-B74B-E990E6DB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616583"/>
            <a:ext cx="7658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7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Object/Relational Mapping (</a:t>
            </a:r>
            <a:r>
              <a:rPr lang="en-US" sz="2800" dirty="0">
                <a:solidFill>
                  <a:srgbClr val="00B0F0"/>
                </a:solidFill>
              </a:rPr>
              <a:t>ORM</a:t>
            </a:r>
            <a:r>
              <a:rPr lang="en-US" sz="2800" dirty="0"/>
              <a:t>) framework</a:t>
            </a:r>
          </a:p>
          <a:p>
            <a:endParaRPr lang="en-US" sz="2800" dirty="0"/>
          </a:p>
          <a:p>
            <a:r>
              <a:rPr lang="en-US" sz="2800" dirty="0"/>
              <a:t>RDBMS (SQL Server)</a:t>
            </a:r>
            <a:r>
              <a:rPr lang="en-US" sz="2800" dirty="0">
                <a:sym typeface="Wingdings" panose="05000000000000000000" pitchFamily="2" charset="2"/>
              </a:rPr>
              <a:t> 	 	OO (C#) </a:t>
            </a:r>
          </a:p>
          <a:p>
            <a:r>
              <a:rPr lang="en-US" sz="2800" dirty="0">
                <a:sym typeface="Wingdings" panose="05000000000000000000" pitchFamily="2" charset="2"/>
              </a:rPr>
              <a:t>SQL 			 	</a:t>
            </a:r>
            <a:r>
              <a:rPr lang="fr-BE" sz="2800" dirty="0"/>
              <a:t>No SQL (</a:t>
            </a:r>
            <a:r>
              <a:rPr lang="fr-BE" sz="2800" dirty="0" err="1"/>
              <a:t>generated</a:t>
            </a:r>
            <a:r>
              <a:rPr lang="fr-BE" sz="2800" dirty="0"/>
              <a:t> </a:t>
            </a:r>
            <a:r>
              <a:rPr lang="fr-BE" sz="2800" dirty="0" err="1"/>
              <a:t>automatically</a:t>
            </a:r>
            <a:r>
              <a:rPr lang="fr-BE" sz="2800" dirty="0"/>
              <a:t>)</a:t>
            </a:r>
          </a:p>
          <a:p>
            <a:r>
              <a:rPr lang="fr-BE" sz="2800" dirty="0" err="1"/>
              <a:t>Database</a:t>
            </a:r>
            <a:r>
              <a:rPr lang="fr-BE" sz="2800" dirty="0"/>
              <a:t> tables 	</a:t>
            </a:r>
            <a:r>
              <a:rPr lang="en-US" sz="2800" dirty="0">
                <a:sym typeface="Wingdings" panose="05000000000000000000" pitchFamily="2" charset="2"/>
              </a:rPr>
              <a:t></a:t>
            </a:r>
            <a:r>
              <a:rPr lang="fr-BE" sz="2800" dirty="0"/>
              <a:t> 	</a:t>
            </a:r>
            <a:r>
              <a:rPr lang="fr-BE" sz="2800" dirty="0" err="1"/>
              <a:t>DBSets</a:t>
            </a:r>
            <a:r>
              <a:rPr lang="fr-BE" sz="2800" dirty="0"/>
              <a:t> </a:t>
            </a:r>
          </a:p>
          <a:p>
            <a:r>
              <a:rPr lang="fr-BE" sz="2800" dirty="0"/>
              <a:t>Joins 			</a:t>
            </a:r>
            <a:r>
              <a:rPr lang="en-US" sz="2800" dirty="0">
                <a:sym typeface="Wingdings" panose="05000000000000000000" pitchFamily="2" charset="2"/>
              </a:rPr>
              <a:t> 	</a:t>
            </a:r>
            <a:r>
              <a:rPr lang="fr-BE" sz="2800" dirty="0"/>
              <a:t>Navigation </a:t>
            </a:r>
            <a:r>
              <a:rPr lang="fr-BE" sz="2800" dirty="0" err="1"/>
              <a:t>properties</a:t>
            </a:r>
            <a:endParaRPr lang="fr-BE" sz="2800" dirty="0"/>
          </a:p>
          <a:p>
            <a:endParaRPr lang="fr-BE" sz="2800" dirty="0"/>
          </a:p>
          <a:p>
            <a:pPr marL="355600" lvl="1" indent="0">
              <a:buNone/>
            </a:pPr>
            <a:r>
              <a:rPr lang="fr-BE" sz="2800" dirty="0"/>
              <a:t>		</a:t>
            </a:r>
            <a:r>
              <a:rPr lang="fr-BE" sz="2800" dirty="0" err="1"/>
              <a:t>Publisher.Books</a:t>
            </a:r>
            <a:r>
              <a:rPr lang="fr-BE" sz="2800" dirty="0"/>
              <a:t>[1].</a:t>
            </a:r>
            <a:r>
              <a:rPr lang="fr-BE" sz="2800" dirty="0" err="1"/>
              <a:t>Author.Name</a:t>
            </a:r>
            <a:endParaRPr lang="fr-BE" sz="2800" dirty="0"/>
          </a:p>
          <a:p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Entity</a:t>
            </a:r>
            <a:r>
              <a:rPr lang="fr-BE" dirty="0"/>
              <a:t> </a:t>
            </a:r>
            <a:r>
              <a:rPr lang="fr-BE" dirty="0" err="1"/>
              <a:t>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0D58CDD-07C5-427B-9DCA-D1ECD6933EC6}"/>
              </a:ext>
            </a:extLst>
          </p:cNvPr>
          <p:cNvSpPr/>
          <p:nvPr/>
        </p:nvSpPr>
        <p:spPr>
          <a:xfrm>
            <a:off x="8400256" y="4436888"/>
            <a:ext cx="79208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Publisher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ABCAB7A-531B-4CF6-AA6A-DB2210F3FE35}"/>
              </a:ext>
            </a:extLst>
          </p:cNvPr>
          <p:cNvSpPr/>
          <p:nvPr/>
        </p:nvSpPr>
        <p:spPr>
          <a:xfrm>
            <a:off x="9678144" y="4405572"/>
            <a:ext cx="79208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err="1"/>
              <a:t>Book</a:t>
            </a:r>
            <a:endParaRPr lang="nl-BE" sz="140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A5BDCE-552D-4976-AE50-303DD9E5D1AF}"/>
              </a:ext>
            </a:extLst>
          </p:cNvPr>
          <p:cNvSpPr/>
          <p:nvPr/>
        </p:nvSpPr>
        <p:spPr>
          <a:xfrm>
            <a:off x="10956032" y="4405572"/>
            <a:ext cx="79208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Author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115A5491-775C-4F6C-8CFF-AE22B724B240}"/>
              </a:ext>
            </a:extLst>
          </p:cNvPr>
          <p:cNvCxnSpPr/>
          <p:nvPr/>
        </p:nvCxnSpPr>
        <p:spPr>
          <a:xfrm>
            <a:off x="9192344" y="5049096"/>
            <a:ext cx="4858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2FD387C-D693-432A-90F6-9A9EDC794FCA}"/>
              </a:ext>
            </a:extLst>
          </p:cNvPr>
          <p:cNvCxnSpPr/>
          <p:nvPr/>
        </p:nvCxnSpPr>
        <p:spPr>
          <a:xfrm>
            <a:off x="10470232" y="5040315"/>
            <a:ext cx="4858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761E75C-6BCB-451B-9A99-38D8722487A8}"/>
              </a:ext>
            </a:extLst>
          </p:cNvPr>
          <p:cNvCxnSpPr>
            <a:cxnSpLocks/>
          </p:cNvCxnSpPr>
          <p:nvPr/>
        </p:nvCxnSpPr>
        <p:spPr>
          <a:xfrm>
            <a:off x="9408368" y="5049096"/>
            <a:ext cx="14401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0B433419-14E5-4057-A537-7C48E3DC03DB}"/>
              </a:ext>
            </a:extLst>
          </p:cNvPr>
          <p:cNvCxnSpPr>
            <a:cxnSpLocks/>
          </p:cNvCxnSpPr>
          <p:nvPr/>
        </p:nvCxnSpPr>
        <p:spPr>
          <a:xfrm flipH="1">
            <a:off x="10560496" y="5040315"/>
            <a:ext cx="15240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EF Code First</a:t>
            </a:r>
          </a:p>
          <a:p>
            <a:r>
              <a:rPr lang="en-US" dirty="0"/>
              <a:t>The database is created from the models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Entity</a:t>
            </a:r>
            <a:r>
              <a:rPr lang="fr-BE" dirty="0"/>
              <a:t> Framework </a:t>
            </a:r>
            <a:r>
              <a:rPr lang="fr-BE" dirty="0" err="1"/>
              <a:t>Core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4293096"/>
            <a:ext cx="5640916" cy="1424247"/>
          </a:xfrm>
          <a:prstGeom prst="rect">
            <a:avLst/>
          </a:prstGeom>
          <a:ln w="9525">
            <a:solidFill>
              <a:srgbClr val="00B050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287" y="2781354"/>
            <a:ext cx="5658293" cy="13650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329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Model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37394"/>
              </p:ext>
            </p:extLst>
          </p:nvPr>
        </p:nvGraphicFramePr>
        <p:xfrm>
          <a:off x="6744072" y="1412776"/>
          <a:ext cx="2251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MovieID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Title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ReleaseDate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RatingID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2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Navigation </a:t>
                      </a:r>
                      <a:r>
                        <a:rPr lang="fr-BE" sz="1600" dirty="0" err="1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7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Rating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0908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2828"/>
              </p:ext>
            </p:extLst>
          </p:nvPr>
        </p:nvGraphicFramePr>
        <p:xfrm>
          <a:off x="3575721" y="2852936"/>
          <a:ext cx="235583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220">
                <a:tc>
                  <a:txBody>
                    <a:bodyPr/>
                    <a:lstStyle/>
                    <a:p>
                      <a:r>
                        <a:rPr lang="nl-BE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R</a:t>
                      </a:r>
                      <a:r>
                        <a:rPr lang="nl-BE" dirty="0" err="1"/>
                        <a:t>atingID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Navigation </a:t>
                      </a:r>
                      <a:r>
                        <a:rPr lang="fr-BE" sz="1600" dirty="0" err="1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Movies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85009"/>
                  </a:ext>
                </a:extLst>
              </a:tr>
            </a:tbl>
          </a:graphicData>
        </a:graphic>
      </p:graphicFrame>
      <p:cxnSp>
        <p:nvCxnSpPr>
          <p:cNvPr id="10" name="Gebogen verbindingslijn 27"/>
          <p:cNvCxnSpPr>
            <a:cxnSpLocks/>
          </p:cNvCxnSpPr>
          <p:nvPr/>
        </p:nvCxnSpPr>
        <p:spPr>
          <a:xfrm>
            <a:off x="5931558" y="3413304"/>
            <a:ext cx="825157" cy="357545"/>
          </a:xfrm>
          <a:prstGeom prst="bentConnector3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V="1">
            <a:off x="6503340" y="3770849"/>
            <a:ext cx="141167" cy="923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6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3"/>
          <a:srcRect l="1" r="-21612"/>
          <a:stretch/>
        </p:blipFill>
        <p:spPr>
          <a:xfrm>
            <a:off x="5159896" y="3190998"/>
            <a:ext cx="6965454" cy="35601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Models</a:t>
            </a:r>
            <a:r>
              <a:rPr lang="fr-BE" sz="2400" dirty="0"/>
              <a:t> | </a:t>
            </a:r>
            <a:r>
              <a:rPr lang="fr-BE" sz="2400" dirty="0" err="1"/>
              <a:t>Add</a:t>
            </a:r>
            <a:r>
              <a:rPr lang="fr-BE" sz="2400" dirty="0"/>
              <a:t> New Item| Class | </a:t>
            </a:r>
            <a:r>
              <a:rPr lang="fr-BE" sz="2400" dirty="0" err="1"/>
              <a:t>Rating.cs</a:t>
            </a:r>
            <a:endParaRPr lang="fr-BE" sz="2400" dirty="0"/>
          </a:p>
          <a:p>
            <a:endParaRPr lang="fr-BE" sz="2400" dirty="0"/>
          </a:p>
          <a:p>
            <a:r>
              <a:rPr lang="en-US" sz="2400" dirty="0"/>
              <a:t>Both </a:t>
            </a:r>
            <a:r>
              <a:rPr lang="en-US" sz="2400" dirty="0" err="1">
                <a:solidFill>
                  <a:srgbClr val="00B0F0"/>
                </a:solidFill>
              </a:rPr>
              <a:t>RatingID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F0"/>
                </a:solidFill>
              </a:rPr>
              <a:t>ID</a:t>
            </a:r>
            <a:r>
              <a:rPr lang="en-US" sz="2400" dirty="0"/>
              <a:t> are recognized by EF as primary key</a:t>
            </a:r>
          </a:p>
          <a:p>
            <a:r>
              <a:rPr lang="fr-BE" sz="2400" i="1" dirty="0" err="1"/>
              <a:t>Movies</a:t>
            </a:r>
            <a:r>
              <a:rPr lang="fr-BE" sz="2400" dirty="0"/>
              <a:t> </a:t>
            </a:r>
            <a:r>
              <a:rPr lang="fr-BE" sz="2400" dirty="0" err="1"/>
              <a:t>is</a:t>
            </a:r>
            <a:r>
              <a:rPr lang="fr-BE" sz="2400" dirty="0"/>
              <a:t> a </a:t>
            </a:r>
            <a:r>
              <a:rPr lang="fr-BE" sz="2400" i="1" dirty="0"/>
              <a:t>navigation </a:t>
            </a:r>
            <a:r>
              <a:rPr lang="fr-BE" sz="2400" i="1" dirty="0" err="1"/>
              <a:t>property</a:t>
            </a:r>
            <a:r>
              <a:rPr lang="fr-BE" sz="2400" i="1" dirty="0"/>
              <a:t> </a:t>
            </a:r>
            <a:r>
              <a:rPr lang="fr-BE" sz="2400" dirty="0"/>
              <a:t>(</a:t>
            </a:r>
            <a:r>
              <a:rPr lang="fr-BE" sz="2400" dirty="0" err="1"/>
              <a:t>cfr</a:t>
            </a:r>
            <a:r>
              <a:rPr lang="fr-BE" sz="2400" dirty="0"/>
              <a:t>. </a:t>
            </a:r>
            <a:r>
              <a:rPr lang="fr-BE" sz="2400" i="1" dirty="0">
                <a:solidFill>
                  <a:srgbClr val="50C6DD"/>
                </a:solidFill>
              </a:rPr>
              <a:t>FK</a:t>
            </a:r>
            <a:r>
              <a:rPr lang="fr-BE" sz="2400" dirty="0"/>
              <a:t> in </a:t>
            </a:r>
            <a:r>
              <a:rPr lang="fr-BE" sz="2400" i="1" dirty="0" err="1"/>
              <a:t>Movie</a:t>
            </a:r>
            <a:r>
              <a:rPr lang="fr-BE" sz="2400" dirty="0"/>
              <a:t>)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Creating</a:t>
            </a:r>
            <a:r>
              <a:rPr lang="fr-BE" dirty="0"/>
              <a:t> the model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807968" y="5640727"/>
            <a:ext cx="5040560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5807968" y="4780215"/>
            <a:ext cx="3744416" cy="3651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0" y="3573016"/>
            <a:ext cx="4531640" cy="31781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89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Movie.cs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rmAutofit/>
          </a:bodyPr>
          <a:lstStyle/>
          <a:p>
            <a:r>
              <a:rPr lang="fr-BE" sz="2800" dirty="0"/>
              <a:t>? = </a:t>
            </a:r>
            <a:r>
              <a:rPr lang="fr-BE" sz="2800" dirty="0" err="1"/>
              <a:t>nullable</a:t>
            </a:r>
            <a:endParaRPr lang="fr-BE" sz="2800" dirty="0"/>
          </a:p>
          <a:p>
            <a:r>
              <a:rPr lang="fr-BE" sz="2800" dirty="0"/>
              <a:t>Rating </a:t>
            </a:r>
            <a:r>
              <a:rPr lang="fr-BE" sz="2800" dirty="0" err="1"/>
              <a:t>is</a:t>
            </a:r>
            <a:r>
              <a:rPr lang="fr-BE" sz="2800" dirty="0"/>
              <a:t> a navigation </a:t>
            </a:r>
            <a:r>
              <a:rPr lang="fr-BE" sz="2800" dirty="0" err="1"/>
              <a:t>property</a:t>
            </a:r>
            <a:endParaRPr lang="nl-BE" sz="2800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1567776"/>
            <a:ext cx="5457825" cy="39719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6592665" y="4633859"/>
            <a:ext cx="388843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486513"/>
            <a:ext cx="4356788" cy="305550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533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573016"/>
            <a:ext cx="9696450" cy="18859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/>
              <a:t>Data | </a:t>
            </a:r>
            <a:r>
              <a:rPr lang="fr-BE" sz="2800" dirty="0" err="1"/>
              <a:t>Add</a:t>
            </a:r>
            <a:r>
              <a:rPr lang="fr-BE" sz="2800" dirty="0"/>
              <a:t> | Class | </a:t>
            </a:r>
            <a:r>
              <a:rPr lang="fr-BE" sz="2800" dirty="0" err="1"/>
              <a:t>MovieContext.cs</a:t>
            </a:r>
            <a:endParaRPr lang="fr-BE" sz="2800" dirty="0"/>
          </a:p>
          <a:p>
            <a:endParaRPr lang="fr-BE" sz="2800" dirty="0"/>
          </a:p>
          <a:p>
            <a:r>
              <a:rPr lang="en-US" sz="2800" dirty="0"/>
              <a:t>All communication/functionalities (create, read, update, delete) with the DB goes via the </a:t>
            </a:r>
            <a:r>
              <a:rPr lang="en-US" sz="2800" dirty="0" err="1"/>
              <a:t>DBContext</a:t>
            </a:r>
            <a:r>
              <a:rPr lang="en-US" sz="2800" dirty="0"/>
              <a:t> class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COntext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087241" y="3467847"/>
            <a:ext cx="619268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197868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375</Words>
  <Application>Microsoft Office PowerPoint</Application>
  <PresentationFormat>Breedbeeld</PresentationFormat>
  <Paragraphs>116</Paragraphs>
  <Slides>26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Verdana</vt:lpstr>
      <vt:lpstr>TM_presentatie_eng</vt:lpstr>
      <vt:lpstr>ASP.NET MVC</vt:lpstr>
      <vt:lpstr>EF COre</vt:lpstr>
      <vt:lpstr>Open MvcMovie.sln</vt:lpstr>
      <vt:lpstr>Entity framework</vt:lpstr>
      <vt:lpstr>Entity Framework Core</vt:lpstr>
      <vt:lpstr>Data Model</vt:lpstr>
      <vt:lpstr>Creating the model</vt:lpstr>
      <vt:lpstr>Movie.cs</vt:lpstr>
      <vt:lpstr>Database COntext</vt:lpstr>
      <vt:lpstr>MovieContext.cs (resources or code-site)</vt:lpstr>
      <vt:lpstr>Entity Framework</vt:lpstr>
      <vt:lpstr>Startup.cs</vt:lpstr>
      <vt:lpstr>appsettings.json</vt:lpstr>
      <vt:lpstr>Test Data (resources)</vt:lpstr>
      <vt:lpstr>Test Data</vt:lpstr>
      <vt:lpstr>Startup.cs</vt:lpstr>
      <vt:lpstr>Run The Application (Ctrl-F5)</vt:lpstr>
      <vt:lpstr>C:\users\xyz\aspnet-mvcmovie…mdf</vt:lpstr>
      <vt:lpstr>View | Sql Server Object Explorer</vt:lpstr>
      <vt:lpstr>Sql Server Object Explorer</vt:lpstr>
      <vt:lpstr>Allow Nulls</vt:lpstr>
      <vt:lpstr>Delete the database</vt:lpstr>
      <vt:lpstr>Required</vt:lpstr>
      <vt:lpstr>Run the Application</vt:lpstr>
      <vt:lpstr>NO Auto Numbering (in Exercise)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Koen Vangeel</dc:creator>
  <cp:lastModifiedBy>Koen Vangeel</cp:lastModifiedBy>
  <cp:revision>7</cp:revision>
  <dcterms:created xsi:type="dcterms:W3CDTF">2020-03-16T13:05:32Z</dcterms:created>
  <dcterms:modified xsi:type="dcterms:W3CDTF">2021-10-12T14:08:21Z</dcterms:modified>
</cp:coreProperties>
</file>