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1" r:id="rId2"/>
    <p:sldId id="419" r:id="rId3"/>
    <p:sldId id="439" r:id="rId4"/>
    <p:sldId id="451" r:id="rId5"/>
    <p:sldId id="440" r:id="rId6"/>
    <p:sldId id="466" r:id="rId7"/>
    <p:sldId id="467" r:id="rId8"/>
    <p:sldId id="441" r:id="rId9"/>
    <p:sldId id="442" r:id="rId10"/>
    <p:sldId id="443" r:id="rId11"/>
    <p:sldId id="444" r:id="rId12"/>
    <p:sldId id="454" r:id="rId13"/>
    <p:sldId id="455" r:id="rId14"/>
    <p:sldId id="456" r:id="rId15"/>
    <p:sldId id="457" r:id="rId16"/>
    <p:sldId id="453" r:id="rId17"/>
    <p:sldId id="458" r:id="rId18"/>
    <p:sldId id="459" r:id="rId19"/>
    <p:sldId id="460" r:id="rId20"/>
    <p:sldId id="462" r:id="rId21"/>
    <p:sldId id="463" r:id="rId22"/>
    <p:sldId id="445" r:id="rId23"/>
    <p:sldId id="468" r:id="rId24"/>
    <p:sldId id="446" r:id="rId25"/>
    <p:sldId id="447" r:id="rId26"/>
    <p:sldId id="464" r:id="rId27"/>
    <p:sldId id="465" r:id="rId28"/>
    <p:sldId id="438" r:id="rId2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600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02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9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69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 Writing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1372"/>
            <a:ext cx="7026548" cy="433082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48234" y="1337960"/>
            <a:ext cx="3024336" cy="12975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967" y="2708920"/>
            <a:ext cx="4422282" cy="303328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128" y="376614"/>
            <a:ext cx="2536540" cy="1739834"/>
          </a:xfrm>
          <a:prstGeom prst="rect">
            <a:avLst/>
          </a:prstGeom>
        </p:spPr>
      </p:pic>
      <p:cxnSp>
        <p:nvCxnSpPr>
          <p:cNvPr id="9" name="Rechte verbindingslijn met pijl 8"/>
          <p:cNvCxnSpPr>
            <a:cxnSpLocks/>
          </p:cNvCxnSpPr>
          <p:nvPr/>
        </p:nvCxnSpPr>
        <p:spPr>
          <a:xfrm>
            <a:off x="7752184" y="1337960"/>
            <a:ext cx="0" cy="1514976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7420781" y="231142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 err="1">
                <a:solidFill>
                  <a:schemeClr val="accent1"/>
                </a:solidFill>
              </a:rPr>
              <a:t>Create</a:t>
            </a:r>
            <a:r>
              <a:rPr lang="fr-BE" dirty="0">
                <a:solidFill>
                  <a:schemeClr val="accent1"/>
                </a:solidFill>
              </a:rPr>
              <a:t>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>
          <a:xfrm>
            <a:off x="7824192" y="4835122"/>
            <a:ext cx="0" cy="1680878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7499967" y="6093838"/>
            <a:ext cx="20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 err="1">
                <a:solidFill>
                  <a:schemeClr val="accent1"/>
                </a:solidFill>
              </a:rPr>
              <a:t>Create</a:t>
            </a:r>
            <a:r>
              <a:rPr lang="fr-BE" dirty="0">
                <a:solidFill>
                  <a:schemeClr val="accent1"/>
                </a:solidFill>
              </a:rPr>
              <a:t> (Post)</a:t>
            </a:r>
          </a:p>
        </p:txBody>
      </p:sp>
    </p:spTree>
    <p:extLst>
      <p:ext uri="{BB962C8B-B14F-4D97-AF65-F5344CB8AC3E}">
        <p14:creationId xmlns:p14="http://schemas.microsoft.com/office/powerpoint/2010/main" val="32095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484784"/>
            <a:ext cx="8048625" cy="39052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711601" y="1421185"/>
            <a:ext cx="3240360" cy="4325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711601" y="2933353"/>
            <a:ext cx="3240360" cy="3373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215656" y="3353362"/>
            <a:ext cx="7704855" cy="6197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6" y="3140968"/>
            <a:ext cx="3278960" cy="22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asp-action="Create"&gt;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action="/Ratings/Create" method="post"&gt;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&lt;input name="__</a:t>
            </a:r>
            <a:r>
              <a:rPr lang="en-US" sz="2400" dirty="0" err="1">
                <a:solidFill>
                  <a:srgbClr val="C00000"/>
                </a:solidFill>
              </a:rPr>
              <a:t>RequestVerificationToken</a:t>
            </a:r>
            <a:r>
              <a:rPr lang="en-US" sz="2400" dirty="0">
                <a:solidFill>
                  <a:srgbClr val="C00000"/>
                </a:solidFill>
              </a:rPr>
              <a:t>" type="hidden"</a:t>
            </a:r>
          </a:p>
          <a:p>
            <a:pPr marL="3556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Helper (default = post)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asp-action="Create" </a:t>
            </a:r>
            <a:r>
              <a:rPr lang="en-US" dirty="0">
                <a:solidFill>
                  <a:srgbClr val="C00000"/>
                </a:solidFill>
              </a:rPr>
              <a:t>method="get"</a:t>
            </a:r>
            <a:r>
              <a:rPr lang="en-US" dirty="0"/>
              <a:t>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action="/Ratings/Create" </a:t>
            </a:r>
            <a:r>
              <a:rPr lang="en-US" dirty="0">
                <a:solidFill>
                  <a:srgbClr val="C00000"/>
                </a:solidFill>
              </a:rPr>
              <a:t>method="get"</a:t>
            </a:r>
            <a:r>
              <a:rPr lang="en-US" dirty="0"/>
              <a:t>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/>
              <a:t>&lt;input name="__</a:t>
            </a:r>
            <a:r>
              <a:rPr lang="en-US" sz="2400" dirty="0" err="1"/>
              <a:t>RequestVerificationToken</a:t>
            </a:r>
            <a:r>
              <a:rPr lang="en-US" sz="2400" dirty="0"/>
              <a:t>" type="hidden"</a:t>
            </a:r>
          </a:p>
          <a:p>
            <a:pPr marL="355600" lvl="1" indent="0">
              <a:buNone/>
            </a:pPr>
            <a:r>
              <a:rPr lang="en-US" sz="2400" dirty="0"/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Helper (</a:t>
            </a:r>
            <a:r>
              <a:rPr lang="fr-BE" dirty="0" err="1"/>
              <a:t>get-method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673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&lt;label asp-for="Code"&gt;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model.Code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&lt;input asp-for="Code" /&gt;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for="Code"&gt;Code&lt;/label&gt;</a:t>
            </a:r>
          </a:p>
          <a:p>
            <a:pPr marL="355600" lvl="1" indent="0">
              <a:buNone/>
            </a:pPr>
            <a:r>
              <a:rPr lang="en-US" dirty="0"/>
              <a:t>&lt;input type="text" id="Code" name="Code" value="" /&gt;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Label &amp; input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72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1372"/>
            <a:ext cx="7026548" cy="433082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7300" y="2706003"/>
            <a:ext cx="7266851" cy="10110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65" y="2924944"/>
            <a:ext cx="4343884" cy="2817256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127448" y="4293096"/>
            <a:ext cx="3240360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939941C-E93D-401C-9673-0CCBEFAE19CE}"/>
              </a:ext>
            </a:extLst>
          </p:cNvPr>
          <p:cNvSpPr/>
          <p:nvPr/>
        </p:nvSpPr>
        <p:spPr>
          <a:xfrm>
            <a:off x="695400" y="5218500"/>
            <a:ext cx="2160240" cy="2987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72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3099"/>
            <a:ext cx="8467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63112"/>
            <a:ext cx="7820025" cy="18383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39" y="2852936"/>
            <a:ext cx="4431710" cy="288926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63352" y="1268760"/>
            <a:ext cx="3759534" cy="6508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732229" y="2562032"/>
            <a:ext cx="2267427" cy="3629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09" y="493195"/>
            <a:ext cx="2536540" cy="1739834"/>
          </a:xfrm>
          <a:prstGeom prst="rect">
            <a:avLst/>
          </a:prstGeom>
        </p:spPr>
      </p:pic>
      <p:cxnSp>
        <p:nvCxnSpPr>
          <p:cNvPr id="10" name="Rechte verbindingslijn met pijl 9"/>
          <p:cNvCxnSpPr/>
          <p:nvPr/>
        </p:nvCxnSpPr>
        <p:spPr>
          <a:xfrm>
            <a:off x="10393821" y="2100984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8562406" y="2382757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50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341444"/>
            <a:ext cx="8039100" cy="44291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733555" y="1226473"/>
            <a:ext cx="3312368" cy="54701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273584" y="3273354"/>
            <a:ext cx="4644548" cy="3723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5" y="3645699"/>
            <a:ext cx="3259239" cy="21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asp-action="Edit"&gt;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</a:t>
            </a:r>
            <a:r>
              <a:rPr lang="en-US" dirty="0">
                <a:solidFill>
                  <a:srgbClr val="C00000"/>
                </a:solidFill>
              </a:rPr>
              <a:t>/Ratings/Edit/2</a:t>
            </a:r>
            <a:r>
              <a:rPr lang="en-US" dirty="0"/>
              <a:t>" method="post"&gt;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/>
              <a:t>&lt;input name="__</a:t>
            </a:r>
            <a:r>
              <a:rPr lang="en-US" sz="2400" dirty="0" err="1"/>
              <a:t>RequestVerificationToken</a:t>
            </a:r>
            <a:r>
              <a:rPr lang="en-US" sz="2400" dirty="0"/>
              <a:t>" type="hidden"</a:t>
            </a:r>
          </a:p>
          <a:p>
            <a:pPr marL="355600" lvl="1" indent="0">
              <a:buNone/>
            </a:pPr>
            <a:r>
              <a:rPr lang="en-US" sz="2400" dirty="0"/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413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C00000"/>
                </a:solidFill>
              </a:rPr>
              <a:t>C</a:t>
            </a:r>
            <a:r>
              <a:rPr lang="fr-BE" dirty="0" err="1"/>
              <a:t>reate</a:t>
            </a:r>
            <a:endParaRPr lang="fr-BE" dirty="0"/>
          </a:p>
          <a:p>
            <a:r>
              <a:rPr lang="fr-BE" dirty="0">
                <a:solidFill>
                  <a:srgbClr val="C00000"/>
                </a:solidFill>
              </a:rPr>
              <a:t>R</a:t>
            </a:r>
            <a:r>
              <a:rPr lang="fr-BE" dirty="0"/>
              <a:t>ead (</a:t>
            </a:r>
            <a:r>
              <a:rPr lang="fr-BE" dirty="0" err="1"/>
              <a:t>lesson</a:t>
            </a:r>
            <a:r>
              <a:rPr lang="fr-BE" dirty="0"/>
              <a:t> 3)</a:t>
            </a:r>
          </a:p>
          <a:p>
            <a:r>
              <a:rPr lang="fr-BE" dirty="0">
                <a:solidFill>
                  <a:srgbClr val="C00000"/>
                </a:solidFill>
              </a:rPr>
              <a:t>U</a:t>
            </a:r>
            <a:r>
              <a:rPr lang="fr-BE" dirty="0"/>
              <a:t>pdate</a:t>
            </a:r>
          </a:p>
          <a:p>
            <a:r>
              <a:rPr lang="fr-BE" dirty="0" err="1">
                <a:solidFill>
                  <a:srgbClr val="C00000"/>
                </a:solidFill>
              </a:rPr>
              <a:t>D</a:t>
            </a:r>
            <a:r>
              <a:rPr lang="fr-BE" dirty="0" err="1"/>
              <a:t>elete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Post</a:t>
            </a: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SelectList</a:t>
            </a:r>
            <a:r>
              <a:rPr lang="fr-BE" dirty="0">
                <a:sym typeface="Wingdings" panose="05000000000000000000" pitchFamily="2" charset="2"/>
              </a:rPr>
              <a:t> - </a:t>
            </a:r>
            <a:r>
              <a:rPr lang="fr-BE" dirty="0" err="1">
                <a:sym typeface="Wingdings" panose="05000000000000000000" pitchFamily="2" charset="2"/>
              </a:rPr>
              <a:t>ViewData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Writing</a:t>
            </a:r>
            <a:r>
              <a:rPr lang="fr-BE" dirty="0"/>
              <a:t>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&lt;label asp-for="Code"&gt;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model.Code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&lt;input asp-for="Code" /&gt;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 (</a:t>
            </a:r>
            <a:r>
              <a:rPr lang="fr-BE" i="1" dirty="0">
                <a:solidFill>
                  <a:srgbClr val="00A0AE"/>
                </a:solidFill>
              </a:rPr>
              <a:t>PG</a:t>
            </a:r>
            <a:r>
              <a:rPr lang="fr-BE" dirty="0">
                <a:solidFill>
                  <a:srgbClr val="00A0AE"/>
                </a:solidFill>
              </a:rPr>
              <a:t> </a:t>
            </a:r>
            <a:r>
              <a:rPr lang="fr-BE" dirty="0" err="1">
                <a:solidFill>
                  <a:srgbClr val="00A0AE"/>
                </a:solidFill>
              </a:rPr>
              <a:t>is</a:t>
            </a:r>
            <a:r>
              <a:rPr lang="fr-BE" dirty="0">
                <a:solidFill>
                  <a:srgbClr val="00A0AE"/>
                </a:solidFill>
              </a:rPr>
              <a:t> the value of the </a:t>
            </a:r>
            <a:r>
              <a:rPr lang="fr-BE" i="1" dirty="0">
                <a:solidFill>
                  <a:srgbClr val="00A0AE"/>
                </a:solidFill>
              </a:rPr>
              <a:t>Code</a:t>
            </a:r>
            <a:r>
              <a:rPr lang="fr-BE" dirty="0">
                <a:solidFill>
                  <a:srgbClr val="00A0AE"/>
                </a:solidFill>
              </a:rPr>
              <a:t> </a:t>
            </a:r>
            <a:r>
              <a:rPr lang="fr-BE" i="1" dirty="0" err="1">
                <a:solidFill>
                  <a:srgbClr val="00A0AE"/>
                </a:solidFill>
              </a:rPr>
              <a:t>property</a:t>
            </a:r>
            <a:r>
              <a:rPr lang="fr-BE" dirty="0">
                <a:solidFill>
                  <a:srgbClr val="00A0AE"/>
                </a:solidFill>
              </a:rPr>
              <a:t> in the </a:t>
            </a:r>
            <a:r>
              <a:rPr lang="fr-BE" i="1" dirty="0">
                <a:solidFill>
                  <a:srgbClr val="00A0AE"/>
                </a:solidFill>
              </a:rPr>
              <a:t>Model</a:t>
            </a:r>
            <a:r>
              <a:rPr lang="fr-BE" dirty="0">
                <a:solidFill>
                  <a:srgbClr val="00A0AE"/>
                </a:solidFill>
              </a:rPr>
              <a:t>)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for="Code"&gt;Code&lt;/label&gt;</a:t>
            </a:r>
          </a:p>
          <a:p>
            <a:pPr marL="355600" lvl="1" indent="0">
              <a:buNone/>
            </a:pPr>
            <a:r>
              <a:rPr lang="en-US" dirty="0"/>
              <a:t>&lt;input type="text" id="Code" name="Code" value="</a:t>
            </a:r>
            <a:r>
              <a:rPr lang="en-US" dirty="0">
                <a:solidFill>
                  <a:srgbClr val="C00000"/>
                </a:solidFill>
              </a:rPr>
              <a:t>PG</a:t>
            </a:r>
            <a:r>
              <a:rPr lang="en-US" dirty="0"/>
              <a:t>" /&gt;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Label &amp; input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97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516335"/>
            <a:ext cx="7056784" cy="422586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4" y="3298346"/>
            <a:ext cx="2448271" cy="6347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39" y="2852936"/>
            <a:ext cx="4431710" cy="28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395537"/>
            <a:ext cx="7800975" cy="20669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567608" y="3111644"/>
            <a:ext cx="7560840" cy="10374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1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9AD13310-D5F6-42C0-A107-621EF518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375280"/>
            <a:ext cx="4914900" cy="2676525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23392" y="1354748"/>
            <a:ext cx="5015880" cy="2132984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GET: Movies/</a:t>
            </a:r>
            <a:r>
              <a:rPr lang="nl-B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</a:t>
            </a:r>
            <a:endParaRPr lang="nl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2000" dirty="0">
                <a:latin typeface="Consolas" panose="020B0609020204030204" pitchFamily="49" charset="0"/>
              </a:rPr>
              <a:t> </a:t>
            </a:r>
            <a:r>
              <a:rPr lang="nl-BE" sz="2000" dirty="0" err="1">
                <a:latin typeface="Consolas" panose="020B0609020204030204" pitchFamily="49" charset="0"/>
              </a:rPr>
              <a:t>Create</a:t>
            </a:r>
            <a:r>
              <a:rPr lang="nl-BE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2000" dirty="0">
                <a:latin typeface="Consolas" panose="020B0609020204030204" pitchFamily="49" charset="0"/>
              </a:rPr>
              <a:t> View();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}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Movie</a:t>
            </a:r>
            <a:r>
              <a:rPr lang="fr-BE" dirty="0"/>
              <a:t> (</a:t>
            </a:r>
            <a:r>
              <a:rPr lang="fr-BE" dirty="0" err="1"/>
              <a:t>MoviesController.cs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807968" y="3042408"/>
            <a:ext cx="2808312" cy="4453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1322E59-8DCC-4D8D-BDC8-D5A082C0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225008"/>
            <a:ext cx="4445063" cy="2515423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93147ECA-B998-40F5-93A5-36C4F3F1B694}"/>
              </a:ext>
            </a:extLst>
          </p:cNvPr>
          <p:cNvSpPr/>
          <p:nvPr/>
        </p:nvSpPr>
        <p:spPr>
          <a:xfrm>
            <a:off x="8074436" y="5737176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72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Selectlist</a:t>
            </a:r>
            <a:r>
              <a:rPr lang="fr-BE" dirty="0"/>
              <a:t> (</a:t>
            </a:r>
            <a:r>
              <a:rPr lang="fr-BE" dirty="0" err="1"/>
              <a:t>MOviesController.cs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3" y="3315060"/>
            <a:ext cx="6562725" cy="24574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3750" y="1153649"/>
            <a:ext cx="12140922" cy="1925383"/>
          </a:xfrm>
        </p:spPr>
        <p:txBody>
          <a:bodyPr>
            <a:normAutofit/>
          </a:bodyPr>
          <a:lstStyle/>
          <a:p>
            <a:r>
              <a:rPr lang="fr-BE" sz="2400" dirty="0" err="1">
                <a:latin typeface="Consolas" panose="020B0609020204030204" pitchFamily="49" charset="0"/>
              </a:rPr>
              <a:t>SelectList</a:t>
            </a:r>
            <a:r>
              <a:rPr lang="fr-BE" sz="2400" dirty="0">
                <a:latin typeface="Consolas" panose="020B0609020204030204" pitchFamily="49" charset="0"/>
              </a:rPr>
              <a:t>(items, </a:t>
            </a:r>
            <a:r>
              <a:rPr lang="fr-BE" sz="2400" dirty="0" err="1">
                <a:latin typeface="Consolas" panose="020B0609020204030204" pitchFamily="49" charset="0"/>
              </a:rPr>
              <a:t>dataValueField</a:t>
            </a:r>
            <a:r>
              <a:rPr lang="fr-BE" sz="2400" dirty="0">
                <a:latin typeface="Consolas" panose="020B0609020204030204" pitchFamily="49" charset="0"/>
              </a:rPr>
              <a:t>, </a:t>
            </a:r>
            <a:r>
              <a:rPr lang="fr-BE" sz="2400" dirty="0" err="1">
                <a:latin typeface="Consolas" panose="020B0609020204030204" pitchFamily="49" charset="0"/>
              </a:rPr>
              <a:t>dataTextField</a:t>
            </a:r>
            <a:r>
              <a:rPr lang="fr-BE" sz="2400" dirty="0">
                <a:latin typeface="Consolas" panose="020B0609020204030204" pitchFamily="49" charset="0"/>
              </a:rPr>
              <a:t>)</a:t>
            </a:r>
          </a:p>
          <a:p>
            <a:endParaRPr lang="fr-BE" sz="1000" dirty="0">
              <a:latin typeface="Consolas" panose="020B0609020204030204" pitchFamily="49" charset="0"/>
            </a:endParaRPr>
          </a:p>
          <a:p>
            <a:r>
              <a:rPr lang="fr-BE" sz="2400" dirty="0" err="1"/>
              <a:t>SelectList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passed</a:t>
            </a:r>
            <a:r>
              <a:rPr lang="fr-BE" sz="2400" dirty="0"/>
              <a:t> to the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dirty="0" err="1"/>
              <a:t>using</a:t>
            </a:r>
            <a:r>
              <a:rPr lang="fr-BE" sz="2400" dirty="0"/>
              <a:t> </a:t>
            </a:r>
            <a:r>
              <a:rPr lang="fr-BE" sz="2400" dirty="0" err="1">
                <a:solidFill>
                  <a:srgbClr val="C00000"/>
                </a:solidFill>
              </a:rPr>
              <a:t>ViewData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fr-BE" sz="2400" dirty="0" err="1">
                <a:solidFill>
                  <a:srgbClr val="00B050"/>
                </a:solidFill>
              </a:rPr>
              <a:t>View</a:t>
            </a:r>
            <a:r>
              <a:rPr lang="fr-BE" sz="2400" dirty="0">
                <a:solidFill>
                  <a:srgbClr val="00B050"/>
                </a:solidFill>
              </a:rPr>
              <a:t> Model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approach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is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better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(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next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lesson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1129143" y="4025067"/>
            <a:ext cx="6336704" cy="10374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8623B9F-CCC3-45E6-8ED3-7BBC57A8F607}"/>
              </a:ext>
            </a:extLst>
          </p:cNvPr>
          <p:cNvSpPr txBox="1"/>
          <p:nvPr/>
        </p:nvSpPr>
        <p:spPr>
          <a:xfrm>
            <a:off x="769102" y="2966053"/>
            <a:ext cx="6562725" cy="2923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300" dirty="0" err="1">
                <a:latin typeface="Consolas" panose="020B0609020204030204" pitchFamily="49" charset="0"/>
              </a:rPr>
              <a:t>using</a:t>
            </a:r>
            <a:r>
              <a:rPr lang="nl-BE" sz="1300" dirty="0">
                <a:latin typeface="Consolas" panose="020B0609020204030204" pitchFamily="49" charset="0"/>
              </a:rPr>
              <a:t> </a:t>
            </a:r>
            <a:r>
              <a:rPr lang="nl-BE" sz="1300" dirty="0" err="1">
                <a:latin typeface="Consolas" panose="020B0609020204030204" pitchFamily="49" charset="0"/>
              </a:rPr>
              <a:t>Microsoft.AspNetCore.Mvc.Rendering</a:t>
            </a:r>
            <a:r>
              <a:rPr lang="nl-BE" sz="13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5F53CA2-049E-431B-ACE5-6A8E26A5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56" y="4221087"/>
            <a:ext cx="4445063" cy="2515423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F54F30B-0AE7-4BE3-A9C5-8D782FEDF9E1}"/>
              </a:ext>
            </a:extLst>
          </p:cNvPr>
          <p:cNvSpPr/>
          <p:nvPr/>
        </p:nvSpPr>
        <p:spPr>
          <a:xfrm>
            <a:off x="8112224" y="5733255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59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26577"/>
            <a:ext cx="8620125" cy="485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291605" y="1228492"/>
            <a:ext cx="3286422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29122" y="2472912"/>
            <a:ext cx="6768752" cy="45016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819547" y="4911315"/>
            <a:ext cx="6020097" cy="32377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FA5A378-770C-46B7-A479-9CB3FDE3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56" y="4221087"/>
            <a:ext cx="4445063" cy="2515423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112224" y="5733255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516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rmAutofit fontScale="85000" lnSpcReduction="20000"/>
          </a:bodyPr>
          <a:lstStyle/>
          <a:p>
            <a:pPr marL="355600" lvl="1" indent="0">
              <a:buNone/>
            </a:pPr>
            <a:r>
              <a:rPr lang="en-US" dirty="0"/>
              <a:t>&lt;label asp-for="</a:t>
            </a:r>
            <a:r>
              <a:rPr lang="en-US" dirty="0" err="1"/>
              <a:t>RatingID</a:t>
            </a:r>
            <a:r>
              <a:rPr lang="en-US" dirty="0"/>
              <a:t>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model.Rating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</a:rPr>
              <a:t>select</a:t>
            </a:r>
            <a:r>
              <a:rPr lang="en-US" dirty="0"/>
              <a:t> asp-for="</a:t>
            </a:r>
            <a:r>
              <a:rPr lang="en-US" dirty="0" err="1"/>
              <a:t>RatingID</a:t>
            </a:r>
            <a:r>
              <a:rPr lang="en-US" dirty="0"/>
              <a:t>" asp-items="ratings"&gt;&lt;/select&gt;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</a:t>
            </a:r>
            <a:r>
              <a:rPr lang="en-US" dirty="0" err="1"/>
              <a:t>RatingID</a:t>
            </a:r>
            <a:r>
              <a:rPr lang="en-US" dirty="0"/>
              <a:t>"&gt;Rating&lt;/label&gt;</a:t>
            </a:r>
          </a:p>
          <a:p>
            <a:pPr marL="355600" lvl="1" indent="0">
              <a:buNone/>
            </a:pPr>
            <a:r>
              <a:rPr lang="en-US" dirty="0"/>
              <a:t>&lt;select id="</a:t>
            </a:r>
            <a:r>
              <a:rPr lang="en-US" dirty="0" err="1"/>
              <a:t>RatingID</a:t>
            </a:r>
            <a:r>
              <a:rPr lang="en-US" dirty="0"/>
              <a:t>" name="</a:t>
            </a:r>
            <a:r>
              <a:rPr lang="en-US" dirty="0" err="1"/>
              <a:t>RatingID</a:t>
            </a:r>
            <a:r>
              <a:rPr lang="en-US" dirty="0"/>
              <a:t>"&gt;</a:t>
            </a:r>
          </a:p>
          <a:p>
            <a:pPr marL="355600" lvl="1" indent="0">
              <a:buNone/>
            </a:pPr>
            <a:r>
              <a:rPr lang="en-US" dirty="0"/>
              <a:t>    &lt;option value="1"&gt;General&lt;/option&gt;</a:t>
            </a:r>
          </a:p>
          <a:p>
            <a:pPr marL="355600" lvl="1" indent="0">
              <a:buNone/>
            </a:pPr>
            <a:r>
              <a:rPr lang="en-US" dirty="0"/>
              <a:t>    &lt;option value="3"&gt;Mature&lt;/option&gt;</a:t>
            </a:r>
          </a:p>
          <a:p>
            <a:pPr marL="355600" lvl="1" indent="0">
              <a:buNone/>
            </a:pPr>
            <a:r>
              <a:rPr lang="en-US" dirty="0"/>
              <a:t>    &lt;option value="2"&gt;Parental Guidance&lt;/option&gt;</a:t>
            </a:r>
          </a:p>
          <a:p>
            <a:pPr marL="355600" lvl="1" indent="0">
              <a:buNone/>
            </a:pPr>
            <a:r>
              <a:rPr lang="en-US" dirty="0"/>
              <a:t>    &lt;option value="1006"&gt;Restricted to over 18 years&lt;/option&gt;</a:t>
            </a:r>
          </a:p>
          <a:p>
            <a:pPr marL="355600" lvl="1" indent="0">
              <a:buNone/>
            </a:pPr>
            <a:r>
              <a:rPr lang="en-US" dirty="0"/>
              <a:t>&lt;/select&gt;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 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63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&lt;input asp-for="Gender" type="</a:t>
            </a:r>
            <a:r>
              <a:rPr lang="en-US" dirty="0">
                <a:solidFill>
                  <a:srgbClr val="C00000"/>
                </a:solidFill>
              </a:rPr>
              <a:t>radio</a:t>
            </a:r>
            <a:r>
              <a:rPr lang="en-US" dirty="0"/>
              <a:t>" value="M" /&gt;Male</a:t>
            </a:r>
          </a:p>
          <a:p>
            <a:pPr marL="355600" lvl="1" indent="0">
              <a:buNone/>
            </a:pPr>
            <a:r>
              <a:rPr lang="en-US" dirty="0"/>
              <a:t>&lt;input asp-for="Gender" type="</a:t>
            </a:r>
            <a:r>
              <a:rPr lang="en-US" dirty="0">
                <a:solidFill>
                  <a:srgbClr val="C00000"/>
                </a:solidFill>
              </a:rPr>
              <a:t>radio</a:t>
            </a:r>
            <a:r>
              <a:rPr lang="en-US" dirty="0"/>
              <a:t>" value="F" /&gt;Female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&lt;input type="radio" value="M" id="Gender" name="Gender" /&gt;Male</a:t>
            </a:r>
          </a:p>
          <a:p>
            <a:pPr marL="355600" lvl="1" indent="0">
              <a:buNone/>
            </a:pPr>
            <a:r>
              <a:rPr lang="en-US" dirty="0"/>
              <a:t>&lt;input type="radio" value="F" id="Gender" name="Gender" /&gt;Female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Radio tag Helper </a:t>
            </a:r>
            <a:r>
              <a:rPr lang="fr-BE" sz="2000" dirty="0"/>
              <a:t>(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50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4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MVCMovie</a:t>
            </a:r>
            <a:r>
              <a:rPr lang="fr-BE" dirty="0"/>
              <a:t> -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83EDE3-A1B8-4569-B268-F9EF0F46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9" y="2767012"/>
            <a:ext cx="6810375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1851343-51F5-4928-9B73-54485471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1" y="1347153"/>
            <a:ext cx="4781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33" y="507083"/>
            <a:ext cx="2781300" cy="528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Autofit/>
          </a:bodyPr>
          <a:lstStyle/>
          <a:p>
            <a:r>
              <a:rPr lang="fr-BE" sz="2000" i="1" dirty="0" err="1"/>
              <a:t>Controllers</a:t>
            </a:r>
            <a:endParaRPr lang="fr-BE" sz="2000" i="1" dirty="0"/>
          </a:p>
          <a:p>
            <a:pPr lvl="1"/>
            <a:r>
              <a:rPr lang="fr-BE" sz="2000" i="1" dirty="0" err="1"/>
              <a:t>RatingsController.cs</a:t>
            </a:r>
            <a:endParaRPr lang="fr-BE" sz="2000" i="1" dirty="0"/>
          </a:p>
          <a:p>
            <a:r>
              <a:rPr lang="fr-BE" sz="2000" i="1" dirty="0" err="1"/>
              <a:t>Views</a:t>
            </a:r>
            <a:endParaRPr lang="fr-BE" sz="2000" i="1" dirty="0"/>
          </a:p>
          <a:p>
            <a:pPr lvl="1"/>
            <a:r>
              <a:rPr lang="fr-BE" sz="2000" i="1" dirty="0"/>
              <a:t>Ratings</a:t>
            </a:r>
          </a:p>
          <a:p>
            <a:pPr lvl="2"/>
            <a:r>
              <a:rPr lang="fr-BE" sz="1800" i="1" dirty="0" err="1"/>
              <a:t>Create.cshtml</a:t>
            </a:r>
            <a:endParaRPr lang="fr-BE" sz="1800" i="1" dirty="0"/>
          </a:p>
          <a:p>
            <a:pPr lvl="2"/>
            <a:r>
              <a:rPr lang="fr-BE" sz="1800" i="1" dirty="0" err="1"/>
              <a:t>Edit.cshtml</a:t>
            </a:r>
            <a:endParaRPr lang="fr-BE" sz="1800" i="1" dirty="0"/>
          </a:p>
          <a:p>
            <a:pPr lvl="2"/>
            <a:r>
              <a:rPr lang="fr-BE" sz="1800" i="1" dirty="0" err="1"/>
              <a:t>List.cshtml</a:t>
            </a:r>
            <a:endParaRPr lang="fr-BE" sz="1800" i="1" dirty="0"/>
          </a:p>
          <a:p>
            <a:pPr lvl="1"/>
            <a:r>
              <a:rPr lang="fr-BE" sz="2000" i="1" dirty="0" err="1"/>
              <a:t>Movies</a:t>
            </a:r>
            <a:endParaRPr lang="fr-BE" sz="2000" i="1" dirty="0"/>
          </a:p>
          <a:p>
            <a:pPr lvl="2"/>
            <a:r>
              <a:rPr lang="fr-BE" sz="1800" i="1" dirty="0" err="1"/>
              <a:t>Create.cshtml</a:t>
            </a:r>
            <a:endParaRPr lang="fr-BE" sz="18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Ratings </a:t>
            </a:r>
            <a:r>
              <a:rPr lang="fr-BE" dirty="0" err="1"/>
              <a:t>Crud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6358054" y="1982110"/>
            <a:ext cx="3080916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358054" y="4237938"/>
            <a:ext cx="3080916" cy="2644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358054" y="4920064"/>
            <a:ext cx="3080916" cy="95047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471612"/>
            <a:ext cx="5838825" cy="3914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935760" y="3789040"/>
            <a:ext cx="5184576" cy="17281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1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 dirty="0">
                <a:solidFill>
                  <a:srgbClr val="00A0AE"/>
                </a:solidFill>
              </a:rPr>
              <a:t>GET-</a:t>
            </a:r>
            <a:r>
              <a:rPr lang="fr-BE" sz="2400" dirty="0" err="1">
                <a:solidFill>
                  <a:srgbClr val="00A0AE"/>
                </a:solidFill>
              </a:rPr>
              <a:t>method</a:t>
            </a:r>
            <a:endParaRPr lang="fr-BE" sz="2400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/>
              <a:t>is executed when a hyperlink is clicked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&lt;a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="/Ratings/Create"&gt;Create&lt;/a&gt; </a:t>
            </a:r>
            <a:endParaRPr lang="fr-B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&lt;a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="/Ratings/Edit/1"&gt;Edit&lt;/a&gt; </a:t>
            </a:r>
            <a:endParaRPr lang="nl-BE" sz="2400" dirty="0">
              <a:latin typeface="Consolas" panose="020B0609020204030204" pitchFamily="49" charset="0"/>
            </a:endParaRPr>
          </a:p>
          <a:p>
            <a:endParaRPr lang="fr-BE" sz="2400" dirty="0"/>
          </a:p>
          <a:p>
            <a:r>
              <a:rPr lang="fr-BE" sz="2400" dirty="0">
                <a:solidFill>
                  <a:srgbClr val="00A0AE"/>
                </a:solidFill>
              </a:rPr>
              <a:t>POST-</a:t>
            </a:r>
            <a:r>
              <a:rPr lang="fr-BE" sz="2400" dirty="0" err="1">
                <a:solidFill>
                  <a:srgbClr val="00A0AE"/>
                </a:solidFill>
              </a:rPr>
              <a:t>method</a:t>
            </a:r>
            <a:endParaRPr lang="fr-BE" sz="2400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/>
              <a:t> is called at form submission </a:t>
            </a:r>
            <a:r>
              <a:rPr lang="fr-BE" sz="2400" dirty="0"/>
              <a:t>(default = post)</a:t>
            </a:r>
          </a:p>
          <a:p>
            <a:endParaRPr lang="fr-BE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&lt;form action="/Ratings/Create" method="post"&gt; </a:t>
            </a:r>
            <a:endParaRPr lang="fr-B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&lt;form action="/Ratings/Edit/1" method="post"&gt; </a:t>
            </a:r>
            <a:endParaRPr lang="nl-BE" sz="24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88640"/>
            <a:ext cx="3214781" cy="27809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9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List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>
                <a:solidFill>
                  <a:schemeClr val="accent4"/>
                </a:solidFill>
              </a:rPr>
              <a:t>: </a:t>
            </a:r>
            <a:r>
              <a:rPr lang="fr-BE" sz="1800" dirty="0" err="1"/>
              <a:t>list</a:t>
            </a:r>
            <a:r>
              <a:rPr lang="fr-BE" sz="1800" dirty="0"/>
              <a:t> all </a:t>
            </a:r>
            <a:r>
              <a:rPr lang="fr-BE" sz="1800" i="1" dirty="0"/>
              <a:t>ratings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show </a:t>
            </a:r>
            <a:r>
              <a:rPr lang="fr-BE" sz="1800" dirty="0" err="1"/>
              <a:t>form</a:t>
            </a:r>
            <a:r>
              <a:rPr lang="fr-BE" sz="1800" dirty="0"/>
              <a:t> to input new </a:t>
            </a:r>
            <a:r>
              <a:rPr lang="fr-BE" sz="1800" i="1" dirty="0"/>
              <a:t>rating</a:t>
            </a:r>
            <a:r>
              <a:rPr lang="fr-BE" sz="1800" dirty="0"/>
              <a:t> data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accent4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add</a:t>
            </a:r>
            <a:r>
              <a:rPr lang="fr-BE" sz="1800" dirty="0"/>
              <a:t> new </a:t>
            </a:r>
            <a:r>
              <a:rPr lang="fr-BE" sz="1800" i="1" dirty="0"/>
              <a:t>rating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r>
              <a:rPr lang="fr-BE" sz="1800" dirty="0"/>
              <a:t> </a:t>
            </a:r>
            <a:r>
              <a:rPr lang="fr-BE" sz="1800" dirty="0" err="1"/>
              <a:t>after</a:t>
            </a:r>
            <a:r>
              <a:rPr lang="fr-BE" sz="1800" dirty="0"/>
              <a:t> </a:t>
            </a:r>
            <a:r>
              <a:rPr lang="fr-BE" sz="1800" dirty="0" err="1"/>
              <a:t>submitting</a:t>
            </a:r>
            <a:r>
              <a:rPr lang="fr-BE" sz="1800" dirty="0"/>
              <a:t> the </a:t>
            </a:r>
            <a:r>
              <a:rPr lang="fr-BE" sz="1800" dirty="0" err="1"/>
              <a:t>form</a:t>
            </a:r>
            <a:endParaRPr lang="fr-BE" sz="2000" i="1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</a:t>
            </a:r>
            <a:r>
              <a:rPr lang="en-US" sz="1800" dirty="0"/>
              <a:t>retrieve </a:t>
            </a:r>
            <a:r>
              <a:rPr lang="en-US" sz="1800" i="1" dirty="0"/>
              <a:t>rating</a:t>
            </a:r>
            <a:r>
              <a:rPr lang="en-US" sz="1800" dirty="0"/>
              <a:t> data to be modified in the form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accent4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write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data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delete</a:t>
            </a:r>
            <a:r>
              <a:rPr lang="fr-BE" sz="1800" dirty="0"/>
              <a:t> the </a:t>
            </a:r>
            <a:r>
              <a:rPr lang="fr-BE" sz="1800" dirty="0" err="1"/>
              <a:t>selected</a:t>
            </a:r>
            <a:r>
              <a:rPr lang="fr-BE" sz="1800" dirty="0"/>
              <a:t> </a:t>
            </a:r>
            <a:r>
              <a:rPr lang="fr-BE" sz="1800" i="1" dirty="0"/>
              <a:t>rating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RatingsController</a:t>
            </a:r>
            <a:r>
              <a:rPr lang="fr-BE" dirty="0"/>
              <a:t> </a:t>
            </a:r>
            <a:r>
              <a:rPr lang="fr-BE" dirty="0" err="1"/>
              <a:t>Methods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525067"/>
            <a:ext cx="2536540" cy="173983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2789968"/>
            <a:ext cx="2536540" cy="16537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8472264" y="161267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List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0128448" y="2132856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8297033" y="2414629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9336360" y="4005064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8258978" y="4805468"/>
            <a:ext cx="176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(Post)</a:t>
            </a:r>
          </a:p>
        </p:txBody>
      </p:sp>
    </p:spTree>
    <p:extLst>
      <p:ext uri="{BB962C8B-B14F-4D97-AF65-F5344CB8AC3E}">
        <p14:creationId xmlns:p14="http://schemas.microsoft.com/office/powerpoint/2010/main" val="121252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3" y="1423011"/>
            <a:ext cx="6067425" cy="15621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3" y="3188333"/>
            <a:ext cx="4591050" cy="12763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1423011"/>
            <a:ext cx="5256584" cy="36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348684"/>
            <a:ext cx="7344816" cy="441849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799856" y="1564708"/>
            <a:ext cx="3528392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951984" y="4445028"/>
            <a:ext cx="583264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348685"/>
            <a:ext cx="4082755" cy="28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277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1441</TotalTime>
  <Words>844</Words>
  <Application>Microsoft Office PowerPoint</Application>
  <PresentationFormat>Breedbeeld</PresentationFormat>
  <Paragraphs>184</Paragraphs>
  <Slides>28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Trebuchet MS</vt:lpstr>
      <vt:lpstr>Verdana</vt:lpstr>
      <vt:lpstr>TM_presentatie_eng</vt:lpstr>
      <vt:lpstr>ASP.NET MVC</vt:lpstr>
      <vt:lpstr>Writing Data</vt:lpstr>
      <vt:lpstr>MVCMovie - Home/Index.cshtml</vt:lpstr>
      <vt:lpstr>Ratings Crud (resources)</vt:lpstr>
      <vt:lpstr>Ratingscontroller.cs</vt:lpstr>
      <vt:lpstr>Get  POst</vt:lpstr>
      <vt:lpstr>RatingsController Methods</vt:lpstr>
      <vt:lpstr>List</vt:lpstr>
      <vt:lpstr>List</vt:lpstr>
      <vt:lpstr>Create - get</vt:lpstr>
      <vt:lpstr>Create.cshtml</vt:lpstr>
      <vt:lpstr>Form tag Helper (default = post)</vt:lpstr>
      <vt:lpstr>Form tag Helper (get-method)</vt:lpstr>
      <vt:lpstr>Label &amp; input tag Helpers</vt:lpstr>
      <vt:lpstr>Create - Post</vt:lpstr>
      <vt:lpstr>Create - Post</vt:lpstr>
      <vt:lpstr>Edit - get</vt:lpstr>
      <vt:lpstr>Edit.cshtml</vt:lpstr>
      <vt:lpstr>Form tag Helper</vt:lpstr>
      <vt:lpstr>Label &amp; input tag Helpers</vt:lpstr>
      <vt:lpstr>Edit - Post</vt:lpstr>
      <vt:lpstr>Delete - get</vt:lpstr>
      <vt:lpstr>Create Movie (MoviesController.cs)</vt:lpstr>
      <vt:lpstr>Selectlist (MOviesController.cs)</vt:lpstr>
      <vt:lpstr>Create.cshtml</vt:lpstr>
      <vt:lpstr>Select tag Helper</vt:lpstr>
      <vt:lpstr>Radio tag Helper (exercise)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205</cp:revision>
  <dcterms:created xsi:type="dcterms:W3CDTF">2015-09-10T12:21:13Z</dcterms:created>
  <dcterms:modified xsi:type="dcterms:W3CDTF">2021-10-12T16:52:33Z</dcterms:modified>
</cp:coreProperties>
</file>