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1" r:id="rId2"/>
    <p:sldId id="419" r:id="rId3"/>
    <p:sldId id="481" r:id="rId4"/>
    <p:sldId id="439" r:id="rId5"/>
    <p:sldId id="466" r:id="rId6"/>
    <p:sldId id="440" r:id="rId7"/>
    <p:sldId id="467" r:id="rId8"/>
    <p:sldId id="469" r:id="rId9"/>
    <p:sldId id="468" r:id="rId10"/>
    <p:sldId id="470" r:id="rId11"/>
    <p:sldId id="471" r:id="rId12"/>
    <p:sldId id="472" r:id="rId13"/>
    <p:sldId id="473" r:id="rId14"/>
    <p:sldId id="474" r:id="rId15"/>
    <p:sldId id="480" r:id="rId16"/>
    <p:sldId id="476" r:id="rId17"/>
    <p:sldId id="479" r:id="rId18"/>
    <p:sldId id="478" r:id="rId19"/>
    <p:sldId id="477" r:id="rId20"/>
    <p:sldId id="475" r:id="rId21"/>
    <p:sldId id="438" r:id="rId22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4654" autoAdjust="0"/>
  </p:normalViewPr>
  <p:slideViewPr>
    <p:cSldViewPr showGuides="1">
      <p:cViewPr varScale="1">
        <p:scale>
          <a:sx n="104" d="100"/>
          <a:sy n="104" d="100"/>
        </p:scale>
        <p:origin x="15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12/10/2021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12/10/2021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5 </a:t>
            </a:r>
            <a:r>
              <a:rPr lang="en-US" dirty="0" err="1"/>
              <a:t>ViewModels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238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MoviesController.cs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77AE550-0F21-4AE4-A39E-3C7943C4F8E5}"/>
              </a:ext>
            </a:extLst>
          </p:cNvPr>
          <p:cNvSpPr/>
          <p:nvPr/>
        </p:nvSpPr>
        <p:spPr>
          <a:xfrm>
            <a:off x="371520" y="1340768"/>
            <a:ext cx="11448960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listMoviesVM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ListMoviesViewModel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0)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listMoviesVM.Movies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context.Movies.Where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m.RatingID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OrderBy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m.Title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listMoviesVM.Movies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context.Movies.OrderBy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m.Title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listMoviesVM.Ratings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context.Ratings.OrderBy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(r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RatingID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listMoviesVM.ratingID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listMoviesVM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244215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List.cshtml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37" y="1270939"/>
            <a:ext cx="8670983" cy="5497103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91344" y="1054478"/>
            <a:ext cx="5184576" cy="57432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4223792" y="2842674"/>
            <a:ext cx="3312368" cy="87435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487488" y="3752795"/>
            <a:ext cx="2520280" cy="32427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226DC6BB-5A05-4CB0-9BEC-01F3C16C2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60572"/>
            <a:ext cx="4374155" cy="25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Select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173811" y="2276871"/>
            <a:ext cx="6700002" cy="136815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hthoek 1"/>
          <p:cNvSpPr/>
          <p:nvPr/>
        </p:nvSpPr>
        <p:spPr>
          <a:xfrm>
            <a:off x="273725" y="1412776"/>
            <a:ext cx="6672096" cy="31085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@{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All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 Movies"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="Movies"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="List"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="get"&gt;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ratingID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asp-items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Model.Ratings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="0"&gt;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-- Select a rating --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select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="Filter"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form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3600" dirty="0"/>
          </a:p>
        </p:txBody>
      </p:sp>
      <p:sp>
        <p:nvSpPr>
          <p:cNvPr id="11" name="Rechthoek 10"/>
          <p:cNvSpPr/>
          <p:nvPr/>
        </p:nvSpPr>
        <p:spPr>
          <a:xfrm>
            <a:off x="5053193" y="2204863"/>
            <a:ext cx="1388572" cy="288031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1473213" y="2492894"/>
            <a:ext cx="1872208" cy="288033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4ABDD4B2-16C7-41AD-B7F8-3C1C990A59C1}"/>
              </a:ext>
            </a:extLst>
          </p:cNvPr>
          <p:cNvSpPr/>
          <p:nvPr/>
        </p:nvSpPr>
        <p:spPr>
          <a:xfrm>
            <a:off x="3345421" y="2492894"/>
            <a:ext cx="2664296" cy="288033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8E2524B7-D48F-48CE-BC89-C5B372BAD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4002426"/>
            <a:ext cx="5762625" cy="2705100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8832304" y="4292217"/>
            <a:ext cx="1656184" cy="57694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6168008" y="5397045"/>
            <a:ext cx="2276350" cy="45820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9432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update a selection of fields? For example, only update the </a:t>
            </a:r>
            <a:r>
              <a:rPr lang="en-US" sz="2400" i="1" dirty="0"/>
              <a:t>Code</a:t>
            </a:r>
            <a:r>
              <a:rPr lang="en-US" sz="2400" dirty="0"/>
              <a:t>, not the </a:t>
            </a:r>
            <a:r>
              <a:rPr lang="en-US" sz="2400" i="1" dirty="0"/>
              <a:t>Name</a:t>
            </a:r>
            <a:endParaRPr lang="nl-BE" sz="2400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Update data </a:t>
            </a:r>
            <a:r>
              <a:rPr lang="fr-BE" sz="2400" dirty="0"/>
              <a:t>(</a:t>
            </a:r>
            <a:r>
              <a:rPr lang="fr-BE" sz="2400" dirty="0" err="1"/>
              <a:t>exercise</a:t>
            </a:r>
            <a:r>
              <a:rPr lang="fr-BE" sz="24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1979967"/>
            <a:ext cx="8064896" cy="47711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7392144" y="2636912"/>
            <a:ext cx="4655840" cy="45820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5041329" y="4108456"/>
            <a:ext cx="2710855" cy="54468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8570393" y="4118362"/>
            <a:ext cx="2472952" cy="92333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Generated SQL statement will contain all columns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034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Attach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51321CD-E3EE-444C-81E7-EAB758C0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588330"/>
            <a:ext cx="8067675" cy="6115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hthoek 10"/>
          <p:cNvSpPr/>
          <p:nvPr/>
        </p:nvSpPr>
        <p:spPr>
          <a:xfrm>
            <a:off x="6168008" y="1273111"/>
            <a:ext cx="4176464" cy="45820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3719736" y="2878010"/>
            <a:ext cx="7056784" cy="158267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7892485" y="4870560"/>
            <a:ext cx="2472952" cy="120032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Generated SQL statement will only update column Code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384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7104112" cy="4428000"/>
          </a:xfrm>
        </p:spPr>
        <p:txBody>
          <a:bodyPr/>
          <a:lstStyle/>
          <a:p>
            <a:r>
              <a:rPr lang="en-US" dirty="0"/>
              <a:t>Provide access to relational data</a:t>
            </a:r>
          </a:p>
          <a:p>
            <a:endParaRPr lang="fr-BE" dirty="0"/>
          </a:p>
          <a:p>
            <a:r>
              <a:rPr lang="en-US" dirty="0"/>
              <a:t>When is the relational data loaded (via SQL)?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Navigation </a:t>
            </a:r>
            <a:r>
              <a:rPr lang="fr-BE" dirty="0" err="1"/>
              <a:t>properties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2" descr="Entity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137048"/>
            <a:ext cx="4793109" cy="665795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/>
          <p:cNvSpPr/>
          <p:nvPr/>
        </p:nvSpPr>
        <p:spPr>
          <a:xfrm>
            <a:off x="7392144" y="3212251"/>
            <a:ext cx="1368152" cy="57678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7464152" y="5717049"/>
            <a:ext cx="1440160" cy="798952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0560496" y="3356992"/>
            <a:ext cx="1440160" cy="720081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081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Reading </a:t>
            </a:r>
            <a:r>
              <a:rPr lang="fr-BE" dirty="0" err="1"/>
              <a:t>Relational</a:t>
            </a:r>
            <a:r>
              <a:rPr lang="fr-BE" dirty="0"/>
              <a:t> data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2"/>
          <a:srcRect r="-1368"/>
          <a:stretch/>
        </p:blipFill>
        <p:spPr>
          <a:xfrm>
            <a:off x="1415480" y="1340768"/>
            <a:ext cx="8467725" cy="1647825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3152148"/>
            <a:ext cx="8467725" cy="15716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13" name="Rechthoek 12"/>
          <p:cNvSpPr/>
          <p:nvPr/>
        </p:nvSpPr>
        <p:spPr>
          <a:xfrm>
            <a:off x="1343472" y="1265271"/>
            <a:ext cx="1944216" cy="507545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1343472" y="3068960"/>
            <a:ext cx="2088232" cy="507545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EE388D18-10CE-4902-89B8-B47567C4E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80" y="4872650"/>
            <a:ext cx="8467725" cy="15006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Rechthoek 14"/>
          <p:cNvSpPr/>
          <p:nvPr/>
        </p:nvSpPr>
        <p:spPr>
          <a:xfrm>
            <a:off x="1358405" y="4806961"/>
            <a:ext cx="1791394" cy="50754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5873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05" y="1552511"/>
            <a:ext cx="6400800" cy="3067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solidFill>
                  <a:srgbClr val="00B050"/>
                </a:solidFill>
              </a:rPr>
              <a:t>Eager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err="1">
                <a:solidFill>
                  <a:srgbClr val="00B050"/>
                </a:solidFill>
              </a:rPr>
              <a:t>Loading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4236476" y="1802602"/>
            <a:ext cx="3720096" cy="335215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908" y="139783"/>
            <a:ext cx="2060823" cy="66163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hthoek 11"/>
          <p:cNvSpPr/>
          <p:nvPr/>
        </p:nvSpPr>
        <p:spPr>
          <a:xfrm>
            <a:off x="8412940" y="2711867"/>
            <a:ext cx="1512168" cy="37539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1429619" y="4851767"/>
            <a:ext cx="6415286" cy="83099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1 join with both the departments and the courses per department</a:t>
            </a:r>
            <a:endParaRPr lang="nl-BE" sz="2400" i="1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6E1BD770-6CC1-481D-9DC1-0EF4A12BA03A}"/>
              </a:ext>
            </a:extLst>
          </p:cNvPr>
          <p:cNvSpPr/>
          <p:nvPr/>
        </p:nvSpPr>
        <p:spPr>
          <a:xfrm>
            <a:off x="56416" y="4851767"/>
            <a:ext cx="1362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600" dirty="0"/>
              <a:t>SQL </a:t>
            </a:r>
            <a:r>
              <a:rPr lang="nl-BE" sz="1600" dirty="0" err="1"/>
              <a:t>to</a:t>
            </a:r>
            <a:r>
              <a:rPr lang="nl-BE" sz="1600" dirty="0"/>
              <a:t> DB?</a:t>
            </a:r>
          </a:p>
        </p:txBody>
      </p:sp>
    </p:spTree>
    <p:extLst>
      <p:ext uri="{BB962C8B-B14F-4D97-AF65-F5344CB8AC3E}">
        <p14:creationId xmlns:p14="http://schemas.microsoft.com/office/powerpoint/2010/main" val="84000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olidFill>
                  <a:srgbClr val="FFC000"/>
                </a:solidFill>
              </a:rPr>
              <a:t>Explicit </a:t>
            </a:r>
            <a:r>
              <a:rPr lang="fr-BE" dirty="0" err="1">
                <a:solidFill>
                  <a:srgbClr val="FFC000"/>
                </a:solidFill>
              </a:rPr>
              <a:t>loading</a:t>
            </a:r>
            <a:endParaRPr lang="nl-BE" dirty="0">
              <a:solidFill>
                <a:srgbClr val="FFC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08" y="1412776"/>
            <a:ext cx="6592498" cy="3054439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1488308" y="2176588"/>
            <a:ext cx="6479900" cy="89237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908" y="139783"/>
            <a:ext cx="2060823" cy="66163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hthoek 9"/>
          <p:cNvSpPr/>
          <p:nvPr/>
        </p:nvSpPr>
        <p:spPr>
          <a:xfrm>
            <a:off x="1245641" y="4630862"/>
            <a:ext cx="6597831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1 select for the departments + for every department 1 select for the courses of that department</a:t>
            </a:r>
            <a:endParaRPr lang="nl-BE" sz="2400" i="1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FA96AF16-7A03-4BF8-B18D-12ED63498E0B}"/>
              </a:ext>
            </a:extLst>
          </p:cNvPr>
          <p:cNvSpPr/>
          <p:nvPr/>
        </p:nvSpPr>
        <p:spPr>
          <a:xfrm>
            <a:off x="7802" y="4630862"/>
            <a:ext cx="1237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600" dirty="0" err="1"/>
              <a:t>sql</a:t>
            </a:r>
            <a:r>
              <a:rPr lang="nl-BE" sz="1600" dirty="0"/>
              <a:t> </a:t>
            </a:r>
            <a:r>
              <a:rPr lang="nl-BE" sz="1600" dirty="0" err="1"/>
              <a:t>to</a:t>
            </a:r>
            <a:r>
              <a:rPr lang="nl-BE" sz="1600" dirty="0"/>
              <a:t> DB?</a:t>
            </a:r>
          </a:p>
        </p:txBody>
      </p:sp>
    </p:spTree>
    <p:extLst>
      <p:ext uri="{BB962C8B-B14F-4D97-AF65-F5344CB8AC3E}">
        <p14:creationId xmlns:p14="http://schemas.microsoft.com/office/powerpoint/2010/main" val="119192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Performance </a:t>
            </a:r>
            <a:r>
              <a:rPr lang="nl-BE" dirty="0" err="1"/>
              <a:t>considerations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876425"/>
            <a:ext cx="8677275" cy="31051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2711624" y="2982815"/>
            <a:ext cx="5904656" cy="44618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5015879" y="3430141"/>
            <a:ext cx="2600763" cy="446186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631505" y="4162442"/>
            <a:ext cx="2088232" cy="446186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209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Passing data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i="1" dirty="0">
                <a:solidFill>
                  <a:srgbClr val="00A0AE"/>
                </a:solidFill>
              </a:rPr>
              <a:t>Controller</a:t>
            </a:r>
            <a:r>
              <a:rPr lang="fr-BE" dirty="0"/>
              <a:t> to </a:t>
            </a:r>
            <a:r>
              <a:rPr lang="fr-BE" i="1" dirty="0" err="1">
                <a:solidFill>
                  <a:srgbClr val="00A0AE"/>
                </a:solidFill>
              </a:rPr>
              <a:t>View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i="1" dirty="0" err="1">
                <a:solidFill>
                  <a:srgbClr val="00B050"/>
                </a:solidFill>
              </a:rPr>
              <a:t>ViewModel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>
                <a:solidFill>
                  <a:srgbClr val="002060"/>
                </a:solidFill>
              </a:rPr>
              <a:t>(</a:t>
            </a:r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instead</a:t>
            </a:r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 of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i="1" dirty="0" err="1">
                <a:solidFill>
                  <a:srgbClr val="C00000"/>
                </a:solidFill>
              </a:rPr>
              <a:t>ViewData</a:t>
            </a:r>
            <a:r>
              <a:rPr lang="fr-BE" i="1" dirty="0">
                <a:solidFill>
                  <a:srgbClr val="002060"/>
                </a:solidFill>
              </a:rPr>
              <a:t>)</a:t>
            </a:r>
          </a:p>
          <a:p>
            <a:endParaRPr lang="fr-BE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Filter</a:t>
            </a:r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 data </a:t>
            </a:r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using</a:t>
            </a:r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BE" i="1" dirty="0">
                <a:solidFill>
                  <a:schemeClr val="accent6">
                    <a:lumMod val="10000"/>
                  </a:schemeClr>
                </a:solidFill>
              </a:rPr>
              <a:t>select</a:t>
            </a:r>
          </a:p>
          <a:p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Update data</a:t>
            </a:r>
          </a:p>
          <a:p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Reading </a:t>
            </a:r>
            <a:r>
              <a:rPr lang="fr-BE" dirty="0" err="1">
                <a:solidFill>
                  <a:schemeClr val="accent6">
                    <a:lumMod val="10000"/>
                  </a:schemeClr>
                </a:solidFill>
              </a:rPr>
              <a:t>relational</a:t>
            </a:r>
            <a:r>
              <a:rPr lang="fr-BE" dirty="0">
                <a:solidFill>
                  <a:schemeClr val="accent6">
                    <a:lumMod val="10000"/>
                  </a:schemeClr>
                </a:solidFill>
              </a:rPr>
              <a:t> data</a:t>
            </a:r>
            <a:endParaRPr lang="nl-BE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ViewModels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944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17664"/>
            <a:ext cx="6395252" cy="45107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solidFill>
                  <a:srgbClr val="00B050"/>
                </a:solidFill>
              </a:rPr>
              <a:t>Eager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dirty="0" err="1">
                <a:solidFill>
                  <a:srgbClr val="00B050"/>
                </a:solidFill>
              </a:rPr>
              <a:t>Loading</a:t>
            </a:r>
            <a:r>
              <a:rPr lang="fr-BE" dirty="0">
                <a:solidFill>
                  <a:srgbClr val="00B050"/>
                </a:solidFill>
              </a:rPr>
              <a:t> </a:t>
            </a:r>
            <a:r>
              <a:rPr lang="fr-BE" sz="2000" dirty="0"/>
              <a:t>(</a:t>
            </a:r>
            <a:r>
              <a:rPr lang="fr-BE" sz="2000" dirty="0" err="1"/>
              <a:t>exercise</a:t>
            </a:r>
            <a:r>
              <a:rPr lang="fr-BE" sz="20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Entity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137048"/>
            <a:ext cx="4793109" cy="665795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hoek 8"/>
          <p:cNvSpPr/>
          <p:nvPr/>
        </p:nvSpPr>
        <p:spPr>
          <a:xfrm>
            <a:off x="1763820" y="1844825"/>
            <a:ext cx="5088248" cy="288031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1763820" y="3284984"/>
            <a:ext cx="5088248" cy="860925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8976320" y="3212976"/>
            <a:ext cx="1332180" cy="720080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A076CEC-99EB-484A-9864-4880E1740FDF}"/>
              </a:ext>
            </a:extLst>
          </p:cNvPr>
          <p:cNvSpPr/>
          <p:nvPr/>
        </p:nvSpPr>
        <p:spPr>
          <a:xfrm>
            <a:off x="1763820" y="2132856"/>
            <a:ext cx="5088248" cy="115212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5133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MotoGP</a:t>
            </a:r>
            <a:r>
              <a:rPr lang="fr-BE" dirty="0"/>
              <a:t> Part 5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Exercise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6357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348311F4-E546-4F25-905C-C27243B4E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376415"/>
              </p:ext>
            </p:extLst>
          </p:nvPr>
        </p:nvGraphicFramePr>
        <p:xfrm>
          <a:off x="1343472" y="1412776"/>
          <a:ext cx="9793090" cy="42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5">
                  <a:extLst>
                    <a:ext uri="{9D8B030D-6E8A-4147-A177-3AD203B41FA5}">
                      <a16:colId xmlns:a16="http://schemas.microsoft.com/office/drawing/2014/main" val="1345982822"/>
                    </a:ext>
                  </a:extLst>
                </a:gridCol>
                <a:gridCol w="4896545">
                  <a:extLst>
                    <a:ext uri="{9D8B030D-6E8A-4147-A177-3AD203B41FA5}">
                      <a16:colId xmlns:a16="http://schemas.microsoft.com/office/drawing/2014/main" val="3049128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17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7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98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700" dirty="0">
                          <a:solidFill>
                            <a:schemeClr val="bg1"/>
                          </a:solidFill>
                        </a:rPr>
                        <a:t>Limited information</a:t>
                      </a:r>
                    </a:p>
                    <a:p>
                      <a:endParaRPr lang="nl-BE" sz="1700" dirty="0"/>
                    </a:p>
                    <a:p>
                      <a:r>
                        <a:rPr lang="nl-BE" sz="1700" dirty="0"/>
                        <a:t>a page </a:t>
                      </a:r>
                      <a:r>
                        <a:rPr lang="nl-BE" sz="1700" dirty="0" err="1"/>
                        <a:t>title</a:t>
                      </a:r>
                      <a:r>
                        <a:rPr lang="nl-BE" sz="1700" dirty="0"/>
                        <a:t> or</a:t>
                      </a:r>
                    </a:p>
                    <a:p>
                      <a:r>
                        <a:rPr lang="nl-BE" sz="1700" dirty="0" err="1"/>
                        <a:t>one</a:t>
                      </a:r>
                      <a:r>
                        <a:rPr lang="nl-BE" sz="1700" dirty="0"/>
                        <a:t> </a:t>
                      </a:r>
                      <a:r>
                        <a:rPr lang="nl-BE" sz="1700" dirty="0" err="1"/>
                        <a:t>number</a:t>
                      </a:r>
                      <a:r>
                        <a:rPr lang="nl-BE" sz="1700" dirty="0"/>
                        <a:t> (</a:t>
                      </a:r>
                      <a:r>
                        <a:rPr lang="en-US" sz="1700" dirty="0"/>
                        <a:t>e.g. the number of products in shopping cart</a:t>
                      </a:r>
                      <a:r>
                        <a:rPr lang="nl-BE" sz="17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700" dirty="0" err="1"/>
                        <a:t>ViewData</a:t>
                      </a:r>
                      <a:r>
                        <a:rPr lang="nl-BE" sz="1700" dirty="0"/>
                        <a:t> </a:t>
                      </a:r>
                      <a:r>
                        <a:rPr lang="nl-BE" sz="1700" dirty="0" err="1"/>
                        <a:t>dictionary</a:t>
                      </a:r>
                      <a:endParaRPr lang="nl-B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700" dirty="0">
                          <a:solidFill>
                            <a:schemeClr val="bg1"/>
                          </a:solidFill>
                        </a:rPr>
                        <a:t>1 datatype</a:t>
                      </a:r>
                    </a:p>
                    <a:p>
                      <a:endParaRPr lang="nl-BE" sz="1700" dirty="0"/>
                    </a:p>
                    <a:p>
                      <a:r>
                        <a:rPr lang="nl-BE" sz="1700" dirty="0"/>
                        <a:t>1 </a:t>
                      </a:r>
                      <a:r>
                        <a:rPr lang="nl-BE" sz="1700" dirty="0" err="1"/>
                        <a:t>rider</a:t>
                      </a:r>
                      <a:r>
                        <a:rPr lang="nl-BE" sz="1700" dirty="0"/>
                        <a:t> or</a:t>
                      </a:r>
                    </a:p>
                    <a:p>
                      <a:r>
                        <a:rPr lang="nl-BE" sz="1700" dirty="0"/>
                        <a:t>1 team or</a:t>
                      </a:r>
                    </a:p>
                    <a:p>
                      <a:r>
                        <a:rPr lang="nl-BE" sz="1700" dirty="0"/>
                        <a:t>1 list of races or</a:t>
                      </a:r>
                    </a:p>
                    <a:p>
                      <a:r>
                        <a:rPr lang="nl-BE" sz="1700" dirty="0"/>
                        <a:t>1 list of 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700" dirty="0" err="1"/>
                        <a:t>ViewModel</a:t>
                      </a:r>
                      <a:r>
                        <a:rPr lang="nl-BE" sz="1700" dirty="0"/>
                        <a:t> </a:t>
                      </a:r>
                      <a:r>
                        <a:rPr lang="nl-BE" sz="1700" dirty="0" err="1"/>
                        <a:t>method</a:t>
                      </a:r>
                      <a:r>
                        <a:rPr lang="nl-BE" sz="1700" dirty="0"/>
                        <a:t> (no </a:t>
                      </a:r>
                      <a:r>
                        <a:rPr lang="nl-BE" sz="1700" dirty="0" err="1"/>
                        <a:t>need</a:t>
                      </a:r>
                      <a:r>
                        <a:rPr lang="nl-BE" sz="1700" dirty="0"/>
                        <a:t> </a:t>
                      </a:r>
                      <a:r>
                        <a:rPr lang="nl-BE" sz="1700" dirty="0" err="1"/>
                        <a:t>to</a:t>
                      </a:r>
                      <a:r>
                        <a:rPr lang="nl-BE" sz="1700" dirty="0"/>
                        <a:t> </a:t>
                      </a:r>
                      <a:r>
                        <a:rPr lang="nl-BE" sz="1700" dirty="0" err="1"/>
                        <a:t>create</a:t>
                      </a:r>
                      <a:r>
                        <a:rPr lang="nl-BE" sz="1700" dirty="0"/>
                        <a:t> </a:t>
                      </a:r>
                      <a:r>
                        <a:rPr lang="nl-BE" sz="1700" dirty="0" err="1"/>
                        <a:t>an</a:t>
                      </a:r>
                      <a:r>
                        <a:rPr lang="nl-BE" sz="1700" dirty="0"/>
                        <a:t> extra class) (</a:t>
                      </a:r>
                      <a:r>
                        <a:rPr lang="nl-BE" sz="1700" dirty="0" err="1"/>
                        <a:t>lessons</a:t>
                      </a:r>
                      <a:r>
                        <a:rPr lang="nl-BE" sz="1700" dirty="0"/>
                        <a:t> 3 </a:t>
                      </a:r>
                      <a:r>
                        <a:rPr lang="nl-BE" sz="1700" dirty="0" err="1"/>
                        <a:t>and</a:t>
                      </a:r>
                      <a:r>
                        <a:rPr lang="nl-BE" sz="1700" dirty="0"/>
                        <a:t>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7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700" dirty="0">
                          <a:solidFill>
                            <a:schemeClr val="bg1"/>
                          </a:solidFill>
                        </a:rPr>
                        <a:t>Multiple datatypes</a:t>
                      </a:r>
                    </a:p>
                    <a:p>
                      <a:endParaRPr lang="nl-BE" sz="1700" dirty="0"/>
                    </a:p>
                    <a:p>
                      <a:r>
                        <a:rPr lang="nl-BE" sz="1700" dirty="0"/>
                        <a:t>a list of teams + a list van </a:t>
                      </a:r>
                      <a:r>
                        <a:rPr lang="nl-BE" sz="1700" dirty="0" err="1"/>
                        <a:t>riders</a:t>
                      </a:r>
                      <a:r>
                        <a:rPr lang="nl-BE" sz="1700" dirty="0"/>
                        <a:t> + </a:t>
                      </a:r>
                      <a:r>
                        <a:rPr lang="nl-BE" sz="1700" dirty="0" err="1"/>
                        <a:t>teamId</a:t>
                      </a:r>
                      <a:endParaRPr lang="nl-B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700" dirty="0" err="1"/>
                        <a:t>ViewModel</a:t>
                      </a:r>
                      <a:r>
                        <a:rPr lang="nl-BE" sz="1700" dirty="0"/>
                        <a:t> </a:t>
                      </a:r>
                      <a:r>
                        <a:rPr lang="nl-BE" sz="1700" dirty="0" err="1"/>
                        <a:t>method</a:t>
                      </a:r>
                      <a:r>
                        <a:rPr lang="nl-BE" sz="1700" dirty="0"/>
                        <a:t> (</a:t>
                      </a:r>
                      <a:r>
                        <a:rPr lang="nl-BE" sz="1700" dirty="0" err="1"/>
                        <a:t>create</a:t>
                      </a:r>
                      <a:r>
                        <a:rPr lang="nl-BE" sz="1700" dirty="0"/>
                        <a:t> </a:t>
                      </a:r>
                      <a:r>
                        <a:rPr lang="nl-BE" sz="1700" dirty="0" err="1"/>
                        <a:t>an</a:t>
                      </a:r>
                      <a:r>
                        <a:rPr lang="nl-BE" sz="1700" dirty="0"/>
                        <a:t> extra </a:t>
                      </a:r>
                      <a:r>
                        <a:rPr lang="nl-BE" sz="1700" dirty="0" err="1"/>
                        <a:t>ViewModel</a:t>
                      </a:r>
                      <a:r>
                        <a:rPr lang="nl-BE" sz="1700" dirty="0"/>
                        <a:t> class) (</a:t>
                      </a:r>
                      <a:r>
                        <a:rPr lang="nl-BE" sz="1700" dirty="0" err="1"/>
                        <a:t>lesson</a:t>
                      </a:r>
                      <a:r>
                        <a:rPr lang="nl-BE" sz="1700" dirty="0"/>
                        <a:t>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4555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6AD69676-2A8E-46FF-8EBE-25EA7427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Passing data </a:t>
            </a:r>
            <a:r>
              <a:rPr lang="nl-BE" dirty="0" err="1"/>
              <a:t>from</a:t>
            </a:r>
            <a:r>
              <a:rPr lang="nl-BE" dirty="0"/>
              <a:t> controller </a:t>
            </a:r>
            <a:r>
              <a:rPr lang="nl-BE" dirty="0" err="1"/>
              <a:t>to</a:t>
            </a:r>
            <a:r>
              <a:rPr lang="nl-BE" dirty="0"/>
              <a:t> view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2615FB-63E0-481B-869D-F2CF6C48F5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3594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Home/</a:t>
            </a:r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F34AD54-929B-459D-8566-9BC9923A2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61" y="3014662"/>
            <a:ext cx="6610350" cy="828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F0980532-F76B-476E-8757-A071032BE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1332960"/>
            <a:ext cx="4127016" cy="447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3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Filter</a:t>
            </a:r>
            <a:r>
              <a:rPr lang="fr-BE" dirty="0"/>
              <a:t> </a:t>
            </a:r>
            <a:r>
              <a:rPr lang="fr-BE" dirty="0" err="1"/>
              <a:t>Movies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selectlist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Ratings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428A864-1508-4226-AA91-45F21C8D9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9" y="1973771"/>
            <a:ext cx="4590179" cy="272484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432A2BE-A098-45B1-BC35-76240C53D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1973771"/>
            <a:ext cx="5762625" cy="2705100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id="{6648B65A-A815-4FD9-90A8-6B5CCA2A23BC}"/>
              </a:ext>
            </a:extLst>
          </p:cNvPr>
          <p:cNvSpPr/>
          <p:nvPr/>
        </p:nvSpPr>
        <p:spPr>
          <a:xfrm>
            <a:off x="5303912" y="3212976"/>
            <a:ext cx="504056" cy="43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15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Moviescontroller.cs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3215681" y="2132856"/>
            <a:ext cx="1872208" cy="40258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EA55076F-D210-4AB2-A07A-B0449E870CA3}"/>
              </a:ext>
            </a:extLst>
          </p:cNvPr>
          <p:cNvSpPr/>
          <p:nvPr/>
        </p:nvSpPr>
        <p:spPr>
          <a:xfrm>
            <a:off x="720000" y="2187373"/>
            <a:ext cx="10533806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0)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View(_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context.Movies.Where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m.RatingID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OrderBy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m.Title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context.Movies.OrderBy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24513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>
            <a:extLst>
              <a:ext uri="{FF2B5EF4-FFF2-40B4-BE49-F238E27FC236}">
                <a16:creationId xmlns:a16="http://schemas.microsoft.com/office/drawing/2014/main" id="{216B5A2F-D178-4A00-A98A-40ED88A7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202" y="1273860"/>
            <a:ext cx="5762625" cy="27051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ratingid</a:t>
            </a:r>
            <a:r>
              <a:rPr lang="fr-BE" dirty="0"/>
              <a:t> </a:t>
            </a:r>
            <a:r>
              <a:rPr lang="fr-BE" dirty="0" err="1"/>
              <a:t>parameter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824242" y="6099522"/>
            <a:ext cx="480000" cy="667148"/>
          </a:xfrm>
        </p:spPr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1351677" y="6099522"/>
            <a:ext cx="5376565" cy="432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11" name="Rechthoek 10"/>
          <p:cNvSpPr/>
          <p:nvPr/>
        </p:nvSpPr>
        <p:spPr>
          <a:xfrm>
            <a:off x="8744498" y="1649720"/>
            <a:ext cx="1152128" cy="43630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8669389C-8155-4C13-A91E-09C132F1C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268760"/>
            <a:ext cx="5600825" cy="2705099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2407794" y="1644321"/>
            <a:ext cx="1080120" cy="43630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EEAB087-3348-4DA7-8CC3-C7611175D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13" y="4084113"/>
            <a:ext cx="5762625" cy="2705100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E78102A2-CA8B-47F9-AD28-E28923222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202" y="4083345"/>
            <a:ext cx="5762625" cy="2705100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8780502" y="4489116"/>
            <a:ext cx="1080120" cy="43630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953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 err="1"/>
              <a:t>View</a:t>
            </a:r>
            <a:r>
              <a:rPr lang="fr-BE" sz="2400" dirty="0"/>
              <a:t> Data:</a:t>
            </a:r>
          </a:p>
          <a:p>
            <a:pPr lvl="1"/>
            <a:r>
              <a:rPr lang="fr-BE" sz="2400" dirty="0" err="1"/>
              <a:t>Filtered</a:t>
            </a:r>
            <a:r>
              <a:rPr lang="fr-BE" sz="2400" dirty="0"/>
              <a:t> </a:t>
            </a:r>
            <a:r>
              <a:rPr lang="fr-BE" sz="2400" dirty="0" err="1"/>
              <a:t>movies</a:t>
            </a:r>
            <a:endParaRPr lang="fr-BE" sz="2400" dirty="0"/>
          </a:p>
          <a:p>
            <a:pPr lvl="1"/>
            <a:r>
              <a:rPr lang="fr-BE" sz="2400" dirty="0"/>
              <a:t>A </a:t>
            </a:r>
            <a:r>
              <a:rPr lang="fr-BE" sz="2400" i="1" dirty="0" err="1"/>
              <a:t>SelectList</a:t>
            </a:r>
            <a:r>
              <a:rPr lang="fr-BE" sz="2400" dirty="0"/>
              <a:t> </a:t>
            </a:r>
            <a:r>
              <a:rPr lang="fr-BE" sz="2400" dirty="0" err="1"/>
              <a:t>containing</a:t>
            </a:r>
            <a:r>
              <a:rPr lang="fr-BE" sz="2400" dirty="0"/>
              <a:t> all ratings</a:t>
            </a:r>
          </a:p>
          <a:p>
            <a:pPr lvl="1"/>
            <a:r>
              <a:rPr lang="fr-BE" sz="2400" dirty="0"/>
              <a:t>The </a:t>
            </a:r>
            <a:r>
              <a:rPr lang="fr-BE" sz="2400" i="1" dirty="0" err="1"/>
              <a:t>ratingID</a:t>
            </a:r>
            <a:r>
              <a:rPr lang="fr-BE" sz="2400" dirty="0"/>
              <a:t> of the </a:t>
            </a:r>
            <a:r>
              <a:rPr lang="fr-BE" sz="2400" dirty="0" err="1"/>
              <a:t>selected</a:t>
            </a:r>
            <a:r>
              <a:rPr lang="fr-BE" sz="2400" dirty="0"/>
              <a:t> rating</a:t>
            </a:r>
          </a:p>
          <a:p>
            <a:endParaRPr lang="fr-BE" sz="2400" dirty="0"/>
          </a:p>
          <a:p>
            <a:r>
              <a:rPr lang="fr-BE" sz="2400" dirty="0"/>
              <a:t>Passing all data </a:t>
            </a:r>
            <a:r>
              <a:rPr lang="fr-BE" sz="2400" dirty="0" err="1"/>
              <a:t>from</a:t>
            </a:r>
            <a:r>
              <a:rPr lang="fr-BE" sz="2400" dirty="0"/>
              <a:t> </a:t>
            </a:r>
            <a:r>
              <a:rPr lang="fr-BE" sz="2400" i="1" dirty="0">
                <a:solidFill>
                  <a:srgbClr val="00A0AE"/>
                </a:solidFill>
              </a:rPr>
              <a:t>Controller</a:t>
            </a:r>
            <a:r>
              <a:rPr lang="fr-BE" sz="2400" dirty="0"/>
              <a:t> to </a:t>
            </a:r>
            <a:r>
              <a:rPr lang="fr-BE" sz="2400" i="1" dirty="0" err="1">
                <a:solidFill>
                  <a:srgbClr val="00A0AE"/>
                </a:solidFill>
              </a:rPr>
              <a:t>View</a:t>
            </a:r>
            <a:r>
              <a:rPr lang="fr-BE" sz="2400" dirty="0"/>
              <a:t> </a:t>
            </a:r>
            <a:r>
              <a:rPr lang="fr-BE" sz="2400" dirty="0" err="1"/>
              <a:t>with</a:t>
            </a:r>
            <a:r>
              <a:rPr lang="fr-BE" sz="2400" dirty="0"/>
              <a:t> </a:t>
            </a:r>
            <a:r>
              <a:rPr lang="fr-BE" sz="2400" i="1" dirty="0" err="1">
                <a:solidFill>
                  <a:srgbClr val="00B050"/>
                </a:solidFill>
              </a:rPr>
              <a:t>ViewModel</a:t>
            </a:r>
            <a:r>
              <a:rPr lang="fr-BE" sz="2400" i="1" dirty="0">
                <a:solidFill>
                  <a:schemeClr val="accent6">
                    <a:lumMod val="10000"/>
                  </a:schemeClr>
                </a:solidFill>
              </a:rPr>
              <a:t> class</a:t>
            </a:r>
            <a:endParaRPr lang="nl-BE" sz="2400" i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ViewModel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3EB1A5C-4F3A-42D7-B125-D7F8A638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188640"/>
            <a:ext cx="5762625" cy="2705100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9121328" y="571492"/>
            <a:ext cx="1080120" cy="43630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6148110" y="1646984"/>
            <a:ext cx="2108130" cy="353146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6148110" y="2192055"/>
            <a:ext cx="2376264" cy="379954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58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 err="1"/>
              <a:t>Models</a:t>
            </a:r>
            <a:r>
              <a:rPr lang="fr-BE" sz="2400" dirty="0"/>
              <a:t> | </a:t>
            </a:r>
            <a:r>
              <a:rPr lang="fr-BE" sz="2400" dirty="0" err="1"/>
              <a:t>Add</a:t>
            </a:r>
            <a:r>
              <a:rPr lang="fr-BE" sz="2400" dirty="0"/>
              <a:t> New </a:t>
            </a:r>
            <a:r>
              <a:rPr lang="fr-BE" sz="2400" dirty="0" err="1"/>
              <a:t>Folder</a:t>
            </a:r>
            <a:r>
              <a:rPr lang="fr-BE" sz="2400" dirty="0"/>
              <a:t> | </a:t>
            </a:r>
            <a:r>
              <a:rPr lang="fr-BE" sz="2400" dirty="0" err="1"/>
              <a:t>ViewModels</a:t>
            </a:r>
            <a:endParaRPr lang="fr-BE" sz="2400" dirty="0"/>
          </a:p>
          <a:p>
            <a:r>
              <a:rPr lang="fr-BE" sz="2400" dirty="0" err="1"/>
              <a:t>ViewModels</a:t>
            </a:r>
            <a:r>
              <a:rPr lang="fr-BE" sz="2400" dirty="0"/>
              <a:t> | </a:t>
            </a:r>
            <a:r>
              <a:rPr lang="fr-BE" sz="2400" dirty="0" err="1"/>
              <a:t>Add</a:t>
            </a:r>
            <a:r>
              <a:rPr lang="fr-BE" sz="2400" dirty="0"/>
              <a:t> New Class | </a:t>
            </a:r>
            <a:r>
              <a:rPr lang="fr-BE" sz="2400" dirty="0" err="1"/>
              <a:t>ListMoviesViewModel.cs</a:t>
            </a:r>
            <a:endParaRPr lang="nl-B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ViewModels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403000"/>
            <a:ext cx="6076950" cy="3429000"/>
          </a:xfrm>
          <a:prstGeom prst="rect">
            <a:avLst/>
          </a:prstGeom>
          <a:solidFill>
            <a:schemeClr val="bg1"/>
          </a:solidFill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602875" y="4317023"/>
            <a:ext cx="5400600" cy="9361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3116424" y="4884132"/>
            <a:ext cx="243272" cy="43630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4C9E0DFC-DF09-4EA5-A229-01B71474A7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92"/>
          <a:stretch/>
        </p:blipFill>
        <p:spPr>
          <a:xfrm>
            <a:off x="7103119" y="2615341"/>
            <a:ext cx="5088881" cy="2705100"/>
          </a:xfrm>
          <a:prstGeom prst="rect">
            <a:avLst/>
          </a:prstGeom>
        </p:spPr>
      </p:pic>
      <p:sp>
        <p:nvSpPr>
          <p:cNvPr id="11" name="Rechthoek 10"/>
          <p:cNvSpPr/>
          <p:nvPr/>
        </p:nvSpPr>
        <p:spPr>
          <a:xfrm>
            <a:off x="10056440" y="2992691"/>
            <a:ext cx="216025" cy="43630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6882463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1711</TotalTime>
  <Words>599</Words>
  <Application>Microsoft Office PowerPoint</Application>
  <PresentationFormat>Breedbeeld</PresentationFormat>
  <Paragraphs>130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Trebuchet MS</vt:lpstr>
      <vt:lpstr>Verdana</vt:lpstr>
      <vt:lpstr>TM_presentatie_eng</vt:lpstr>
      <vt:lpstr>ASP.NET MVC</vt:lpstr>
      <vt:lpstr>ViewModels</vt:lpstr>
      <vt:lpstr>Passing data from controller to view</vt:lpstr>
      <vt:lpstr>Home/Index.cshtml</vt:lpstr>
      <vt:lpstr>Filter Movies using a selectlist with Ratings</vt:lpstr>
      <vt:lpstr>Moviescontroller.cs</vt:lpstr>
      <vt:lpstr>ratingid parameter</vt:lpstr>
      <vt:lpstr>ViewModel</vt:lpstr>
      <vt:lpstr>ViewModels</vt:lpstr>
      <vt:lpstr>MoviesController.cs</vt:lpstr>
      <vt:lpstr>List.cshtml</vt:lpstr>
      <vt:lpstr>Select</vt:lpstr>
      <vt:lpstr>Update data (exercise)</vt:lpstr>
      <vt:lpstr>Attach</vt:lpstr>
      <vt:lpstr>Navigation properties</vt:lpstr>
      <vt:lpstr>Reading Relational data</vt:lpstr>
      <vt:lpstr>Eager Loading</vt:lpstr>
      <vt:lpstr>Explicit loading</vt:lpstr>
      <vt:lpstr>Performance considerations</vt:lpstr>
      <vt:lpstr>Eager Loading (exercise)</vt:lpstr>
      <vt:lpstr>Exercise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Koen Vangeel</cp:lastModifiedBy>
  <cp:revision>244</cp:revision>
  <dcterms:created xsi:type="dcterms:W3CDTF">2015-09-10T12:21:13Z</dcterms:created>
  <dcterms:modified xsi:type="dcterms:W3CDTF">2021-10-12T17:44:15Z</dcterms:modified>
</cp:coreProperties>
</file>