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21" r:id="rId2"/>
    <p:sldId id="419" r:id="rId3"/>
    <p:sldId id="414" r:id="rId4"/>
    <p:sldId id="481" r:id="rId5"/>
    <p:sldId id="545" r:id="rId6"/>
    <p:sldId id="426" r:id="rId7"/>
    <p:sldId id="424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10" r:id="rId16"/>
    <p:sldId id="511" r:id="rId17"/>
    <p:sldId id="512" r:id="rId18"/>
    <p:sldId id="513" r:id="rId19"/>
    <p:sldId id="514" r:id="rId20"/>
    <p:sldId id="515" r:id="rId21"/>
    <p:sldId id="542" r:id="rId22"/>
    <p:sldId id="516" r:id="rId23"/>
    <p:sldId id="517" r:id="rId24"/>
    <p:sldId id="543" r:id="rId25"/>
    <p:sldId id="518" r:id="rId26"/>
    <p:sldId id="519" r:id="rId27"/>
    <p:sldId id="547" r:id="rId28"/>
    <p:sldId id="521" r:id="rId29"/>
    <p:sldId id="522" r:id="rId30"/>
    <p:sldId id="529" r:id="rId31"/>
    <p:sldId id="523" r:id="rId32"/>
    <p:sldId id="524" r:id="rId33"/>
    <p:sldId id="528" r:id="rId34"/>
    <p:sldId id="532" r:id="rId35"/>
    <p:sldId id="525" r:id="rId36"/>
    <p:sldId id="534" r:id="rId37"/>
    <p:sldId id="531" r:id="rId38"/>
    <p:sldId id="533" r:id="rId39"/>
    <p:sldId id="535" r:id="rId40"/>
    <p:sldId id="537" r:id="rId41"/>
    <p:sldId id="536" r:id="rId42"/>
    <p:sldId id="546" r:id="rId43"/>
    <p:sldId id="538" r:id="rId44"/>
    <p:sldId id="539" r:id="rId45"/>
    <p:sldId id="540" r:id="rId46"/>
    <p:sldId id="438" r:id="rId47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54" autoAdjust="0"/>
  </p:normalViewPr>
  <p:slideViewPr>
    <p:cSldViewPr showGuides="1">
      <p:cViewPr varScale="1">
        <p:scale>
          <a:sx n="101" d="100"/>
          <a:sy n="101" d="100"/>
        </p:scale>
        <p:origin x="120" y="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13/10/2021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13/10/2021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662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6 Security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238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Enrollment.cs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82197"/>
            <a:ext cx="4993972" cy="4172704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047" y="4437113"/>
            <a:ext cx="8999029" cy="2314036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3139241" y="5966426"/>
            <a:ext cx="4396919" cy="4511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3129642" y="5211064"/>
            <a:ext cx="4550534" cy="4511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058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Course.cs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188640"/>
            <a:ext cx="7762875" cy="403860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017" y="4406382"/>
            <a:ext cx="9772650" cy="22860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2711624" y="4421327"/>
            <a:ext cx="5040560" cy="4511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4655840" y="5842556"/>
            <a:ext cx="4752528" cy="4511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493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>
                <a:solidFill>
                  <a:srgbClr val="00B0F0"/>
                </a:solidFill>
              </a:rPr>
              <a:t>Data</a:t>
            </a:r>
            <a:r>
              <a:rPr lang="fr-BE" dirty="0"/>
              <a:t> folder</a:t>
            </a:r>
          </a:p>
          <a:p>
            <a:r>
              <a:rPr lang="fr-BE" dirty="0" err="1"/>
              <a:t>SchoolContext.cs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Context</a:t>
            </a:r>
            <a:r>
              <a:rPr lang="fr-BE" dirty="0"/>
              <a:t> </a:t>
            </a:r>
            <a:r>
              <a:rPr lang="fr-BE" sz="2400" dirty="0"/>
              <a:t>(</a:t>
            </a:r>
            <a:r>
              <a:rPr lang="fr-BE" sz="2400" dirty="0" err="1"/>
              <a:t>resources</a:t>
            </a:r>
            <a:r>
              <a:rPr lang="fr-BE" sz="2400" dirty="0"/>
              <a:t> or code-site)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996952"/>
            <a:ext cx="9744075" cy="19812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703512" y="2924944"/>
            <a:ext cx="6192688" cy="54414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1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SchoolContext.cs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552" y="1256734"/>
            <a:ext cx="8928992" cy="550664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863752" y="3861048"/>
            <a:ext cx="5328592" cy="7920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4318840" y="5263773"/>
            <a:ext cx="5881616" cy="7920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122" name="Picture 2" descr="Tables in SS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846187"/>
            <a:ext cx="25241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80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B7D93B5F-00C2-4123-A377-CECB9BC2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5" y="1916608"/>
            <a:ext cx="10630655" cy="36724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 err="1"/>
              <a:t>Register</a:t>
            </a:r>
            <a:r>
              <a:rPr lang="fr-BE" sz="2400" dirty="0"/>
              <a:t> </a:t>
            </a:r>
            <a:r>
              <a:rPr lang="fr-BE" sz="2400" i="1" dirty="0" err="1">
                <a:solidFill>
                  <a:srgbClr val="00A0AE"/>
                </a:solidFill>
              </a:rPr>
              <a:t>SchoolContext</a:t>
            </a:r>
            <a:r>
              <a:rPr lang="fr-BE" sz="2400" dirty="0"/>
              <a:t> as a service</a:t>
            </a:r>
            <a:endParaRPr lang="nl-B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Startup.cs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3431704" y="2773707"/>
            <a:ext cx="194421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5519936" y="3205755"/>
            <a:ext cx="2592288" cy="43926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766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>
                <a:solidFill>
                  <a:srgbClr val="00B0F0"/>
                </a:solidFill>
              </a:rPr>
              <a:t>Data</a:t>
            </a:r>
            <a:r>
              <a:rPr lang="fr-BE" dirty="0"/>
              <a:t> folder</a:t>
            </a:r>
          </a:p>
          <a:p>
            <a:r>
              <a:rPr lang="nl-BE" dirty="0" err="1"/>
              <a:t>DbInitializer.cs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Test Data </a:t>
            </a:r>
            <a:br>
              <a:rPr lang="fr-BE" dirty="0"/>
            </a:br>
            <a:r>
              <a:rPr lang="fr-BE" sz="2000" dirty="0"/>
              <a:t>(</a:t>
            </a:r>
            <a:r>
              <a:rPr lang="fr-BE" sz="2000" dirty="0" err="1"/>
              <a:t>resources</a:t>
            </a:r>
            <a:r>
              <a:rPr lang="fr-BE" sz="20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75941"/>
            <a:ext cx="8126370" cy="6575207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4367808" y="602896"/>
            <a:ext cx="3816424" cy="3778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4367808" y="1077842"/>
            <a:ext cx="3816424" cy="127103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4367808" y="5096593"/>
            <a:ext cx="3816424" cy="121272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317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Test Data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311023"/>
            <a:ext cx="7344816" cy="5424473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503712" y="1844824"/>
            <a:ext cx="1872208" cy="3778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4816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291684E0-BC36-4193-944D-BD7AC73FC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828"/>
          <a:stretch/>
        </p:blipFill>
        <p:spPr>
          <a:xfrm>
            <a:off x="263352" y="1396665"/>
            <a:ext cx="6276975" cy="40646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Startup.cs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659880" y="1877445"/>
            <a:ext cx="2411784" cy="3778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659880" y="4853049"/>
            <a:ext cx="3491904" cy="3778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2659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Run</a:t>
            </a:r>
            <a:r>
              <a:rPr lang="fr-BE" dirty="0"/>
              <a:t> The Application (CTRL-F5)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298790"/>
            <a:ext cx="9972675" cy="163830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3080490"/>
            <a:ext cx="9972675" cy="131445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752" y="4005065"/>
            <a:ext cx="3449515" cy="27460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7932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017224"/>
            <a:ext cx="8112224" cy="4428000"/>
          </a:xfrm>
        </p:spPr>
        <p:txBody>
          <a:bodyPr>
            <a:normAutofit/>
          </a:bodyPr>
          <a:lstStyle/>
          <a:p>
            <a:r>
              <a:rPr lang="fr-BE" sz="2000" dirty="0" err="1"/>
              <a:t>Create</a:t>
            </a:r>
            <a:r>
              <a:rPr lang="fr-BE" sz="2000" dirty="0"/>
              <a:t> the </a:t>
            </a:r>
            <a:r>
              <a:rPr lang="fr-BE" sz="2000" dirty="0" err="1"/>
              <a:t>security</a:t>
            </a:r>
            <a:r>
              <a:rPr lang="fr-BE" sz="2000" dirty="0"/>
              <a:t> tables </a:t>
            </a:r>
            <a:r>
              <a:rPr lang="fr-BE" sz="2000" dirty="0" err="1"/>
              <a:t>using</a:t>
            </a:r>
            <a:r>
              <a:rPr lang="fr-BE" sz="2000" dirty="0"/>
              <a:t> </a:t>
            </a:r>
            <a:r>
              <a:rPr lang="fr-BE" sz="2000" i="1" dirty="0">
                <a:solidFill>
                  <a:srgbClr val="00A0AE"/>
                </a:solidFill>
              </a:rPr>
              <a:t>Data Migrations</a:t>
            </a:r>
            <a:endParaRPr lang="fr-BE" sz="2000" dirty="0">
              <a:solidFill>
                <a:srgbClr val="00A0AE"/>
              </a:solidFill>
            </a:endParaRPr>
          </a:p>
          <a:p>
            <a:r>
              <a:rPr lang="fr-BE" sz="2000" dirty="0">
                <a:solidFill>
                  <a:schemeClr val="accent6">
                    <a:lumMod val="10000"/>
                  </a:schemeClr>
                </a:solidFill>
              </a:rPr>
              <a:t>Open </a:t>
            </a:r>
            <a:r>
              <a:rPr lang="fr-BE" sz="2000" i="1" dirty="0" err="1">
                <a:solidFill>
                  <a:srgbClr val="00A0AE"/>
                </a:solidFill>
              </a:rPr>
              <a:t>CreateIdentitySchema.cs</a:t>
            </a:r>
            <a:endParaRPr lang="fr-BE" sz="2000" i="1" dirty="0">
              <a:solidFill>
                <a:srgbClr val="00A0AE"/>
              </a:solidFill>
            </a:endParaRPr>
          </a:p>
          <a:p>
            <a:r>
              <a:rPr lang="en-US" sz="2000" dirty="0">
                <a:solidFill>
                  <a:schemeClr val="accent6">
                    <a:lumMod val="10000"/>
                  </a:schemeClr>
                </a:solidFill>
              </a:rPr>
              <a:t>By choosing </a:t>
            </a:r>
            <a:r>
              <a:rPr lang="en-US" sz="2000" i="1" dirty="0">
                <a:solidFill>
                  <a:schemeClr val="accent6">
                    <a:lumMod val="10000"/>
                  </a:schemeClr>
                </a:solidFill>
              </a:rPr>
              <a:t>Individual User Accounts 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</a:rPr>
              <a:t>during project creation, this migration script was already created</a:t>
            </a:r>
            <a:endParaRPr lang="nl-BE" sz="20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Extra Security Tables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180547"/>
            <a:ext cx="4162425" cy="2428875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441" y="2789969"/>
            <a:ext cx="8343946" cy="3961179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4223792" y="3177084"/>
            <a:ext cx="3888432" cy="4679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2351584" y="3725230"/>
            <a:ext cx="3096344" cy="4679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116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Contoso</a:t>
            </a:r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University</a:t>
            </a:r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Data Migrations</a:t>
            </a:r>
          </a:p>
          <a:p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Users</a:t>
            </a:r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 and </a:t>
            </a:r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Roles</a:t>
            </a:r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Authentication</a:t>
            </a:r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Authorization</a:t>
            </a:r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Areas</a:t>
            </a:r>
            <a:endParaRPr lang="nl-BE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Security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944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Security Tables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54" y="1340768"/>
            <a:ext cx="7925892" cy="5338372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991544" y="1224614"/>
            <a:ext cx="3096344" cy="83623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82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Security </a:t>
            </a:r>
            <a:r>
              <a:rPr lang="nl-BE" dirty="0" err="1"/>
              <a:t>Tables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079B6948-0C7E-47ED-A917-39A7555F8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343508"/>
            <a:ext cx="7693088" cy="49615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1487488" y="1268760"/>
            <a:ext cx="3024336" cy="57606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212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6960096" cy="4428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BE" sz="2400" dirty="0" err="1"/>
              <a:t>Either</a:t>
            </a:r>
            <a:r>
              <a:rPr lang="fr-BE" sz="2400" dirty="0"/>
              <a:t> </a:t>
            </a:r>
          </a:p>
          <a:p>
            <a:pPr lvl="1"/>
            <a:r>
              <a:rPr lang="en-US" sz="2400" dirty="0">
                <a:solidFill>
                  <a:srgbClr val="FFC000"/>
                </a:solidFill>
              </a:rPr>
              <a:t>via the command prompt (we'll get to that later when talking about Migrations) 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by the Contoso University project itself</a:t>
            </a:r>
          </a:p>
          <a:p>
            <a:pPr lvl="1"/>
            <a:endParaRPr lang="fr-BE" sz="2400" dirty="0"/>
          </a:p>
          <a:p>
            <a:r>
              <a:rPr lang="en-US" sz="2400" dirty="0"/>
              <a:t>Login with a dummy account</a:t>
            </a:r>
            <a:endParaRPr lang="nl-B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Running the Migration script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E0948E4-F003-42EE-BA45-BAA07A0D7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509" y="1556792"/>
            <a:ext cx="4924180" cy="51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08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Apply</a:t>
            </a:r>
            <a:r>
              <a:rPr lang="fr-BE" dirty="0"/>
              <a:t> Migrations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324404"/>
            <a:ext cx="7424033" cy="5426744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2147545" y="3284984"/>
            <a:ext cx="5244599" cy="1008112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147544" y="4474516"/>
            <a:ext cx="1644200" cy="504056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604" y="3284984"/>
            <a:ext cx="3709852" cy="1008112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Rechthoek 9"/>
          <p:cNvSpPr/>
          <p:nvPr/>
        </p:nvSpPr>
        <p:spPr>
          <a:xfrm>
            <a:off x="2997687" y="2553887"/>
            <a:ext cx="2018193" cy="29904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1151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Open </a:t>
            </a:r>
            <a:r>
              <a:rPr lang="en-US" dirty="0"/>
              <a:t>the Command Prompt in Visual Studio </a:t>
            </a:r>
            <a:endParaRPr lang="nl-BE" dirty="0"/>
          </a:p>
          <a:p>
            <a:r>
              <a:rPr lang="nl-BE" dirty="0"/>
              <a:t>View | </a:t>
            </a:r>
            <a:r>
              <a:rPr lang="nl-BE" dirty="0" err="1"/>
              <a:t>Other</a:t>
            </a:r>
            <a:r>
              <a:rPr lang="nl-BE" dirty="0"/>
              <a:t> Windows | Package Manager Console</a:t>
            </a:r>
          </a:p>
          <a:p>
            <a:r>
              <a:rPr lang="nl-BE" dirty="0"/>
              <a:t>More on </a:t>
            </a:r>
            <a:r>
              <a:rPr lang="nl-BE" dirty="0" err="1"/>
              <a:t>Migrations</a:t>
            </a:r>
            <a:r>
              <a:rPr lang="nl-BE" dirty="0"/>
              <a:t> later in </a:t>
            </a:r>
            <a:r>
              <a:rPr lang="nl-BE" dirty="0" err="1"/>
              <a:t>this</a:t>
            </a:r>
            <a:r>
              <a:rPr lang="nl-BE" dirty="0"/>
              <a:t> course</a:t>
            </a:r>
            <a:endParaRPr lang="nl-BE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dirty="0" err="1"/>
              <a:t>ApplyING</a:t>
            </a:r>
            <a:r>
              <a:rPr lang="nl-BE" sz="3200" dirty="0"/>
              <a:t> </a:t>
            </a:r>
            <a:r>
              <a:rPr lang="nl-BE" sz="3200" dirty="0" err="1"/>
              <a:t>Migrations</a:t>
            </a:r>
            <a:r>
              <a:rPr lang="nl-BE" sz="3200" dirty="0"/>
              <a:t> </a:t>
            </a:r>
            <a:r>
              <a:rPr lang="nl-BE" sz="3200" dirty="0" err="1"/>
              <a:t>using</a:t>
            </a:r>
            <a:r>
              <a:rPr lang="nl-BE" sz="3200" dirty="0"/>
              <a:t> </a:t>
            </a:r>
            <a:r>
              <a:rPr lang="nl-BE" sz="3200" dirty="0" err="1"/>
              <a:t>the</a:t>
            </a:r>
            <a:r>
              <a:rPr lang="nl-BE" sz="3200" dirty="0"/>
              <a:t> Package Manager Console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CC5DEBC-8887-45EB-AEF5-D60388C9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366000"/>
            <a:ext cx="10134600" cy="2047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53862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Contoso</a:t>
            </a:r>
            <a:r>
              <a:rPr lang="fr-BE" dirty="0"/>
              <a:t> </a:t>
            </a:r>
            <a:r>
              <a:rPr lang="fr-BE" dirty="0" err="1"/>
              <a:t>Database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388714"/>
            <a:ext cx="2736304" cy="3246174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623392" y="2708920"/>
            <a:ext cx="2160240" cy="144016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4718335"/>
            <a:ext cx="11809312" cy="1119935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2358828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Register</a:t>
            </a:r>
            <a:endParaRPr lang="fr-BE" dirty="0"/>
          </a:p>
          <a:p>
            <a:endParaRPr lang="fr-BE" dirty="0"/>
          </a:p>
          <a:p>
            <a:r>
              <a:rPr lang="fr-BE" dirty="0">
                <a:latin typeface="Consolas" panose="020B0609020204030204" pitchFamily="49" charset="0"/>
              </a:rPr>
              <a:t>admin@contoso.com</a:t>
            </a:r>
          </a:p>
          <a:p>
            <a:r>
              <a:rPr lang="nl-BE" dirty="0">
                <a:latin typeface="Consolas" panose="020B0609020204030204" pitchFamily="49" charset="0"/>
              </a:rPr>
              <a:t>C0ntoso.</a:t>
            </a:r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Authentication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361740B-9475-4D98-B698-15EF8065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404664"/>
            <a:ext cx="4619625" cy="5305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6141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918AFC7-94DC-4AFB-BE47-29C9A0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Confirm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account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913041F-1F3F-4A36-85F6-8B00345E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Register </a:t>
            </a:r>
            <a:r>
              <a:rPr lang="nl-BE" dirty="0" err="1"/>
              <a:t>Confirmation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9431C9-4DC2-47F3-91AC-AEC22B32B1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582403-0829-4107-A77C-5FFC8C9440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2E06663-283E-44E1-9941-938A85FA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425" y="2115936"/>
            <a:ext cx="61531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3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Users</a:t>
            </a:r>
            <a:r>
              <a:rPr lang="fr-BE" dirty="0"/>
              <a:t> - </a:t>
            </a:r>
            <a:r>
              <a:rPr lang="fr-BE" dirty="0" err="1"/>
              <a:t>Roles</a:t>
            </a:r>
            <a:r>
              <a:rPr lang="fr-BE" dirty="0"/>
              <a:t> - </a:t>
            </a:r>
            <a:r>
              <a:rPr lang="fr-BE" dirty="0" err="1"/>
              <a:t>USerRoles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345760"/>
            <a:ext cx="7048500" cy="131445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4338273"/>
            <a:ext cx="2790825" cy="13144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5159896" y="2089949"/>
            <a:ext cx="1224104" cy="40294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16CAF09-DADB-4AF4-A307-0A455F666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812" y="2842016"/>
            <a:ext cx="4524375" cy="1314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49018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500" dirty="0"/>
              <a:t>Areas | </a:t>
            </a:r>
            <a:r>
              <a:rPr lang="fr-BE" sz="2500" dirty="0" err="1"/>
              <a:t>Add</a:t>
            </a:r>
            <a:r>
              <a:rPr lang="fr-BE" sz="2500" dirty="0"/>
              <a:t> </a:t>
            </a:r>
            <a:r>
              <a:rPr lang="fr-BE" sz="2500" dirty="0" err="1"/>
              <a:t>Folder</a:t>
            </a:r>
            <a:r>
              <a:rPr lang="fr-BE" sz="2500" dirty="0"/>
              <a:t> | Admin</a:t>
            </a:r>
          </a:p>
          <a:p>
            <a:pPr lvl="1"/>
            <a:r>
              <a:rPr lang="fr-BE" dirty="0" err="1"/>
              <a:t>Controllers</a:t>
            </a:r>
            <a:endParaRPr lang="fr-BE" dirty="0"/>
          </a:p>
          <a:p>
            <a:pPr lvl="1"/>
            <a:r>
              <a:rPr lang="fr-BE" dirty="0" err="1"/>
              <a:t>Views</a:t>
            </a:r>
            <a:endParaRPr lang="fr-BE" dirty="0"/>
          </a:p>
          <a:p>
            <a:r>
              <a:rPr lang="fr-BE" sz="2500" dirty="0" err="1"/>
              <a:t>Controllers</a:t>
            </a:r>
            <a:r>
              <a:rPr lang="fr-BE" sz="2500" dirty="0"/>
              <a:t> | </a:t>
            </a:r>
            <a:r>
              <a:rPr lang="fr-BE" sz="2500" dirty="0" err="1"/>
              <a:t>Add</a:t>
            </a:r>
            <a:r>
              <a:rPr lang="fr-BE" sz="2500" dirty="0"/>
              <a:t> New Item</a:t>
            </a:r>
          </a:p>
          <a:p>
            <a:r>
              <a:rPr lang="nl-BE" sz="2500" dirty="0" err="1">
                <a:solidFill>
                  <a:srgbClr val="00A0AE"/>
                </a:solidFill>
              </a:rPr>
              <a:t>MaintainController.cs</a:t>
            </a:r>
            <a:endParaRPr lang="nl-BE" sz="2500" dirty="0">
              <a:solidFill>
                <a:srgbClr val="00A0AE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Creating</a:t>
            </a:r>
            <a:r>
              <a:rPr lang="fr-BE" dirty="0"/>
              <a:t> a </a:t>
            </a:r>
            <a:r>
              <a:rPr lang="fr-BE" dirty="0" err="1"/>
              <a:t>separate</a:t>
            </a:r>
            <a:r>
              <a:rPr lang="fr-BE" dirty="0"/>
              <a:t> admin area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1" y="506844"/>
            <a:ext cx="2747864" cy="2655109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BD91F59-5CCD-4D53-8128-98DE183A7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316147"/>
            <a:ext cx="6420273" cy="3435001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7464152" y="4633804"/>
            <a:ext cx="2592288" cy="45138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446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solidFill>
                  <a:srgbClr val="00A0AE"/>
                </a:solidFill>
              </a:rPr>
              <a:t>HoW</a:t>
            </a:r>
            <a:r>
              <a:rPr lang="fr-BE" dirty="0">
                <a:solidFill>
                  <a:srgbClr val="00A0AE"/>
                </a:solidFill>
              </a:rPr>
              <a:t>?</a:t>
            </a:r>
            <a:endParaRPr lang="nl-BE" dirty="0">
              <a:solidFill>
                <a:srgbClr val="00A0AE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692824"/>
          </a:xfrm>
        </p:spPr>
        <p:txBody>
          <a:bodyPr/>
          <a:lstStyle/>
          <a:p>
            <a:r>
              <a:rPr lang="fr-BE" sz="2400" dirty="0">
                <a:solidFill>
                  <a:srgbClr val="0070C0"/>
                </a:solidFill>
              </a:rPr>
              <a:t>Part 1: </a:t>
            </a:r>
            <a:r>
              <a:rPr lang="fr-BE" sz="2400" dirty="0" err="1">
                <a:solidFill>
                  <a:srgbClr val="0070C0"/>
                </a:solidFill>
              </a:rPr>
              <a:t>from</a:t>
            </a:r>
            <a:r>
              <a:rPr lang="fr-BE" sz="2400" dirty="0">
                <a:solidFill>
                  <a:srgbClr val="0070C0"/>
                </a:solidFill>
              </a:rPr>
              <a:t> scratch</a:t>
            </a:r>
            <a:endParaRPr lang="nl-BE" sz="2400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6023992" cy="3600000"/>
          </a:xfrm>
        </p:spPr>
        <p:txBody>
          <a:bodyPr/>
          <a:lstStyle/>
          <a:p>
            <a:r>
              <a:rPr lang="fr-BE" dirty="0" err="1"/>
              <a:t>Without</a:t>
            </a:r>
            <a:r>
              <a:rPr lang="fr-BE" dirty="0"/>
              <a:t> Bootstrap (focus on ASP.NET)</a:t>
            </a:r>
          </a:p>
          <a:p>
            <a:r>
              <a:rPr lang="fr-BE" dirty="0" err="1"/>
              <a:t>Writing</a:t>
            </a:r>
            <a:r>
              <a:rPr lang="fr-BE" dirty="0"/>
              <a:t> </a:t>
            </a:r>
            <a:r>
              <a:rPr lang="fr-BE" dirty="0" err="1"/>
              <a:t>Controllers</a:t>
            </a:r>
            <a:r>
              <a:rPr lang="fr-BE" dirty="0"/>
              <a:t>/</a:t>
            </a:r>
            <a:r>
              <a:rPr lang="fr-BE" dirty="0" err="1"/>
              <a:t>Views</a:t>
            </a:r>
            <a:r>
              <a:rPr lang="fr-BE" dirty="0"/>
              <a:t> </a:t>
            </a:r>
            <a:r>
              <a:rPr lang="fr-BE" dirty="0" err="1"/>
              <a:t>ourselves</a:t>
            </a:r>
            <a:endParaRPr lang="fr-BE" dirty="0"/>
          </a:p>
          <a:p>
            <a:pPr marL="0" indent="0">
              <a:buNone/>
            </a:pPr>
            <a:endParaRPr lang="fr-BE" sz="3200" dirty="0"/>
          </a:p>
          <a:p>
            <a:r>
              <a:rPr lang="fr-BE" dirty="0"/>
              <a:t>Example: </a:t>
            </a:r>
            <a:r>
              <a:rPr lang="fr-BE" dirty="0" err="1"/>
              <a:t>MvcMovie</a:t>
            </a:r>
            <a:endParaRPr lang="fr-BE" dirty="0"/>
          </a:p>
          <a:p>
            <a:r>
              <a:rPr lang="fr-BE" dirty="0" err="1"/>
              <a:t>Exercise</a:t>
            </a:r>
            <a:r>
              <a:rPr lang="fr-BE" dirty="0"/>
              <a:t>: </a:t>
            </a:r>
            <a:r>
              <a:rPr lang="fr-BE" dirty="0" err="1"/>
              <a:t>MotoGP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692824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rgbClr val="0070C0"/>
                </a:solidFill>
              </a:rPr>
              <a:t>Part 2: </a:t>
            </a:r>
            <a:r>
              <a:rPr lang="fr-BE" dirty="0" err="1">
                <a:solidFill>
                  <a:srgbClr val="0070C0"/>
                </a:solidFill>
              </a:rPr>
              <a:t>using</a:t>
            </a:r>
            <a:r>
              <a:rPr lang="fr-BE" dirty="0">
                <a:solidFill>
                  <a:srgbClr val="0070C0"/>
                </a:solidFill>
              </a:rPr>
              <a:t> </a:t>
            </a:r>
            <a:r>
              <a:rPr lang="fr-BE" dirty="0" err="1">
                <a:solidFill>
                  <a:srgbClr val="0070C0"/>
                </a:solidFill>
              </a:rPr>
              <a:t>templates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2245" y="2285992"/>
            <a:ext cx="5904000" cy="3600000"/>
          </a:xfrm>
        </p:spPr>
        <p:txBody>
          <a:bodyPr/>
          <a:lstStyle/>
          <a:p>
            <a:r>
              <a:rPr lang="fr-BE" dirty="0" err="1"/>
              <a:t>With</a:t>
            </a:r>
            <a:r>
              <a:rPr lang="fr-BE" dirty="0"/>
              <a:t> Bootstrap</a:t>
            </a:r>
          </a:p>
          <a:p>
            <a:r>
              <a:rPr lang="fr-BE" dirty="0" err="1"/>
              <a:t>Scaffolding</a:t>
            </a:r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Example: </a:t>
            </a:r>
            <a:r>
              <a:rPr lang="fr-BE" dirty="0" err="1"/>
              <a:t>Contoso</a:t>
            </a:r>
            <a:r>
              <a:rPr lang="fr-BE" dirty="0"/>
              <a:t> </a:t>
            </a:r>
            <a:r>
              <a:rPr lang="fr-BE" dirty="0" err="1"/>
              <a:t>University</a:t>
            </a:r>
            <a:endParaRPr lang="fr-BE" dirty="0"/>
          </a:p>
          <a:p>
            <a:r>
              <a:rPr lang="fr-BE" dirty="0" err="1"/>
              <a:t>Exercise</a:t>
            </a:r>
            <a:r>
              <a:rPr lang="fr-BE" dirty="0"/>
              <a:t>: Music Store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1153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Maintaincontroller.cs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1916832"/>
            <a:ext cx="6155581" cy="2928283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431704" y="2381869"/>
            <a:ext cx="1858026" cy="45658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0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/>
          <a:lstStyle/>
          <a:p>
            <a:r>
              <a:rPr lang="fr-BE" dirty="0" err="1"/>
              <a:t>Views</a:t>
            </a:r>
            <a:r>
              <a:rPr lang="fr-BE" dirty="0"/>
              <a:t> | </a:t>
            </a:r>
            <a:r>
              <a:rPr lang="fr-BE" dirty="0" err="1"/>
              <a:t>Add</a:t>
            </a:r>
            <a:r>
              <a:rPr lang="fr-BE" dirty="0"/>
              <a:t> New </a:t>
            </a:r>
            <a:r>
              <a:rPr lang="fr-BE" dirty="0" err="1"/>
              <a:t>Folder</a:t>
            </a:r>
            <a:r>
              <a:rPr lang="fr-BE" dirty="0"/>
              <a:t> | </a:t>
            </a:r>
            <a:r>
              <a:rPr lang="fr-BE" dirty="0" err="1"/>
              <a:t>Maintain</a:t>
            </a:r>
            <a:endParaRPr lang="fr-BE" dirty="0"/>
          </a:p>
          <a:p>
            <a:r>
              <a:rPr lang="fr-BE" dirty="0" err="1"/>
              <a:t>Maintain</a:t>
            </a:r>
            <a:r>
              <a:rPr lang="fr-BE" dirty="0"/>
              <a:t> | </a:t>
            </a:r>
            <a:r>
              <a:rPr lang="fr-BE" dirty="0" err="1"/>
              <a:t>Add</a:t>
            </a:r>
            <a:r>
              <a:rPr lang="fr-BE" dirty="0"/>
              <a:t> New Item</a:t>
            </a:r>
          </a:p>
          <a:p>
            <a:r>
              <a:rPr lang="fr-BE" dirty="0" err="1"/>
              <a:t>Razor</a:t>
            </a:r>
            <a:r>
              <a:rPr lang="fr-BE" dirty="0"/>
              <a:t> </a:t>
            </a:r>
            <a:r>
              <a:rPr lang="fr-BE" dirty="0" err="1"/>
              <a:t>View</a:t>
            </a:r>
            <a:r>
              <a:rPr lang="fr-BE" dirty="0"/>
              <a:t> - </a:t>
            </a:r>
            <a:r>
              <a:rPr lang="fr-BE" dirty="0" err="1"/>
              <a:t>Empty</a:t>
            </a:r>
            <a:endParaRPr lang="fr-BE" dirty="0"/>
          </a:p>
          <a:p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Admin Index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E86A9E9B-9D7D-418F-94D5-15CD42609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364" y="2996952"/>
            <a:ext cx="7892333" cy="3715519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6168008" y="4077072"/>
            <a:ext cx="3888432" cy="57606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04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Rechthoek 1"/>
          <p:cNvSpPr/>
          <p:nvPr/>
        </p:nvSpPr>
        <p:spPr>
          <a:xfrm>
            <a:off x="2135560" y="2132856"/>
            <a:ext cx="7632848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@{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Maintain</a:t>
            </a:r>
            <a:r>
              <a:rPr lang="nl-BE" sz="2400" dirty="0">
                <a:solidFill>
                  <a:srgbClr val="A31515"/>
                </a:solidFill>
                <a:latin typeface="Consolas" panose="020B0609020204030204" pitchFamily="49" charset="0"/>
              </a:rPr>
              <a:t> Page"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4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24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4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Admin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panel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24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5400" dirty="0"/>
          </a:p>
        </p:txBody>
      </p:sp>
    </p:spTree>
    <p:extLst>
      <p:ext uri="{BB962C8B-B14F-4D97-AF65-F5344CB8AC3E}">
        <p14:creationId xmlns:p14="http://schemas.microsoft.com/office/powerpoint/2010/main" val="325567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79B5FDD-3FA6-4B3B-95AB-E0265C258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2109787"/>
            <a:ext cx="6838950" cy="26384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Startup.cs</a:t>
            </a:r>
            <a:r>
              <a:rPr lang="fr-BE" dirty="0"/>
              <a:t> </a:t>
            </a:r>
            <a:r>
              <a:rPr lang="fr-BE" sz="2400" dirty="0"/>
              <a:t>(startup.cs.txt IN </a:t>
            </a:r>
            <a:r>
              <a:rPr lang="fr-BE" sz="2400" dirty="0" err="1"/>
              <a:t>resources</a:t>
            </a:r>
            <a:r>
              <a:rPr lang="fr-BE" sz="2400" dirty="0"/>
              <a:t> OR code-site)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567608" y="2501286"/>
            <a:ext cx="7056784" cy="85570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2504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641BBAAF-F008-41A3-8A1B-6481C8D3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2552700"/>
            <a:ext cx="7877175" cy="17526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_</a:t>
            </a:r>
            <a:r>
              <a:rPr lang="fr-BE" dirty="0" err="1"/>
              <a:t>Layout.cshtml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5519936" y="3284984"/>
            <a:ext cx="2088232" cy="42696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78EB37E1-9736-4135-B69A-AE442597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>
            <a:normAutofit/>
          </a:bodyPr>
          <a:lstStyle/>
          <a:p>
            <a:r>
              <a:rPr lang="fr-BE" sz="2800" dirty="0"/>
              <a:t>Change </a:t>
            </a:r>
            <a:r>
              <a:rPr lang="fr-BE" sz="2800" dirty="0" err="1"/>
              <a:t>title</a:t>
            </a:r>
            <a:r>
              <a:rPr lang="fr-BE" sz="2800" dirty="0"/>
              <a:t> to </a:t>
            </a:r>
            <a:r>
              <a:rPr lang="fr-BE" sz="2800" i="1" dirty="0" err="1"/>
              <a:t>Contoso</a:t>
            </a:r>
            <a:r>
              <a:rPr lang="fr-BE" sz="2800" i="1" dirty="0"/>
              <a:t> </a:t>
            </a:r>
            <a:r>
              <a:rPr lang="fr-BE" sz="2800" i="1" dirty="0" err="1"/>
              <a:t>University</a:t>
            </a:r>
            <a:r>
              <a:rPr lang="fr-BE" sz="2800" i="1" dirty="0"/>
              <a:t> </a:t>
            </a:r>
            <a:r>
              <a:rPr lang="fr-BE" sz="2800" dirty="0"/>
              <a:t>(3 times)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053448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13B363BB-CCFD-4E8D-9B66-AC20A709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447925"/>
            <a:ext cx="9658350" cy="19621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_</a:t>
            </a:r>
            <a:r>
              <a:rPr lang="fr-BE" dirty="0" err="1"/>
              <a:t>Layout.cshtml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127448" y="3717032"/>
            <a:ext cx="9865096" cy="7920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2452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Admin menu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B720DFE-AA9C-46B3-9FDC-DC4A7147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340768"/>
            <a:ext cx="6824240" cy="4935613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5819450" y="1916832"/>
            <a:ext cx="636589" cy="64807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9011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Maintain</a:t>
            </a:r>
            <a:r>
              <a:rPr lang="fr-BE" dirty="0"/>
              <a:t> page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146FF46-8753-4F5E-9603-8D0B37CF5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2420888"/>
            <a:ext cx="7486650" cy="2857500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8D8A6B92-BFDB-42CC-8747-0D3E8ACFEA15}"/>
              </a:ext>
            </a:extLst>
          </p:cNvPr>
          <p:cNvSpPr/>
          <p:nvPr/>
        </p:nvSpPr>
        <p:spPr>
          <a:xfrm>
            <a:off x="5590853" y="2913534"/>
            <a:ext cx="1656184" cy="50405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5888C322-E45B-4FFC-BAF6-09A6F548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/>
          <a:lstStyle/>
          <a:p>
            <a:r>
              <a:rPr lang="en-US" dirty="0"/>
              <a:t>Let's create a layout template for the Admin Area</a:t>
            </a:r>
            <a:endParaRPr lang="fr-BE" i="1" dirty="0"/>
          </a:p>
        </p:txBody>
      </p:sp>
    </p:spTree>
    <p:extLst>
      <p:ext uri="{BB962C8B-B14F-4D97-AF65-F5344CB8AC3E}">
        <p14:creationId xmlns:p14="http://schemas.microsoft.com/office/powerpoint/2010/main" val="114442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E069283D-CCC3-439D-A119-3916AEEF6035}"/>
              </a:ext>
            </a:extLst>
          </p:cNvPr>
          <p:cNvSpPr/>
          <p:nvPr/>
        </p:nvSpPr>
        <p:spPr>
          <a:xfrm>
            <a:off x="648991" y="2436005"/>
            <a:ext cx="11304632" cy="3323987"/>
          </a:xfrm>
          <a:prstGeom prst="rect">
            <a:avLst/>
          </a:prstGeom>
          <a:solidFill>
            <a:schemeClr val="bg1"/>
          </a:solidFill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5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5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-item"&gt;</a:t>
            </a:r>
            <a:endParaRPr lang="nl-B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-link text-dark"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asp-area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="Home"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="Index"&gt;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5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5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5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-item"&gt;</a:t>
            </a:r>
            <a:endParaRPr lang="nl-B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-link text-dark"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asp-area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="Admin"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="Students"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="Index"&gt;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5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5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5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-item"&gt;</a:t>
            </a:r>
            <a:endParaRPr lang="nl-B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-link text-dark"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asp-area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="Admin"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="Courses"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="Index"&gt;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Courses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5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5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5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-item"&gt;</a:t>
            </a:r>
            <a:endParaRPr lang="nl-B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-link text-dark"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asp-area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="Admin"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="Enrollments"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="Index"&gt;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Enrollments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5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5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/>
              <a:t>_</a:t>
            </a:r>
            <a:r>
              <a:rPr lang="fr-BE" sz="2400" dirty="0" err="1"/>
              <a:t>Layout.cshtml</a:t>
            </a:r>
            <a:r>
              <a:rPr lang="fr-BE" sz="2400" dirty="0"/>
              <a:t> | Copy</a:t>
            </a:r>
          </a:p>
          <a:p>
            <a:r>
              <a:rPr lang="fr-BE" sz="2400" dirty="0" err="1"/>
              <a:t>Paste</a:t>
            </a:r>
            <a:r>
              <a:rPr lang="fr-BE" sz="2400" dirty="0"/>
              <a:t> | </a:t>
            </a:r>
            <a:r>
              <a:rPr lang="fr-BE" sz="2400" dirty="0">
                <a:solidFill>
                  <a:srgbClr val="00A0AE"/>
                </a:solidFill>
              </a:rPr>
              <a:t>_</a:t>
            </a:r>
            <a:r>
              <a:rPr lang="fr-BE" sz="2400" dirty="0" err="1">
                <a:solidFill>
                  <a:srgbClr val="00A0AE"/>
                </a:solidFill>
              </a:rPr>
              <a:t>LayoutAdmin.cshtml</a:t>
            </a:r>
            <a:r>
              <a:rPr lang="fr-BE" sz="2400" dirty="0">
                <a:solidFill>
                  <a:srgbClr val="00A0AE"/>
                </a:solidFill>
              </a:rPr>
              <a:t> </a:t>
            </a:r>
            <a:endParaRPr lang="nl-BE" sz="2400" dirty="0">
              <a:solidFill>
                <a:srgbClr val="00A0AE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layout template for the Admin Area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551382" y="3140968"/>
            <a:ext cx="11499849" cy="27363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3627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Areas/Admin/</a:t>
            </a:r>
            <a:r>
              <a:rPr lang="fr-BE" dirty="0" err="1"/>
              <a:t>Views</a:t>
            </a:r>
            <a:r>
              <a:rPr lang="fr-BE" dirty="0"/>
              <a:t> </a:t>
            </a:r>
          </a:p>
          <a:p>
            <a:r>
              <a:rPr lang="nl-BE" dirty="0">
                <a:solidFill>
                  <a:srgbClr val="00A0AE"/>
                </a:solidFill>
              </a:rPr>
              <a:t>_</a:t>
            </a:r>
            <a:r>
              <a:rPr lang="nl-BE" dirty="0" err="1">
                <a:solidFill>
                  <a:srgbClr val="00A0AE"/>
                </a:solidFill>
              </a:rPr>
              <a:t>ViewStart.cshtml</a:t>
            </a:r>
            <a:r>
              <a:rPr lang="nl-BE" dirty="0">
                <a:solidFill>
                  <a:srgbClr val="00A0AE"/>
                </a:solidFill>
              </a:rPr>
              <a:t> </a:t>
            </a:r>
            <a:r>
              <a:rPr lang="nl-BE" dirty="0"/>
              <a:t>(resources or code-site)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Default Admin pages </a:t>
            </a:r>
            <a:r>
              <a:rPr lang="fr-BE" dirty="0" err="1"/>
              <a:t>layout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3501008"/>
            <a:ext cx="7633657" cy="1224136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193101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3CFD2016-C08E-41BA-8218-C233F4B2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0" y="1526048"/>
            <a:ext cx="5846480" cy="3882428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Visual Studio</a:t>
            </a:r>
          </a:p>
          <a:p>
            <a:r>
              <a:rPr lang="fr-BE" dirty="0" err="1"/>
              <a:t>Create</a:t>
            </a:r>
            <a:r>
              <a:rPr lang="fr-BE" dirty="0"/>
              <a:t> a new </a:t>
            </a:r>
            <a:r>
              <a:rPr lang="fr-BE" dirty="0" err="1"/>
              <a:t>project</a:t>
            </a:r>
            <a:endParaRPr lang="fr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7752184" y="3429000"/>
            <a:ext cx="3168352" cy="7920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0958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Areas/Admin/</a:t>
            </a:r>
            <a:r>
              <a:rPr lang="fr-BE" dirty="0" err="1"/>
              <a:t>Views</a:t>
            </a:r>
            <a:r>
              <a:rPr lang="fr-BE" dirty="0"/>
              <a:t> </a:t>
            </a:r>
          </a:p>
          <a:p>
            <a:r>
              <a:rPr lang="nl-BE" dirty="0">
                <a:solidFill>
                  <a:srgbClr val="00A0AE"/>
                </a:solidFill>
              </a:rPr>
              <a:t>_</a:t>
            </a:r>
            <a:r>
              <a:rPr lang="nl-BE" dirty="0" err="1">
                <a:solidFill>
                  <a:srgbClr val="00A0AE"/>
                </a:solidFill>
              </a:rPr>
              <a:t>ViewImports.cshtml</a:t>
            </a:r>
            <a:r>
              <a:rPr lang="nl-BE" dirty="0">
                <a:solidFill>
                  <a:srgbClr val="00A0AE"/>
                </a:solidFill>
              </a:rPr>
              <a:t> </a:t>
            </a:r>
            <a:r>
              <a:rPr lang="nl-BE" dirty="0"/>
              <a:t>(resources or code-site)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import Tag helpers, … in Admin </a:t>
            </a:r>
            <a:r>
              <a:rPr lang="fr-BE" dirty="0" err="1"/>
              <a:t>Views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C7F9FAA-7383-45C6-9AF9-5FFB95459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3140968"/>
            <a:ext cx="7181850" cy="1076325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343305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1">
            <a:extLst>
              <a:ext uri="{FF2B5EF4-FFF2-40B4-BE49-F238E27FC236}">
                <a16:creationId xmlns:a16="http://schemas.microsoft.com/office/drawing/2014/main" id="{7C639471-FA12-465D-9952-42F20FEC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/>
          <a:lstStyle/>
          <a:p>
            <a:r>
              <a:rPr lang="en-US" dirty="0"/>
              <a:t>Only access when logged in as administrator?</a:t>
            </a:r>
            <a:endParaRPr lang="nl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B41FD68-4FF5-4F60-AD27-D65D79C46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52" y="2247443"/>
            <a:ext cx="8512932" cy="312577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Admin Area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672" y="2247443"/>
            <a:ext cx="2882558" cy="31257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3729940" y="2959321"/>
            <a:ext cx="2304256" cy="53653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6408220" y="2958319"/>
            <a:ext cx="1512168" cy="53753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2423592" y="2604493"/>
            <a:ext cx="1080120" cy="35482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163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577FC50-C5FE-4ACE-ABE4-A69E374D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Startup.cs.txt </a:t>
            </a:r>
            <a:r>
              <a:rPr lang="nl-BE" dirty="0" err="1"/>
              <a:t>oR</a:t>
            </a:r>
            <a:r>
              <a:rPr lang="nl-BE" dirty="0"/>
              <a:t> code-site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FE0F7C4-2FA4-4045-B070-54FD937048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42</a:t>
            </a:fld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7158378-0D64-4FDC-91CA-ECB457A21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13" y="1340768"/>
            <a:ext cx="8924925" cy="5257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4404A527-518C-43CA-966C-81E00839D4B0}"/>
              </a:ext>
            </a:extLst>
          </p:cNvPr>
          <p:cNvSpPr/>
          <p:nvPr/>
        </p:nvSpPr>
        <p:spPr>
          <a:xfrm>
            <a:off x="2135560" y="4599264"/>
            <a:ext cx="5904656" cy="135001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36D1A2B-D3E3-4BB9-A195-F4B685FC707E}"/>
              </a:ext>
            </a:extLst>
          </p:cNvPr>
          <p:cNvSpPr/>
          <p:nvPr/>
        </p:nvSpPr>
        <p:spPr>
          <a:xfrm>
            <a:off x="1631504" y="3815161"/>
            <a:ext cx="9145016" cy="536531"/>
          </a:xfrm>
          <a:prstGeom prst="rect">
            <a:avLst/>
          </a:prstGeom>
          <a:solidFill>
            <a:srgbClr val="C00000">
              <a:alpha val="34000"/>
            </a:srgbClr>
          </a:solidFill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Niet toegestaan-symbool 8">
            <a:extLst>
              <a:ext uri="{FF2B5EF4-FFF2-40B4-BE49-F238E27FC236}">
                <a16:creationId xmlns:a16="http://schemas.microsoft.com/office/drawing/2014/main" id="{77E5DBD9-C5C9-4EDC-B2A7-EB85F0CA6246}"/>
              </a:ext>
            </a:extLst>
          </p:cNvPr>
          <p:cNvSpPr/>
          <p:nvPr/>
        </p:nvSpPr>
        <p:spPr>
          <a:xfrm>
            <a:off x="5425253" y="3697265"/>
            <a:ext cx="772322" cy="772322"/>
          </a:xfrm>
          <a:prstGeom prst="noSmoking">
            <a:avLst>
              <a:gd name="adj" fmla="val 609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30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Authorization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340768"/>
            <a:ext cx="6480720" cy="4301857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431704" y="2699609"/>
            <a:ext cx="4608512" cy="72939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809E653-2699-440A-853E-A711BBAE6535}"/>
              </a:ext>
            </a:extLst>
          </p:cNvPr>
          <p:cNvSpPr/>
          <p:nvPr/>
        </p:nvSpPr>
        <p:spPr>
          <a:xfrm>
            <a:off x="2783632" y="1589227"/>
            <a:ext cx="5256584" cy="39961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825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F0F6205F-CFE7-4C1A-B55C-1A52433D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1487584"/>
            <a:ext cx="7960207" cy="282282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CACE886-4B40-4DC4-9041-12238B50C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9" y="1484785"/>
            <a:ext cx="3399508" cy="389177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Authorization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2195643" y="2014077"/>
            <a:ext cx="443973" cy="47882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6240016" y="2132856"/>
            <a:ext cx="1944216" cy="50405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9412911" y="2132855"/>
            <a:ext cx="2283200" cy="50405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7641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323D0589-C0E3-4DF5-A690-B3F97BF93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40" y="188640"/>
            <a:ext cx="3325046" cy="4145512"/>
          </a:xfrm>
          <a:prstGeom prst="rect">
            <a:avLst/>
          </a:prstGeom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Logout</a:t>
            </a:r>
            <a:endParaRPr lang="fr-BE" dirty="0"/>
          </a:p>
          <a:p>
            <a:r>
              <a:rPr lang="fr-BE" dirty="0" err="1"/>
              <a:t>Register</a:t>
            </a:r>
            <a:endParaRPr lang="fr-BE" dirty="0"/>
          </a:p>
          <a:p>
            <a:endParaRPr lang="fr-BE" dirty="0"/>
          </a:p>
          <a:p>
            <a:r>
              <a:rPr lang="fr-BE" dirty="0">
                <a:latin typeface="Consolas" panose="020B0609020204030204" pitchFamily="49" charset="0"/>
              </a:rPr>
              <a:t>user@contoso.com</a:t>
            </a:r>
          </a:p>
          <a:p>
            <a:r>
              <a:rPr lang="fr-BE" dirty="0">
                <a:latin typeface="Consolas" panose="020B0609020204030204" pitchFamily="49" charset="0"/>
              </a:rPr>
              <a:t>C0ntoso.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dirty="0"/>
              <a:t>User </a:t>
            </a:r>
            <a:r>
              <a:rPr lang="fr-BE" sz="3500" dirty="0" err="1"/>
              <a:t>without</a:t>
            </a:r>
            <a:r>
              <a:rPr lang="fr-BE" sz="3500" dirty="0"/>
              <a:t> </a:t>
            </a:r>
            <a:r>
              <a:rPr lang="fr-BE" sz="3500" dirty="0" err="1"/>
              <a:t>Administrator</a:t>
            </a:r>
            <a:r>
              <a:rPr lang="fr-BE" sz="3500" dirty="0"/>
              <a:t> </a:t>
            </a:r>
            <a:r>
              <a:rPr lang="fr-BE" sz="3500" dirty="0" err="1"/>
              <a:t>Role</a:t>
            </a:r>
            <a:endParaRPr lang="nl-BE" sz="35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45</a:t>
            </a:fld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112428E-B55F-49CD-A75A-78E9B3088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7" y="3817749"/>
            <a:ext cx="6286847" cy="2925022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8675115" y="4373362"/>
            <a:ext cx="564059" cy="64885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6193349" y="5019021"/>
            <a:ext cx="2350923" cy="70864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14AAF12-8B86-43B9-B964-157661BCEFCD}"/>
              </a:ext>
            </a:extLst>
          </p:cNvPr>
          <p:cNvSpPr/>
          <p:nvPr/>
        </p:nvSpPr>
        <p:spPr>
          <a:xfrm>
            <a:off x="9619484" y="4380993"/>
            <a:ext cx="1512168" cy="64885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680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Music Store Part 1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Exercise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6357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914ED163-D050-414D-ABC3-571129BA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1333388"/>
            <a:ext cx="6394898" cy="4246612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>
                <a:solidFill>
                  <a:srgbClr val="00A0AE"/>
                </a:solidFill>
              </a:rPr>
              <a:t>ContosoUniversity</a:t>
            </a:r>
            <a:endParaRPr lang="fr-BE" dirty="0">
              <a:solidFill>
                <a:srgbClr val="00A0AE"/>
              </a:solidFill>
            </a:endParaRPr>
          </a:p>
          <a:p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Save in </a:t>
            </a:r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your</a:t>
            </a:r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BE" dirty="0">
                <a:solidFill>
                  <a:srgbClr val="00A0AE"/>
                </a:solidFill>
              </a:rPr>
              <a:t>www</a:t>
            </a:r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 folder</a:t>
            </a:r>
          </a:p>
          <a:p>
            <a:endParaRPr lang="fr-BE" dirty="0">
              <a:solidFill>
                <a:srgbClr val="00A0AE"/>
              </a:solidFill>
            </a:endParaRPr>
          </a:p>
          <a:p>
            <a:r>
              <a:rPr lang="fr-BE" dirty="0" err="1">
                <a:solidFill>
                  <a:srgbClr val="00A0AE"/>
                </a:solidFill>
              </a:rPr>
              <a:t>Create</a:t>
            </a:r>
            <a:endParaRPr lang="fr-BE" dirty="0">
              <a:solidFill>
                <a:srgbClr val="00A0AE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5519904" y="2204864"/>
            <a:ext cx="3960472" cy="100811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573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F979BEC-F943-4315-A5C1-39015269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5591945" cy="4428000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rgbClr val="C00000"/>
                </a:solidFill>
              </a:rPr>
              <a:t>ASP.NET </a:t>
            </a:r>
            <a:r>
              <a:rPr lang="nl-BE" sz="2400" dirty="0" err="1">
                <a:solidFill>
                  <a:srgbClr val="C00000"/>
                </a:solidFill>
              </a:rPr>
              <a:t>Core</a:t>
            </a:r>
            <a:r>
              <a:rPr lang="nl-BE" sz="2400" dirty="0">
                <a:solidFill>
                  <a:srgbClr val="C00000"/>
                </a:solidFill>
              </a:rPr>
              <a:t> 5.0</a:t>
            </a:r>
          </a:p>
          <a:p>
            <a:r>
              <a:rPr lang="nl-BE" sz="2400" dirty="0"/>
              <a:t>ASP.NET </a:t>
            </a:r>
            <a:r>
              <a:rPr lang="nl-BE" sz="2400" dirty="0" err="1"/>
              <a:t>Core</a:t>
            </a:r>
            <a:r>
              <a:rPr lang="nl-BE" sz="2400" dirty="0"/>
              <a:t> Web App (Model-View-Controller)</a:t>
            </a:r>
          </a:p>
          <a:p>
            <a:endParaRPr lang="nl-BE" sz="2400" dirty="0"/>
          </a:p>
          <a:p>
            <a:r>
              <a:rPr lang="nl-BE" sz="2400" dirty="0" err="1"/>
              <a:t>Authentication|Change</a:t>
            </a:r>
            <a:endParaRPr lang="nl-BE" sz="2400" dirty="0"/>
          </a:p>
          <a:p>
            <a:r>
              <a:rPr lang="nl-BE" sz="2400" dirty="0" err="1"/>
              <a:t>Indivual</a:t>
            </a:r>
            <a:r>
              <a:rPr lang="nl-BE" sz="2400" dirty="0"/>
              <a:t> User </a:t>
            </a:r>
            <a:r>
              <a:rPr lang="nl-BE" sz="2400" dirty="0" err="1"/>
              <a:t>Accounts|OK</a:t>
            </a:r>
            <a:endParaRPr lang="nl-BE" sz="2400" dirty="0"/>
          </a:p>
          <a:p>
            <a:r>
              <a:rPr lang="nl-BE" sz="2400" dirty="0" err="1"/>
              <a:t>Create</a:t>
            </a:r>
            <a:endParaRPr lang="nl-BE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87FF95-50F4-4624-AB47-CE961E0D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GETTING STARTED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E8AD46-1BCF-4965-9D4E-6E639ABD4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7C883DC-6D1E-494D-96E2-A74489280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1772816"/>
            <a:ext cx="6795668" cy="4714495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E34D5035-AEB4-4C3A-AD1F-829CCC9C3B64}"/>
              </a:ext>
            </a:extLst>
          </p:cNvPr>
          <p:cNvSpPr/>
          <p:nvPr/>
        </p:nvSpPr>
        <p:spPr>
          <a:xfrm>
            <a:off x="5231904" y="4437112"/>
            <a:ext cx="4680520" cy="7920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4B5B22A-D8F1-4450-BF8B-69B83EE50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145721"/>
            <a:ext cx="4718508" cy="1852063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64B7BA6C-AFB1-49B4-87B2-67C9BF1B9457}"/>
              </a:ext>
            </a:extLst>
          </p:cNvPr>
          <p:cNvSpPr/>
          <p:nvPr/>
        </p:nvSpPr>
        <p:spPr>
          <a:xfrm>
            <a:off x="9984432" y="2996952"/>
            <a:ext cx="1008112" cy="68324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E5E7ED49-3CCF-4366-9575-1DB8F8AE9A51}"/>
              </a:ext>
            </a:extLst>
          </p:cNvPr>
          <p:cNvSpPr/>
          <p:nvPr/>
        </p:nvSpPr>
        <p:spPr>
          <a:xfrm>
            <a:off x="6600056" y="2574983"/>
            <a:ext cx="1584176" cy="49397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514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BACE402-C852-4156-A925-DE0C5649C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Just use http instead of https during development </a:t>
            </a:r>
            <a:r>
              <a:rPr lang="fr-BE" sz="2400" dirty="0"/>
              <a:t>(</a:t>
            </a:r>
            <a:r>
              <a:rPr lang="fr-BE" sz="2400" dirty="0" err="1"/>
              <a:t>disable</a:t>
            </a:r>
            <a:r>
              <a:rPr lang="fr-BE" sz="2400" dirty="0"/>
              <a:t> SSL)</a:t>
            </a:r>
          </a:p>
          <a:p>
            <a:endParaRPr lang="fr-BE" sz="2400" dirty="0"/>
          </a:p>
          <a:p>
            <a:r>
              <a:rPr lang="fr-BE" sz="2400" dirty="0" err="1">
                <a:solidFill>
                  <a:srgbClr val="00A0AE"/>
                </a:solidFill>
              </a:rPr>
              <a:t>ContosoUniversity</a:t>
            </a:r>
            <a:r>
              <a:rPr lang="fr-BE" sz="2400" dirty="0"/>
              <a:t> | Right-click</a:t>
            </a:r>
          </a:p>
          <a:p>
            <a:pPr marL="0" indent="0">
              <a:buNone/>
            </a:pPr>
            <a:r>
              <a:rPr lang="fr-BE" sz="2400" dirty="0"/>
              <a:t>| </a:t>
            </a:r>
            <a:r>
              <a:rPr lang="fr-BE" sz="2400" dirty="0" err="1"/>
              <a:t>Properties</a:t>
            </a:r>
            <a:r>
              <a:rPr lang="fr-BE" sz="2400" dirty="0"/>
              <a:t> | </a:t>
            </a:r>
            <a:r>
              <a:rPr lang="fr-BE" sz="2400" dirty="0" err="1"/>
              <a:t>Debug</a:t>
            </a:r>
            <a:endParaRPr lang="nl-BE" sz="2400" dirty="0"/>
          </a:p>
          <a:p>
            <a:endParaRPr lang="nl-BE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003C73-2C02-459C-98EA-E5CD4E29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Disable</a:t>
            </a:r>
            <a:r>
              <a:rPr lang="fr-BE" dirty="0"/>
              <a:t> SLL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8C1E3EF-0619-462E-816C-BB47E1B88B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BEDF03-6390-4F33-9AAD-7C6A1BF7A9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1BADB66-6D9B-4EE4-B07B-257F6C9D9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4" t="10788" r="33379" b="30902"/>
          <a:stretch/>
        </p:blipFill>
        <p:spPr>
          <a:xfrm>
            <a:off x="5328166" y="1916832"/>
            <a:ext cx="6744498" cy="48098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9C817515-2C44-436B-B6AB-08B249C6D083}"/>
              </a:ext>
            </a:extLst>
          </p:cNvPr>
          <p:cNvSpPr/>
          <p:nvPr/>
        </p:nvSpPr>
        <p:spPr>
          <a:xfrm>
            <a:off x="5159896" y="2708920"/>
            <a:ext cx="1512168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BE67BB-6A65-49FD-8550-F27F89356493}"/>
              </a:ext>
            </a:extLst>
          </p:cNvPr>
          <p:cNvSpPr/>
          <p:nvPr/>
        </p:nvSpPr>
        <p:spPr>
          <a:xfrm>
            <a:off x="7859747" y="6057534"/>
            <a:ext cx="756533" cy="28729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733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838019"/>
            <a:ext cx="8591550" cy="307657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Data Model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775520" y="3717033"/>
            <a:ext cx="8280920" cy="119756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4871864" y="2708920"/>
            <a:ext cx="2232248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7896200" y="2708920"/>
            <a:ext cx="2160240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10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Models</a:t>
            </a:r>
            <a:r>
              <a:rPr lang="fr-BE" dirty="0"/>
              <a:t> </a:t>
            </a:r>
          </a:p>
          <a:p>
            <a:r>
              <a:rPr lang="fr-BE" dirty="0" err="1"/>
              <a:t>Student.cs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Creating</a:t>
            </a:r>
            <a:r>
              <a:rPr lang="fr-BE" dirty="0"/>
              <a:t> the </a:t>
            </a:r>
            <a:r>
              <a:rPr lang="fr-BE" dirty="0" err="1"/>
              <a:t>models</a:t>
            </a:r>
            <a:r>
              <a:rPr lang="fr-BE" dirty="0"/>
              <a:t> </a:t>
            </a:r>
            <a:r>
              <a:rPr lang="fr-BE" sz="2400" dirty="0"/>
              <a:t>(</a:t>
            </a:r>
            <a:r>
              <a:rPr lang="fr-BE" sz="2400" dirty="0" err="1"/>
              <a:t>resources</a:t>
            </a:r>
            <a:r>
              <a:rPr lang="fr-BE" sz="2400" dirty="0"/>
              <a:t> </a:t>
            </a:r>
            <a:r>
              <a:rPr lang="fr-BE" sz="2400" dirty="0" err="1"/>
              <a:t>oR</a:t>
            </a:r>
            <a:r>
              <a:rPr lang="fr-BE" sz="2400" dirty="0"/>
              <a:t> code-site)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2703023"/>
            <a:ext cx="7829550" cy="404812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5248526" y="5848852"/>
            <a:ext cx="6608114" cy="4511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800" y="883148"/>
            <a:ext cx="7829550" cy="1724901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4583832" y="1973449"/>
            <a:ext cx="4032448" cy="4511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4367776" y="1513285"/>
            <a:ext cx="3384408" cy="36519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2624195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2408</TotalTime>
  <Words>701</Words>
  <Application>Microsoft Office PowerPoint</Application>
  <PresentationFormat>Breedbeeld</PresentationFormat>
  <Paragraphs>198</Paragraphs>
  <Slides>46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Trebuchet MS</vt:lpstr>
      <vt:lpstr>Verdana</vt:lpstr>
      <vt:lpstr>TM_presentatie_eng</vt:lpstr>
      <vt:lpstr>ASP.NET MVC</vt:lpstr>
      <vt:lpstr>Security</vt:lpstr>
      <vt:lpstr>HoW?</vt:lpstr>
      <vt:lpstr>Getting started</vt:lpstr>
      <vt:lpstr>Getting started</vt:lpstr>
      <vt:lpstr>GETTING STARTED</vt:lpstr>
      <vt:lpstr>Disable SLL</vt:lpstr>
      <vt:lpstr>Data Model</vt:lpstr>
      <vt:lpstr>Creating the models (resources oR code-site)</vt:lpstr>
      <vt:lpstr>Enrollment.cs</vt:lpstr>
      <vt:lpstr>Course.cs</vt:lpstr>
      <vt:lpstr>Database Context (resources or code-site)</vt:lpstr>
      <vt:lpstr>SchoolContext.cs</vt:lpstr>
      <vt:lpstr>Startup.cs</vt:lpstr>
      <vt:lpstr>Test Data  (resources)</vt:lpstr>
      <vt:lpstr>Test Data</vt:lpstr>
      <vt:lpstr>Startup.cs</vt:lpstr>
      <vt:lpstr>Run The Application (CTRL-F5)</vt:lpstr>
      <vt:lpstr>Extra Security Tables</vt:lpstr>
      <vt:lpstr>Security Tables</vt:lpstr>
      <vt:lpstr>Security Tables</vt:lpstr>
      <vt:lpstr>Running the Migration script</vt:lpstr>
      <vt:lpstr>Apply Migrations</vt:lpstr>
      <vt:lpstr>ApplyING Migrations using the Package Manager Console</vt:lpstr>
      <vt:lpstr>Contoso Database</vt:lpstr>
      <vt:lpstr>Authentication</vt:lpstr>
      <vt:lpstr>Register Confirmation</vt:lpstr>
      <vt:lpstr>Users - Roles - USerRoles</vt:lpstr>
      <vt:lpstr>Creating a separate admin area</vt:lpstr>
      <vt:lpstr>Maintaincontroller.cs</vt:lpstr>
      <vt:lpstr>Admin Index View</vt:lpstr>
      <vt:lpstr>Index.cshtml</vt:lpstr>
      <vt:lpstr>Startup.cs (startup.cs.txt IN resources OR code-site)</vt:lpstr>
      <vt:lpstr>_Layout.cshtml</vt:lpstr>
      <vt:lpstr>_Layout.cshtml</vt:lpstr>
      <vt:lpstr>Admin menu</vt:lpstr>
      <vt:lpstr>Maintain page</vt:lpstr>
      <vt:lpstr>a layout template for the Admin Area</vt:lpstr>
      <vt:lpstr>A Default Admin pages layout</vt:lpstr>
      <vt:lpstr>import Tag helpers, … in Admin Views</vt:lpstr>
      <vt:lpstr>Admin Area</vt:lpstr>
      <vt:lpstr>Startup.cs.txt oR code-site</vt:lpstr>
      <vt:lpstr>Authorization</vt:lpstr>
      <vt:lpstr>Authorization</vt:lpstr>
      <vt:lpstr>User without Administrator Role</vt:lpstr>
      <vt:lpstr>Exercise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Koen Vangeel</cp:lastModifiedBy>
  <cp:revision>291</cp:revision>
  <dcterms:created xsi:type="dcterms:W3CDTF">2015-09-10T12:21:13Z</dcterms:created>
  <dcterms:modified xsi:type="dcterms:W3CDTF">2021-10-13T17:55:54Z</dcterms:modified>
</cp:coreProperties>
</file>