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8" r:id="rId6"/>
    <p:sldId id="259" r:id="rId7"/>
    <p:sldId id="260" r:id="rId8"/>
    <p:sldId id="261" r:id="rId9"/>
    <p:sldId id="263" r:id="rId10"/>
    <p:sldId id="262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0704" autoAdjust="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de-DE"/>
              <a:t>Klicken Sie auf das Symbol, um die SmartArt-Grafik hinzuzufügen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Zwei Inhal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de-DE"/>
              <a:t>Diagramm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de-DE"/>
              <a:t>Tabelle durch Klicken auf Symbol hinzufügen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 err="1"/>
              <a:t>Medizinische</a:t>
            </a:r>
            <a:r>
              <a:rPr lang="en-US" dirty="0"/>
              <a:t> </a:t>
            </a:r>
            <a:r>
              <a:rPr lang="en-US" dirty="0" err="1"/>
              <a:t>Bildverarbeitung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Jonas </a:t>
            </a:r>
            <a:r>
              <a:rPr lang="en-US" dirty="0" err="1"/>
              <a:t>Köllner</a:t>
            </a:r>
            <a:r>
              <a:rPr lang="en-US" dirty="0"/>
              <a:t>, Tim Grosch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9ED57-9201-F1F3-B505-236EF7C3B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ct scan&#10;&#10;Description automatically generated">
            <a:extLst>
              <a:ext uri="{FF2B5EF4-FFF2-40B4-BE49-F238E27FC236}">
                <a16:creationId xmlns:a16="http://schemas.microsoft.com/office/drawing/2014/main" id="{FD214EA6-2AD8-335A-65CD-FB6A0BBAB8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10" t="8066" r="24092" b="22810"/>
          <a:stretch/>
        </p:blipFill>
        <p:spPr>
          <a:xfrm>
            <a:off x="6400800" y="1791093"/>
            <a:ext cx="5561814" cy="33525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93179F-A8B5-FB82-12C0-B28DE1BCC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 err="1"/>
              <a:t>Tumorsegmentierung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30B1A-DE18-A6AA-BAF5-C9B7FAC9E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269557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Geodätische Kontur mit </a:t>
            </a:r>
            <a:r>
              <a:rPr lang="de-DE" dirty="0" err="1"/>
              <a:t>activecontour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Smoothing</a:t>
            </a:r>
            <a:r>
              <a:rPr lang="de-DE" dirty="0"/>
              <a:t>: 0.8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Kontraktion: -0.3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55DE2-7CBB-C14C-F4A6-4B387012D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 err="1"/>
              <a:t>Medizinische</a:t>
            </a:r>
            <a:r>
              <a:rPr lang="en-US" dirty="0"/>
              <a:t> </a:t>
            </a:r>
            <a:r>
              <a:rPr lang="en-US" dirty="0" err="1"/>
              <a:t>Bildverarbeitung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70A21-497F-4948-6EFD-3B0C650B2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208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9ED57-9201-F1F3-B505-236EF7C3B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ey human organs with horns and mouth&#10;&#10;Description automatically generated with medium confidence">
            <a:extLst>
              <a:ext uri="{FF2B5EF4-FFF2-40B4-BE49-F238E27FC236}">
                <a16:creationId xmlns:a16="http://schemas.microsoft.com/office/drawing/2014/main" id="{7F2BDFB9-461C-52C3-13BB-74B51A47B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824" y="1674475"/>
            <a:ext cx="5488789" cy="34691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93179F-A8B5-FB82-12C0-B28DE1BCC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Finale</a:t>
            </a:r>
            <a:br>
              <a:rPr lang="en-US" dirty="0"/>
            </a:br>
            <a:r>
              <a:rPr lang="en-US" dirty="0"/>
              <a:t>3d-maske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30B1A-DE18-A6AA-BAF5-C9B7FAC9E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269557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Loop mit </a:t>
            </a:r>
            <a:r>
              <a:rPr lang="de-DE" dirty="0" err="1"/>
              <a:t>activecontour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Niere – Chan-</a:t>
            </a:r>
            <a:r>
              <a:rPr lang="de-DE" sz="1400" dirty="0" err="1"/>
              <a:t>Vese</a:t>
            </a:r>
            <a:r>
              <a:rPr lang="de-DE" sz="1400" dirty="0"/>
              <a:t> Algorithmus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Tumor – Geodätische Kontur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200" dirty="0" err="1"/>
              <a:t>Smoothing</a:t>
            </a:r>
            <a:r>
              <a:rPr lang="de-DE" sz="1200" dirty="0"/>
              <a:t>: 0.8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200" dirty="0"/>
              <a:t>Kontraktion: 0.0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Dice </a:t>
            </a:r>
            <a:r>
              <a:rPr lang="de-DE" dirty="0" err="1"/>
              <a:t>scores</a:t>
            </a:r>
            <a:r>
              <a:rPr lang="de-DE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Niere: 0.9196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Tumor: 0.8739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55DE2-7CBB-C14C-F4A6-4B387012D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 err="1"/>
              <a:t>Medizinische</a:t>
            </a:r>
            <a:r>
              <a:rPr lang="en-US" dirty="0"/>
              <a:t> </a:t>
            </a:r>
            <a:r>
              <a:rPr lang="en-US" dirty="0" err="1"/>
              <a:t>Bildverarbeitung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70A21-497F-4948-6EFD-3B0C650B2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81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 err="1"/>
              <a:t>Einleseroutine</a:t>
            </a:r>
            <a:r>
              <a:rPr lang="en-US" dirty="0"/>
              <a:t> / </a:t>
            </a:r>
            <a:r>
              <a:rPr lang="en-US" dirty="0" err="1"/>
              <a:t>visualisierung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26955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Nifti_read</a:t>
            </a:r>
            <a:r>
              <a:rPr lang="en-US" dirty="0"/>
              <a:t>-Loop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Speichern</a:t>
            </a:r>
            <a:r>
              <a:rPr lang="en-US" dirty="0"/>
              <a:t> der </a:t>
            </a:r>
            <a:r>
              <a:rPr lang="en-US" dirty="0" err="1"/>
              <a:t>interpolierten</a:t>
            </a:r>
            <a:r>
              <a:rPr lang="en-US" dirty="0"/>
              <a:t> </a:t>
            </a:r>
            <a:r>
              <a:rPr lang="en-US" dirty="0" err="1"/>
              <a:t>Volumina</a:t>
            </a:r>
            <a:r>
              <a:rPr lang="en-US" dirty="0"/>
              <a:t> und </a:t>
            </a:r>
            <a:r>
              <a:rPr lang="en-US" dirty="0" err="1"/>
              <a:t>Masken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Matlab-Dateien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Importieren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Datensatzes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angeben</a:t>
            </a:r>
            <a:r>
              <a:rPr lang="en-US" dirty="0"/>
              <a:t> der Case-ID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Zuschnitt</a:t>
            </a:r>
            <a:r>
              <a:rPr lang="en-US" dirty="0"/>
              <a:t> auf </a:t>
            </a:r>
            <a:r>
              <a:rPr lang="en-US" dirty="0" err="1"/>
              <a:t>gewünschten</a:t>
            </a:r>
            <a:r>
              <a:rPr lang="en-US" dirty="0"/>
              <a:t> Slice </a:t>
            </a:r>
            <a:r>
              <a:rPr lang="en-US" dirty="0" err="1"/>
              <a:t>mit</a:t>
            </a:r>
            <a:r>
              <a:rPr lang="en-US" dirty="0"/>
              <a:t> squeeze-</a:t>
            </a:r>
            <a:r>
              <a:rPr lang="en-US" dirty="0" err="1"/>
              <a:t>Funktion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Visualisierung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imshow</a:t>
            </a:r>
            <a:r>
              <a:rPr lang="en-US" dirty="0"/>
              <a:t> und </a:t>
            </a:r>
            <a:r>
              <a:rPr lang="en-US" dirty="0" err="1"/>
              <a:t>imfuse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 err="1"/>
              <a:t>Medizinische</a:t>
            </a:r>
            <a:r>
              <a:rPr lang="en-US" dirty="0"/>
              <a:t> </a:t>
            </a:r>
            <a:r>
              <a:rPr lang="en-US" dirty="0" err="1"/>
              <a:t>Bildverarbeitung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Grafik 9" descr="Ein Bild, das Wirbellose, Insekt enthält.&#10;&#10;Automatisch generierte Beschreibung">
            <a:extLst>
              <a:ext uri="{FF2B5EF4-FFF2-40B4-BE49-F238E27FC236}">
                <a16:creationId xmlns:a16="http://schemas.microsoft.com/office/drawing/2014/main" id="{C37637FB-8E6C-5019-B534-F467465DA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825" y="1524791"/>
            <a:ext cx="5718175" cy="427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C5F86-6CB4-205A-11A7-6C270D2C5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AEDDF-E129-F119-8010-C25B8C8B7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 err="1"/>
              <a:t>Vorverarbeitung</a:t>
            </a:r>
            <a:r>
              <a:rPr lang="en-US" dirty="0"/>
              <a:t> / </a:t>
            </a:r>
            <a:r>
              <a:rPr lang="en-US" dirty="0" err="1"/>
              <a:t>Kantendetektion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ABC0F-1D86-E40D-D0D3-211767DD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269557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Interpolation und Zuschnitt auf gewünschte Schichten bereits in </a:t>
            </a:r>
            <a:r>
              <a:rPr lang="de-DE" dirty="0" err="1"/>
              <a:t>Einleseroutine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Glättung mittels </a:t>
            </a:r>
            <a:r>
              <a:rPr lang="de-DE" dirty="0" err="1"/>
              <a:t>Gauss</a:t>
            </a:r>
            <a:r>
              <a:rPr lang="de-DE" dirty="0"/>
              <a:t>-Filter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Für möglichst robuste Kantendetektion Kombination mehrerer Methoden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Sobel, </a:t>
            </a:r>
            <a:r>
              <a:rPr lang="de-DE" dirty="0" err="1"/>
              <a:t>Canny</a:t>
            </a:r>
            <a:r>
              <a:rPr lang="de-DE" dirty="0"/>
              <a:t>, </a:t>
            </a:r>
            <a:r>
              <a:rPr lang="de-DE" dirty="0" err="1"/>
              <a:t>gPB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Kante zählt nur als Kante, wenn mit allen 3 Methoden detektiert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BD86F-9C2F-4AD9-7AB5-E6831734F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 err="1"/>
              <a:t>Medizinische</a:t>
            </a:r>
            <a:r>
              <a:rPr lang="en-US" dirty="0"/>
              <a:t> </a:t>
            </a:r>
            <a:r>
              <a:rPr lang="en-US" dirty="0" err="1"/>
              <a:t>Bildverarbeitung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DB35C-74C2-4407-0CD0-885FFB08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Grafik 9" descr="Ein Bild, das Entwurf, Kunst, Schwarzweiß, monochrom enthält.&#10;&#10;Automatisch generierte Beschreibung">
            <a:extLst>
              <a:ext uri="{FF2B5EF4-FFF2-40B4-BE49-F238E27FC236}">
                <a16:creationId xmlns:a16="http://schemas.microsoft.com/office/drawing/2014/main" id="{AF1A0236-9B7B-9D51-A25C-870898AEE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718" y="2052692"/>
            <a:ext cx="5709282" cy="321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098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FC212-CE54-D61A-3F93-FA14596D1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8C7C3-86F6-9EA2-080E-4D631C20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 err="1"/>
              <a:t>Nierenlokalisation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8C788-0B55-FCED-7530-356E72AE6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269557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Referenz: </a:t>
            </a:r>
            <a:r>
              <a:rPr lang="de-DE" dirty="0" err="1"/>
              <a:t>KidneyCoronal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Rotation von 0° in 25° Schritten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Scale</a:t>
            </a:r>
            <a:r>
              <a:rPr lang="de-DE" dirty="0"/>
              <a:t> von 0.5 bis 4 in 0.25er Schritten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Iteration über alle Rotationen und Scales und Aufruf der GHT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1938F-D940-59A7-5A5B-DCD431771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 err="1"/>
              <a:t>Medizinische</a:t>
            </a:r>
            <a:r>
              <a:rPr lang="en-US" dirty="0"/>
              <a:t> </a:t>
            </a:r>
            <a:r>
              <a:rPr lang="en-US" dirty="0" err="1"/>
              <a:t>Bildverarbeitung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E0BA7-6155-A1A5-E99E-6193532EC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Grafik 6" descr="Ein Bild, das Text, Entwurf, Screenshot, Cartoon enthält.&#10;&#10;Automatisch generierte Beschreibung">
            <a:extLst>
              <a:ext uri="{FF2B5EF4-FFF2-40B4-BE49-F238E27FC236}">
                <a16:creationId xmlns:a16="http://schemas.microsoft.com/office/drawing/2014/main" id="{2B50C4A0-ED19-0BBF-B9F4-23C9A4613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825" y="2054082"/>
            <a:ext cx="5718175" cy="321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91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9ED57-9201-F1F3-B505-236EF7C3B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3179F-A8B5-FB82-12C0-B28DE1BCC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 err="1"/>
              <a:t>Nierensegmentierung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30B1A-DE18-A6AA-BAF5-C9B7FAC9E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269557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Chan-</a:t>
            </a:r>
            <a:r>
              <a:rPr lang="de-DE" dirty="0" err="1"/>
              <a:t>Vese</a:t>
            </a:r>
            <a:r>
              <a:rPr lang="de-DE" dirty="0"/>
              <a:t>-Segmentierung mit </a:t>
            </a:r>
            <a:r>
              <a:rPr lang="de-DE" dirty="0" err="1"/>
              <a:t>activecontour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Detektion aller Objekte mit </a:t>
            </a:r>
            <a:r>
              <a:rPr lang="de-DE" dirty="0" err="1"/>
              <a:t>bwconncomp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Löschen aller Objekte bis auf das größte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Füllen der segmentierten Niere mittels </a:t>
            </a:r>
            <a:r>
              <a:rPr lang="de-DE" dirty="0" err="1"/>
              <a:t>imfill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Darstellung mittels </a:t>
            </a:r>
            <a:r>
              <a:rPr lang="de-DE" dirty="0" err="1"/>
              <a:t>visboundaries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55DE2-7CBB-C14C-F4A6-4B387012D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 err="1"/>
              <a:t>Medizinische</a:t>
            </a:r>
            <a:r>
              <a:rPr lang="en-US" dirty="0"/>
              <a:t> </a:t>
            </a:r>
            <a:r>
              <a:rPr lang="en-US" dirty="0" err="1"/>
              <a:t>Bildverarbeitung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70A21-497F-4948-6EFD-3B0C650B2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Grafik 7" descr="Ein Bild, das Screenshot, Text, Röntgenfilm enthält.&#10;&#10;Automatisch generierte Beschreibung">
            <a:extLst>
              <a:ext uri="{FF2B5EF4-FFF2-40B4-BE49-F238E27FC236}">
                <a16:creationId xmlns:a16="http://schemas.microsoft.com/office/drawing/2014/main" id="{F3C53B06-5691-2C16-7975-B18DEF75F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14328"/>
            <a:ext cx="6096000" cy="342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196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8B8D8-A214-1693-79F0-07F370B88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D23B7-C63F-D9E0-4D40-03F018C0C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 err="1"/>
              <a:t>Nierensegmentierung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34622-632D-F9F8-DE77-014FFCCAE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269557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Chan-</a:t>
            </a:r>
            <a:r>
              <a:rPr lang="de-DE" dirty="0" err="1"/>
              <a:t>Vese</a:t>
            </a:r>
            <a:r>
              <a:rPr lang="de-DE" dirty="0"/>
              <a:t>-Segmentierung mit </a:t>
            </a:r>
            <a:r>
              <a:rPr lang="de-DE" dirty="0" err="1"/>
              <a:t>activecontour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Detektion aller Objekte mit </a:t>
            </a:r>
            <a:r>
              <a:rPr lang="de-DE" dirty="0" err="1"/>
              <a:t>bwconncomp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Löschen aller Objekte bis auf das Größte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Füllen der segmentierten Niere mittels </a:t>
            </a:r>
            <a:r>
              <a:rPr lang="de-DE" dirty="0" err="1"/>
              <a:t>imfill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Darstellung mittels </a:t>
            </a:r>
            <a:r>
              <a:rPr lang="de-DE" dirty="0" err="1"/>
              <a:t>visboundaries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96123-BDA1-51B7-DB40-162D24613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 err="1"/>
              <a:t>Medizinische</a:t>
            </a:r>
            <a:r>
              <a:rPr lang="en-US" dirty="0"/>
              <a:t> </a:t>
            </a:r>
            <a:r>
              <a:rPr lang="en-US" dirty="0" err="1"/>
              <a:t>Bildverarbeitung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CA582-7F95-E8FD-7711-1742AA854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Grafik 8" descr="Ein Bild, das Text, Screenshot, Design enthält.&#10;&#10;Automatisch generierte Beschreibung">
            <a:extLst>
              <a:ext uri="{FF2B5EF4-FFF2-40B4-BE49-F238E27FC236}">
                <a16:creationId xmlns:a16="http://schemas.microsoft.com/office/drawing/2014/main" id="{5CFDE1C0-7311-35B6-27EE-D80C5B565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8730" y="816851"/>
            <a:ext cx="3485070" cy="522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308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E7272-C188-879C-46E8-77BB66B28E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3F5DEFF7-9BC1-3895-6CB1-7AAE16B8DA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69" r="57831"/>
          <a:stretch/>
        </p:blipFill>
        <p:spPr>
          <a:xfrm>
            <a:off x="7735439" y="1855508"/>
            <a:ext cx="2056262" cy="40458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30811F-FBA7-126E-8E32-A2DBAE4B9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 err="1"/>
              <a:t>Kantendetektion</a:t>
            </a:r>
            <a:br>
              <a:rPr lang="en-US" dirty="0"/>
            </a:br>
            <a:r>
              <a:rPr lang="en-US" dirty="0"/>
              <a:t>Tumor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6A7FA-7A89-05B1-0907-3AE0473BC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4055959" cy="269557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Trennen</a:t>
            </a:r>
            <a:r>
              <a:rPr lang="en-US" dirty="0"/>
              <a:t> der </a:t>
            </a:r>
            <a:r>
              <a:rPr lang="en-US" dirty="0" err="1"/>
              <a:t>Segmentschichten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Speichern</a:t>
            </a:r>
            <a:r>
              <a:rPr lang="en-US" dirty="0"/>
              <a:t> in </a:t>
            </a:r>
            <a:r>
              <a:rPr lang="en-US" dirty="0" err="1"/>
              <a:t>eigenen</a:t>
            </a:r>
            <a:r>
              <a:rPr lang="en-US" dirty="0"/>
              <a:t> </a:t>
            </a:r>
            <a:r>
              <a:rPr lang="en-US" dirty="0" err="1"/>
              <a:t>Schichten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Korrelation</a:t>
            </a:r>
            <a:r>
              <a:rPr lang="en-US" dirty="0"/>
              <a:t> </a:t>
            </a:r>
            <a:r>
              <a:rPr lang="en-US" dirty="0" err="1"/>
              <a:t>zwischen</a:t>
            </a:r>
            <a:r>
              <a:rPr lang="en-US" dirty="0"/>
              <a:t> </a:t>
            </a:r>
            <a:r>
              <a:rPr lang="en-US" dirty="0" err="1"/>
              <a:t>jeder</a:t>
            </a:r>
            <a:r>
              <a:rPr lang="en-US" dirty="0"/>
              <a:t> </a:t>
            </a:r>
            <a:r>
              <a:rPr lang="en-US" dirty="0" err="1"/>
              <a:t>Schicht</a:t>
            </a:r>
            <a:r>
              <a:rPr lang="en-US" dirty="0"/>
              <a:t> und </a:t>
            </a:r>
            <a:r>
              <a:rPr lang="en-US" dirty="0" err="1"/>
              <a:t>segmentierter</a:t>
            </a:r>
            <a:r>
              <a:rPr lang="en-US" dirty="0"/>
              <a:t> </a:t>
            </a:r>
            <a:r>
              <a:rPr lang="en-US" dirty="0" err="1"/>
              <a:t>Niere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0EE99-F5E2-1BFE-ABEC-2AB106AF9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 err="1"/>
              <a:t>Medizinische</a:t>
            </a:r>
            <a:r>
              <a:rPr lang="en-US" dirty="0"/>
              <a:t> </a:t>
            </a:r>
            <a:r>
              <a:rPr lang="en-US" dirty="0" err="1"/>
              <a:t>Bildverarbeitung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62D2E-2CA2-DFDC-00F3-A9C97C93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AB8CE8B9-A586-98E2-04B8-EDC8E6EAEC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856" t="471" r="13552" b="-471"/>
          <a:stretch/>
        </p:blipFill>
        <p:spPr>
          <a:xfrm>
            <a:off x="9639300" y="1877732"/>
            <a:ext cx="2161038" cy="404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388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E7272-C188-879C-46E8-77BB66B28E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and white image of different shapes&#10;&#10;Description automatically generated">
            <a:extLst>
              <a:ext uri="{FF2B5EF4-FFF2-40B4-BE49-F238E27FC236}">
                <a16:creationId xmlns:a16="http://schemas.microsoft.com/office/drawing/2014/main" id="{7F9FDB7F-90F9-1953-5934-1CA404A26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261" y="1903133"/>
            <a:ext cx="8787353" cy="40458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30811F-FBA7-126E-8E32-A2DBAE4B9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 err="1"/>
              <a:t>Kantendetektion</a:t>
            </a:r>
            <a:br>
              <a:rPr lang="en-US" dirty="0"/>
            </a:br>
            <a:r>
              <a:rPr lang="en-US" dirty="0"/>
              <a:t>Tumor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6A7FA-7A89-05B1-0907-3AE0473BC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3654306" cy="269557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Korrelation</a:t>
            </a:r>
            <a:r>
              <a:rPr lang="en-US" dirty="0"/>
              <a:t> </a:t>
            </a:r>
            <a:r>
              <a:rPr lang="en-US" dirty="0" err="1"/>
              <a:t>zwischen</a:t>
            </a:r>
            <a:r>
              <a:rPr lang="en-US" dirty="0"/>
              <a:t> </a:t>
            </a:r>
            <a:r>
              <a:rPr lang="en-US" dirty="0" err="1"/>
              <a:t>jeder</a:t>
            </a:r>
            <a:r>
              <a:rPr lang="en-US" dirty="0"/>
              <a:t> </a:t>
            </a:r>
            <a:r>
              <a:rPr lang="en-US" dirty="0" err="1"/>
              <a:t>Schicht</a:t>
            </a:r>
            <a:r>
              <a:rPr lang="en-US" dirty="0"/>
              <a:t> und </a:t>
            </a:r>
            <a:r>
              <a:rPr lang="en-US" dirty="0" err="1"/>
              <a:t>segmentierter</a:t>
            </a:r>
            <a:r>
              <a:rPr lang="en-US" dirty="0"/>
              <a:t> </a:t>
            </a:r>
            <a:r>
              <a:rPr lang="en-US" dirty="0" err="1"/>
              <a:t>Niere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Löschen</a:t>
            </a:r>
            <a:r>
              <a:rPr lang="en-US" dirty="0"/>
              <a:t> der </a:t>
            </a:r>
            <a:r>
              <a:rPr lang="en-US" dirty="0" err="1"/>
              <a:t>Segmentschicht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der </a:t>
            </a:r>
            <a:r>
              <a:rPr lang="en-US" dirty="0" err="1"/>
              <a:t>höchsten</a:t>
            </a:r>
            <a:r>
              <a:rPr lang="en-US" dirty="0"/>
              <a:t> </a:t>
            </a:r>
            <a:r>
              <a:rPr lang="en-US" dirty="0" err="1"/>
              <a:t>Korrelation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0EE99-F5E2-1BFE-ABEC-2AB106AF9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 err="1"/>
              <a:t>Medizinische</a:t>
            </a:r>
            <a:r>
              <a:rPr lang="en-US" dirty="0"/>
              <a:t> </a:t>
            </a:r>
            <a:r>
              <a:rPr lang="en-US" dirty="0" err="1"/>
              <a:t>Bildverarbeitung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62D2E-2CA2-DFDC-00F3-A9C97C93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51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E7272-C188-879C-46E8-77BB66B28E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ollage of images of different shapes&#10;&#10;Description automatically generated">
            <a:extLst>
              <a:ext uri="{FF2B5EF4-FFF2-40B4-BE49-F238E27FC236}">
                <a16:creationId xmlns:a16="http://schemas.microsoft.com/office/drawing/2014/main" id="{E90D7268-C299-46AF-4CE4-67B7774A6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713" y="1884472"/>
            <a:ext cx="8795315" cy="40458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30811F-FBA7-126E-8E32-A2DBAE4B9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 err="1"/>
              <a:t>TumorLokalisation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6A7FA-7A89-05B1-0907-3AE0473BC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3654306" cy="269557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GHT </a:t>
            </a:r>
            <a:r>
              <a:rPr lang="en-US" dirty="0" err="1"/>
              <a:t>berechnet</a:t>
            </a:r>
            <a:r>
              <a:rPr lang="en-US" dirty="0"/>
              <a:t> für alle </a:t>
            </a:r>
            <a:r>
              <a:rPr lang="en-US" dirty="0" err="1"/>
              <a:t>Kantenbilder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GHT-Scores </a:t>
            </a:r>
            <a:r>
              <a:rPr lang="en-US" dirty="0" err="1"/>
              <a:t>geringer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Schwellenwert</a:t>
            </a:r>
            <a:r>
              <a:rPr lang="en-US" dirty="0"/>
              <a:t> </a:t>
            </a:r>
            <a:r>
              <a:rPr lang="en-US" dirty="0" err="1"/>
              <a:t>gelöscht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Mehrheitsentscheid</a:t>
            </a:r>
            <a:r>
              <a:rPr lang="en-US" dirty="0"/>
              <a:t> </a:t>
            </a:r>
            <a:r>
              <a:rPr lang="en-US" dirty="0" err="1"/>
              <a:t>zwischen</a:t>
            </a:r>
            <a:r>
              <a:rPr lang="en-US" dirty="0"/>
              <a:t> den </a:t>
            </a:r>
            <a:r>
              <a:rPr lang="en-US" dirty="0" err="1"/>
              <a:t>übriggebliebenen</a:t>
            </a:r>
            <a:r>
              <a:rPr lang="en-US" dirty="0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0EE99-F5E2-1BFE-ABEC-2AB106AF9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 err="1"/>
              <a:t>Medizinische</a:t>
            </a:r>
            <a:r>
              <a:rPr lang="en-US" dirty="0"/>
              <a:t> </a:t>
            </a:r>
            <a:r>
              <a:rPr lang="en-US" dirty="0" err="1"/>
              <a:t>Bildverarbeitung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62D2E-2CA2-DFDC-00F3-A9C97C93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33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{AEA85627-BD3B-4284-A25E-DC780EA1C101}tf67328976_win32</Template>
  <TotalTime>0</TotalTime>
  <Words>278</Words>
  <Application>Microsoft Office PowerPoint</Application>
  <PresentationFormat>Breitbild</PresentationFormat>
  <Paragraphs>75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Tenorite</vt:lpstr>
      <vt:lpstr>Office</vt:lpstr>
      <vt:lpstr>Medizinische Bildverarbeitung</vt:lpstr>
      <vt:lpstr>Einleseroutine / visualisierung</vt:lpstr>
      <vt:lpstr>Vorverarbeitung / Kantendetektion</vt:lpstr>
      <vt:lpstr>Nierenlokalisation</vt:lpstr>
      <vt:lpstr>Nierensegmentierung</vt:lpstr>
      <vt:lpstr>Nierensegmentierung</vt:lpstr>
      <vt:lpstr>Kantendetektion Tumor</vt:lpstr>
      <vt:lpstr>Kantendetektion Tumor</vt:lpstr>
      <vt:lpstr>TumorLokalisation</vt:lpstr>
      <vt:lpstr>Tumorsegmentierung</vt:lpstr>
      <vt:lpstr>Finale 3d-maske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Tim Grosch</dc:creator>
  <cp:lastModifiedBy>Tim Grosch</cp:lastModifiedBy>
  <cp:revision>8</cp:revision>
  <dcterms:created xsi:type="dcterms:W3CDTF">2024-02-05T16:39:12Z</dcterms:created>
  <dcterms:modified xsi:type="dcterms:W3CDTF">2024-02-05T22:39:08Z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