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68" r:id="rId2"/>
    <p:sldId id="279" r:id="rId3"/>
    <p:sldId id="280" r:id="rId4"/>
    <p:sldId id="281" r:id="rId5"/>
    <p:sldId id="282" r:id="rId6"/>
    <p:sldId id="283" r:id="rId7"/>
    <p:sldId id="284" r:id="rId8"/>
    <p:sldId id="285" r:id="rId9"/>
    <p:sldId id="286" r:id="rId10"/>
    <p:sldId id="293" r:id="rId11"/>
    <p:sldId id="294" r:id="rId12"/>
    <p:sldId id="295" r:id="rId13"/>
    <p:sldId id="287" r:id="rId14"/>
    <p:sldId id="288" r:id="rId15"/>
    <p:sldId id="289" r:id="rId16"/>
    <p:sldId id="290" r:id="rId17"/>
    <p:sldId id="291" r:id="rId18"/>
    <p:sldId id="292" r:id="rId19"/>
    <p:sldId id="296" r:id="rId20"/>
    <p:sldId id="297" r:id="rId21"/>
    <p:sldId id="298" r:id="rId22"/>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EE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55189" autoAdjust="0"/>
  </p:normalViewPr>
  <p:slideViewPr>
    <p:cSldViewPr snapToGrid="0" showGuides="1">
      <p:cViewPr varScale="1">
        <p:scale>
          <a:sx n="83" d="100"/>
          <a:sy n="83" d="100"/>
        </p:scale>
        <p:origin x="2397" y="30"/>
      </p:cViewPr>
      <p:guideLst/>
    </p:cSldViewPr>
  </p:slideViewPr>
  <p:outlineViewPr>
    <p:cViewPr>
      <p:scale>
        <a:sx n="33" d="100"/>
        <a:sy n="33" d="100"/>
      </p:scale>
      <p:origin x="0" y="-39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25DE2-B715-4EA4-8CF0-DA425EA806A7}" type="datetimeFigureOut">
              <a:rPr lang="en-GB" smtClean="0"/>
              <a:t>09/07/2020</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99BBE-B871-48D7-983C-C0B1D7156DCD}" type="slidenum">
              <a:rPr lang="en-GB" smtClean="0"/>
              <a:t>‹nr.›</a:t>
            </a:fld>
            <a:endParaRPr lang="en-GB"/>
          </a:p>
        </p:txBody>
      </p:sp>
    </p:spTree>
    <p:extLst>
      <p:ext uri="{BB962C8B-B14F-4D97-AF65-F5344CB8AC3E}">
        <p14:creationId xmlns:p14="http://schemas.microsoft.com/office/powerpoint/2010/main" val="143371931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Welcome everybody. I am Tim Heiszwolf and while sadly I wasn’t able to see any of you in DIFFER due to Corona I still would like to tell you what I have been doing together with </a:t>
            </a:r>
            <a:r>
              <a:rPr lang="en-GB" dirty="0" err="1"/>
              <a:t>mr</a:t>
            </a:r>
            <a:r>
              <a:rPr lang="en-GB" dirty="0"/>
              <a:t> </a:t>
            </a:r>
            <a:r>
              <a:rPr lang="en-GB" dirty="0" err="1"/>
              <a:t>Koelman</a:t>
            </a:r>
            <a:r>
              <a:rPr lang="en-GB" dirty="0"/>
              <a:t> these past few months.</a:t>
            </a:r>
          </a:p>
          <a:p>
            <a:endParaRPr lang="en-GB" dirty="0"/>
          </a:p>
          <a:p>
            <a:r>
              <a:rPr lang="en-GB" dirty="0"/>
              <a:t>0:15m -&gt; 00:15m</a:t>
            </a:r>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a:t>
            </a:fld>
            <a:endParaRPr lang="en-GB" dirty="0"/>
          </a:p>
        </p:txBody>
      </p:sp>
    </p:spTree>
    <p:extLst>
      <p:ext uri="{BB962C8B-B14F-4D97-AF65-F5344CB8AC3E}">
        <p14:creationId xmlns:p14="http://schemas.microsoft.com/office/powerpoint/2010/main" val="2196919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Next a function in which the short range also depended on the circumference was tried but sadly this also didn’t work. This is because it doesn’t properly display repulsion when two particles are close to each other. A test was done in which two particles are placed at 0.5Rc from each other and a third particle moves away from those. As can be seen in the results at long range this becomes nearly zero because the circumference becomes very large and on the short range it sometimes even becomes negative since the area becomes very small while the circumference stays at least one times the characteristic distance.</a:t>
            </a:r>
          </a:p>
          <a:p>
            <a:endParaRPr lang="en-US" dirty="0"/>
          </a:p>
          <a:p>
            <a:r>
              <a:rPr lang="en-US" dirty="0"/>
              <a:t>0:40m -&gt; 11:00m</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10</a:t>
            </a:fld>
            <a:endParaRPr lang="en-GB"/>
          </a:p>
        </p:txBody>
      </p:sp>
    </p:spTree>
    <p:extLst>
      <p:ext uri="{BB962C8B-B14F-4D97-AF65-F5344CB8AC3E}">
        <p14:creationId xmlns:p14="http://schemas.microsoft.com/office/powerpoint/2010/main" val="1926268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So it was decided to add pair interactions back in since otherwise repulsion or convergence couldn’t be achieved.  To make a single equation applicable to both pair and triplet interactions the average relative distance between the particle was chosen as inputs. So for a triangle that is the circumference divided by three and for a pair it was just the distance between them.</a:t>
            </a:r>
          </a:p>
          <a:p>
            <a:endParaRPr lang="en-US" dirty="0"/>
          </a:p>
          <a:p>
            <a:r>
              <a:rPr lang="en-US" dirty="0"/>
              <a:t>For the equation itself the Lennard-Jones potential was modified in such a way that it converged after a certain distance called R0. Due to this a correction term was needed to make sure the gradient remained continuous. The result can be seen here. The characteristic distance and energy are not exactly in the correct place due to these modifications but as long a R0 to the power n is much larger than </a:t>
            </a:r>
            <a:r>
              <a:rPr lang="en-US" dirty="0" err="1"/>
              <a:t>Rc</a:t>
            </a:r>
            <a:r>
              <a:rPr lang="en-US" dirty="0"/>
              <a:t> to the power n than the characteristic distance and energy are approximately in the right position.</a:t>
            </a:r>
          </a:p>
          <a:p>
            <a:endParaRPr lang="en-US" dirty="0"/>
          </a:p>
          <a:p>
            <a:r>
              <a:rPr lang="en-US" dirty="0"/>
              <a:t>n=6 was choses to make it look like the original Lennard-Jones potential and a R0 of 2Rc was choses to ensure relatively fast convergence.</a:t>
            </a:r>
          </a:p>
          <a:p>
            <a:endParaRPr lang="en-US" dirty="0"/>
          </a:p>
          <a:p>
            <a:r>
              <a:rPr lang="en-US" dirty="0"/>
              <a:t>1:00m -&gt; 12:00m</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11</a:t>
            </a:fld>
            <a:endParaRPr lang="en-GB"/>
          </a:p>
        </p:txBody>
      </p:sp>
    </p:spTree>
    <p:extLst>
      <p:ext uri="{BB962C8B-B14F-4D97-AF65-F5344CB8AC3E}">
        <p14:creationId xmlns:p14="http://schemas.microsoft.com/office/powerpoint/2010/main" val="2363715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And as can be seen the other properties are also good. The potential energy surface looks nice and displays clear minima and maxima. The test with the expanding square also yields good results and the convergence is also very fast due to the build in convergence.</a:t>
            </a:r>
          </a:p>
          <a:p>
            <a:endParaRPr lang="en-US" dirty="0"/>
          </a:p>
          <a:p>
            <a:r>
              <a:rPr lang="en-US" dirty="0"/>
              <a:t>0:15m -&gt; 12:15m</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12</a:t>
            </a:fld>
            <a:endParaRPr lang="en-GB"/>
          </a:p>
        </p:txBody>
      </p:sp>
    </p:spTree>
    <p:extLst>
      <p:ext uri="{BB962C8B-B14F-4D97-AF65-F5344CB8AC3E}">
        <p14:creationId xmlns:p14="http://schemas.microsoft.com/office/powerpoint/2010/main" val="2110158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So next the software to generate the database was written. This was done on Python because of the easy of development, popularity and my own experience in it.</a:t>
            </a:r>
          </a:p>
          <a:p>
            <a:endParaRPr lang="en-US" dirty="0"/>
          </a:p>
          <a:p>
            <a:r>
              <a:rPr lang="en-US" dirty="0"/>
              <a:t>For generating a database there are many settings which can be adjusted. For example how many particles are in each cell, what the depth of the surrounding cells is, the number of dimensions, what the range of cell widths is and in how many parts the widths are divided.</a:t>
            </a:r>
          </a:p>
          <a:p>
            <a:endParaRPr lang="en-US" dirty="0"/>
          </a:p>
          <a:p>
            <a:r>
              <a:rPr lang="en-US" dirty="0"/>
              <a:t>It also contains methods that can be used to adjusted the distribution. For example the top percentage of energies can be cut-off. But there also a method that can be used to lower the energies of the distribution. This is done by a sort of gradient decent like relaxation method. The particles start in their randomly assigned location but during each scan of the relaxation process they have the opportunity to move in a random direction with a semi-random magnitude. If this results in a lower total energy the change is accepted and if not the particle doesn’t move. Depending on how many scans this is done for this allows the particles to come closer to their local minimum or away from their local maximum and thus lower the energies and make the distribution more representative of real energies.</a:t>
            </a:r>
          </a:p>
          <a:p>
            <a:endParaRPr lang="en-US" dirty="0"/>
          </a:p>
          <a:p>
            <a:r>
              <a:rPr lang="en-US" dirty="0"/>
              <a:t>1:20m -&gt;13:35m</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13</a:t>
            </a:fld>
            <a:endParaRPr lang="en-GB"/>
          </a:p>
        </p:txBody>
      </p:sp>
    </p:spTree>
    <p:extLst>
      <p:ext uri="{BB962C8B-B14F-4D97-AF65-F5344CB8AC3E}">
        <p14:creationId xmlns:p14="http://schemas.microsoft.com/office/powerpoint/2010/main" val="2323599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Alright so now we have a database, we can begin training a neural network right? No but nearly!</a:t>
            </a:r>
          </a:p>
          <a:p>
            <a:endParaRPr lang="en-US" dirty="0"/>
          </a:p>
          <a:p>
            <a:r>
              <a:rPr lang="en-US" dirty="0"/>
              <a:t>The inputs of the neural network still need to be picked. The obvious choice is just positional data but this is not a good solution. Because this is not symmetric and thus such a network will have to learn that itself which is inefficient. </a:t>
            </a:r>
          </a:p>
          <a:p>
            <a:endParaRPr lang="en-US" dirty="0"/>
          </a:p>
          <a:p>
            <a:r>
              <a:rPr lang="en-US" dirty="0"/>
              <a:t>One of the other possibilities is just using the relative distance of each particle since that is also what the potential energy function uses. We only need to sort it to make sure it is symmetric and then it will be good. But sadly this will also not work very well. This is because while it is symmetric it will result in inputs and thus also outputs that are not continuously differentiable. Imagine three particles on a line the middle particle is closer to one particle than another. Now the middle particles moves to the other particle and we can see a problem. As soon as the particle is halfway the relative distances will cross and thus since their derivates are different there will be a discontinuity in the derivative of the inputs.</a:t>
            </a:r>
          </a:p>
          <a:p>
            <a:endParaRPr lang="en-US" dirty="0"/>
          </a:p>
          <a:p>
            <a:r>
              <a:rPr lang="en-US" dirty="0"/>
              <a:t>But what can be used? Well, ordered eigenvalues of a matrix are continuous and will never cross if the values in the matrix </a:t>
            </a:r>
            <a:r>
              <a:rPr lang="en-US"/>
              <a:t>are continuous. </a:t>
            </a:r>
            <a:r>
              <a:rPr lang="en-US" dirty="0"/>
              <a:t>This is the no crossing theorem. But what should the elements of the matrix be?</a:t>
            </a:r>
          </a:p>
          <a:p>
            <a:endParaRPr lang="en-US" dirty="0"/>
          </a:p>
          <a:p>
            <a:r>
              <a:rPr lang="en-US" dirty="0"/>
              <a:t>This is the answer. The calculate the proximity of order o for particle </a:t>
            </a:r>
            <a:r>
              <a:rPr lang="en-US" dirty="0" err="1"/>
              <a:t>i</a:t>
            </a:r>
            <a:r>
              <a:rPr lang="en-US" dirty="0"/>
              <a:t> and particle j. You calculate their relative distance and enter it into this function. It looks nearly like a 1 over r to the power o function but it has build in convergence at R0p. You then repeat this for each equivalent of j in each other cell of the lattice and take the sum. The reason these equivalent particles are taken into account is so that neural network also can get a feeling of how the neighboring particles in other cells effect the particle in the central cell. To calculate the entire matrix you calculate this for every combination </a:t>
            </a:r>
            <a:r>
              <a:rPr lang="en-US" dirty="0" err="1"/>
              <a:t>i</a:t>
            </a:r>
            <a:r>
              <a:rPr lang="en-US" dirty="0"/>
              <a:t> and j and thus it will result in a matrix that has the same size as the number of particles squared. </a:t>
            </a:r>
          </a:p>
          <a:p>
            <a:endParaRPr lang="en-US" i="0" dirty="0"/>
          </a:p>
          <a:p>
            <a:r>
              <a:rPr lang="en-US" i="0" dirty="0"/>
              <a:t>Because of course that only produces the amount of input equivalent to the number of particles you need to make the same about of these proximity matrices as there are dimensions because otherwise the system will be underdetermined.</a:t>
            </a:r>
          </a:p>
          <a:p>
            <a:endParaRPr lang="en-US" i="0" dirty="0"/>
          </a:p>
          <a:p>
            <a:r>
              <a:rPr lang="en-US" i="0" dirty="0"/>
              <a:t>2:30m -&gt; 15:05m</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14</a:t>
            </a:fld>
            <a:endParaRPr lang="en-GB"/>
          </a:p>
        </p:txBody>
      </p:sp>
    </p:spTree>
    <p:extLst>
      <p:ext uri="{BB962C8B-B14F-4D97-AF65-F5344CB8AC3E}">
        <p14:creationId xmlns:p14="http://schemas.microsoft.com/office/powerpoint/2010/main" val="3583766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So now that we can generate our database how does it perform? Quite well in fact!</a:t>
            </a:r>
          </a:p>
          <a:p>
            <a:endParaRPr lang="en-US" dirty="0"/>
          </a:p>
          <a:p>
            <a:r>
              <a:rPr lang="en-US" dirty="0"/>
              <a:t>It scales equivalent or worse than DFT simulations (depending on which algorithm is used) but the pre-factor is much smaller since this is just a simple analytical calculation.</a:t>
            </a:r>
          </a:p>
          <a:p>
            <a:endParaRPr lang="en-US" dirty="0"/>
          </a:p>
          <a:p>
            <a:r>
              <a:rPr lang="en-US" dirty="0"/>
              <a:t>As you can see in these images especially for low numbers of particles and a low depth of surrounding cells the algorithm performs very good. </a:t>
            </a:r>
          </a:p>
          <a:p>
            <a:endParaRPr lang="en-US" dirty="0"/>
          </a:p>
          <a:p>
            <a:r>
              <a:rPr lang="en-US" dirty="0"/>
              <a:t>0:30m -&gt; 15:30m</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15</a:t>
            </a:fld>
            <a:endParaRPr lang="en-GB"/>
          </a:p>
        </p:txBody>
      </p:sp>
    </p:spTree>
    <p:extLst>
      <p:ext uri="{BB962C8B-B14F-4D97-AF65-F5344CB8AC3E}">
        <p14:creationId xmlns:p14="http://schemas.microsoft.com/office/powerpoint/2010/main" val="161083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900" b="0" i="0" u="none" strike="noStrike" kern="1200" baseline="0" dirty="0">
                <a:solidFill>
                  <a:schemeClr val="tx1"/>
                </a:solidFill>
                <a:latin typeface="+mn-lt"/>
                <a:ea typeface="+mn-ea"/>
                <a:cs typeface="+mn-cs"/>
              </a:rPr>
              <a:t>The speed at which the preparations of the database can be done is also important since that ultimately decides how much faster the calculations with the trained neural network are compared to DFT simulations. The construction of the proximity matrix scales like this and the calculation of the eigenvalues scales like O(Np^3) although depending on the method used this can be slightly lower. But here we just used a general </a:t>
            </a:r>
            <a:r>
              <a:rPr lang="en-US" sz="900" b="0" i="0" u="none" strike="noStrike" kern="1200" baseline="0" dirty="0" err="1">
                <a:solidFill>
                  <a:schemeClr val="tx1"/>
                </a:solidFill>
                <a:latin typeface="+mn-lt"/>
                <a:ea typeface="+mn-ea"/>
                <a:cs typeface="+mn-cs"/>
              </a:rPr>
              <a:t>numpy</a:t>
            </a:r>
            <a:r>
              <a:rPr lang="en-US" sz="900" b="0" i="0" u="none" strike="noStrike" kern="1200" baseline="0" dirty="0">
                <a:solidFill>
                  <a:schemeClr val="tx1"/>
                </a:solidFill>
                <a:latin typeface="+mn-lt"/>
                <a:ea typeface="+mn-ea"/>
                <a:cs typeface="+mn-cs"/>
              </a:rPr>
              <a:t> algorithm. This of course needs to be done for each dimension so another factor d is added to each of these terms.</a:t>
            </a:r>
          </a:p>
          <a:p>
            <a:endParaRPr lang="en-US" sz="900" b="0" i="0" u="none" strike="noStrike" kern="1200" baseline="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Again a test using real computations was also done and it took around 0.5 seconds per data point to prepare a database for 20 particles which is very fast.</a:t>
            </a:r>
          </a:p>
          <a:p>
            <a:endParaRPr lang="en-US" sz="900" b="0" i="0" u="none" strike="noStrike" kern="1200" baseline="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0:45m -&gt; 16:15m</a:t>
            </a:r>
            <a:endParaRPr lang="en-US" dirty="0"/>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16</a:t>
            </a:fld>
            <a:endParaRPr lang="en-GB"/>
          </a:p>
        </p:txBody>
      </p:sp>
    </p:spTree>
    <p:extLst>
      <p:ext uri="{BB962C8B-B14F-4D97-AF65-F5344CB8AC3E}">
        <p14:creationId xmlns:p14="http://schemas.microsoft.com/office/powerpoint/2010/main" val="1975290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One of the questions with generating a database is how much the relaxation process should be applied. To test this I made a couple of databases with a cell width of 5Rc and 4 particles and did different amounts of relaxation. The results can be seen here. As you can see as the amount of particle scans becomes larger the bottom part of the distribution all tends towards the same value. It is unknown why for higher amount of scans the highest energies also seem to be higher and more common but luckily that is not a problem since we can cut those values off. But we do know why the lower energies seem to do this.</a:t>
            </a:r>
          </a:p>
          <a:p>
            <a:endParaRPr lang="en-US" dirty="0"/>
          </a:p>
          <a:p>
            <a:r>
              <a:rPr lang="en-US" dirty="0"/>
              <a:t>It is because when you inspect the lattices themselves you can see that for a higher number of scans certain configurations seem to become more prevalent. The particles seem to form either pairs, triangles or squares. This is of course bad for the database since we want the training data to posses many different kinds of configurations and these are nearly identical.</a:t>
            </a:r>
          </a:p>
          <a:p>
            <a:endParaRPr lang="en-US" dirty="0"/>
          </a:p>
          <a:p>
            <a:r>
              <a:rPr lang="en-US" dirty="0"/>
              <a:t>One of the ways to quantify this is the average acceptance rate of the last few scans. The acceptance rate is the percentage of particle movements which are accepted. While certainly not scientifically determined I found that a acceptance rate of around 20% seems to be optimal. This corresponds to around 30 to 40 scans and in such a database these kinds of configurations are common. There is no real pattern here but you can see they are close together and are in fact about to form a square.</a:t>
            </a:r>
          </a:p>
          <a:p>
            <a:endParaRPr lang="en-US" dirty="0"/>
          </a:p>
          <a:p>
            <a:r>
              <a:rPr lang="en-US" dirty="0"/>
              <a:t>It is important to note that the amount of scans needed varies with the size of the cell. In general the amount of scans needed scales directly proportional to the size of the cell. But this has the disadvantage that it takes a long time to calculate. Another option is to make the maximum step size allowed larger. But this has the disadvantage that it becomes harder for the particle to find the local minima since it is more likely to overshoot such a place. Also due to the build in convergence of the potential energy function for large cells this might not work well at all since the acceptance rate will be very high due to the change in potential always being zero since the potential is always zero.</a:t>
            </a:r>
          </a:p>
          <a:p>
            <a:endParaRPr lang="en-US" dirty="0"/>
          </a:p>
          <a:p>
            <a:r>
              <a:rPr lang="en-US" dirty="0"/>
              <a:t>2:30m -&gt; 18:45m</a:t>
            </a:r>
          </a:p>
          <a:p>
            <a:endParaRPr lang="en-US" dirty="0"/>
          </a:p>
          <a:p>
            <a:endParaRPr lang="en-US" dirty="0"/>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17</a:t>
            </a:fld>
            <a:endParaRPr lang="en-GB"/>
          </a:p>
        </p:txBody>
      </p:sp>
    </p:spTree>
    <p:extLst>
      <p:ext uri="{BB962C8B-B14F-4D97-AF65-F5344CB8AC3E}">
        <p14:creationId xmlns:p14="http://schemas.microsoft.com/office/powerpoint/2010/main" val="3735235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Next a database with a cell size ranging from 1.5Rc up to 10Rc was created and inspected and this also looks quite good.</a:t>
            </a:r>
          </a:p>
          <a:p>
            <a:endParaRPr lang="en-US" dirty="0"/>
          </a:p>
          <a:p>
            <a:r>
              <a:rPr lang="en-US" dirty="0"/>
              <a:t>You can see a clear minimum in energy at the size of the cell at around two which is what we would expect. You can also see a nice and high peak for lower cell widths and as you can see that the energies start becoming way less extreme as the width of the cell becomes larger.</a:t>
            </a:r>
          </a:p>
          <a:p>
            <a:endParaRPr lang="en-US" dirty="0"/>
          </a:p>
          <a:p>
            <a:r>
              <a:rPr lang="en-US" dirty="0"/>
              <a:t>0:30m -&gt; 19:15m</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18</a:t>
            </a:fld>
            <a:endParaRPr lang="en-GB"/>
          </a:p>
        </p:txBody>
      </p:sp>
    </p:spTree>
    <p:extLst>
      <p:ext uri="{BB962C8B-B14F-4D97-AF65-F5344CB8AC3E}">
        <p14:creationId xmlns:p14="http://schemas.microsoft.com/office/powerpoint/2010/main" val="886846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Finally to test how good the databases were some machine learning was also done. This was first tried on a database containing a range of cell widths but little results were achieved with this so it was then tried on only a since cell width. This did have success. The size of the database used was 25 thousand of which 20% was used as validation data. Each network was trained at least 3 times to make sure the amount of luck was minimal.</a:t>
            </a:r>
          </a:p>
          <a:p>
            <a:endParaRPr lang="en-US" dirty="0"/>
          </a:p>
          <a:p>
            <a:r>
              <a:rPr lang="en-US" dirty="0"/>
              <a:t>The design of the networks was kept quite simple. The most successful networks were linear networks but networks with a single hidden layer about the size as the number of inputs were also tried.</a:t>
            </a:r>
          </a:p>
          <a:p>
            <a:endParaRPr lang="en-US" dirty="0"/>
          </a:p>
          <a:p>
            <a:r>
              <a:rPr lang="en-US" dirty="0"/>
              <a:t>As a error metric the mean absolute error was chosen. This was done because for example root mean square error places more emphasis on outliers which is not what we want. A relative error also wasn’t chosen because the energy can easily have a offset added and that won’t change anything physically and thus a relative error didn’t make sense.</a:t>
            </a:r>
          </a:p>
          <a:p>
            <a:endParaRPr lang="en-US" dirty="0"/>
          </a:p>
          <a:p>
            <a:r>
              <a:rPr lang="en-US" dirty="0"/>
              <a:t>Finally a couple of optimizers were tried and except for Stochastic gradient decent all seemed to work fine so ADAM was chosen since it is a popular versatile and modern optimizer. It was also discovered that a lower learning rate always resulted in a significantly better error. A learning rate up to 10^-5 was tried and even then a lower learning rate still seemed to improve the result but this learning rate was picked since otherwise the training took way to long.</a:t>
            </a:r>
          </a:p>
          <a:p>
            <a:endParaRPr lang="en-US" dirty="0"/>
          </a:p>
          <a:p>
            <a:r>
              <a:rPr lang="en-US" dirty="0"/>
              <a:t>1:30m -&gt; 20:45m</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19</a:t>
            </a:fld>
            <a:endParaRPr lang="en-GB"/>
          </a:p>
        </p:txBody>
      </p:sp>
    </p:spTree>
    <p:extLst>
      <p:ext uri="{BB962C8B-B14F-4D97-AF65-F5344CB8AC3E}">
        <p14:creationId xmlns:p14="http://schemas.microsoft.com/office/powerpoint/2010/main" val="358305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First I am going to explain you what the problem is and which goals and requirements I had. Next I am going to give some background information on potential energy surfaces.</a:t>
            </a:r>
          </a:p>
          <a:p>
            <a:endParaRPr lang="en-US" dirty="0"/>
          </a:p>
          <a:p>
            <a:r>
              <a:rPr lang="en-US" dirty="0"/>
              <a:t>Then I will tell you about the solution that was made including the toy model itself, some of the extra features of the program that makes the database has and how the database can be prepared for machine learning.</a:t>
            </a:r>
          </a:p>
          <a:p>
            <a:endParaRPr lang="en-US" dirty="0"/>
          </a:p>
          <a:p>
            <a:r>
              <a:rPr lang="en-US" dirty="0"/>
              <a:t>After this the results of this toy model will be discussed. Things like the speed of the algorithm, the quality of the databases and a bit about machine learning.</a:t>
            </a:r>
          </a:p>
          <a:p>
            <a:endParaRPr lang="en-US" dirty="0"/>
          </a:p>
          <a:p>
            <a:r>
              <a:rPr lang="en-US" dirty="0"/>
              <a:t>Finally I would like to tell you about the future of this project.</a:t>
            </a:r>
          </a:p>
          <a:p>
            <a:endParaRPr lang="en-US" dirty="0"/>
          </a:p>
          <a:p>
            <a:r>
              <a:rPr lang="en-US" dirty="0"/>
              <a:t>0:30m -&gt;00:45m</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2</a:t>
            </a:fld>
            <a:endParaRPr lang="en-GB"/>
          </a:p>
        </p:txBody>
      </p:sp>
    </p:spTree>
    <p:extLst>
      <p:ext uri="{BB962C8B-B14F-4D97-AF65-F5344CB8AC3E}">
        <p14:creationId xmlns:p14="http://schemas.microsoft.com/office/powerpoint/2010/main" val="424555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One of the interesting question is what kind of inputs should be used. At a minimum the same amount of proximity matrices (and their associated eigenvalues) should be generated as there are dimensions but can perhaps more inputs (and thus having a over determined system) can result in a better trained network?</a:t>
            </a:r>
          </a:p>
          <a:p>
            <a:endParaRPr lang="en-US" dirty="0"/>
          </a:p>
          <a:p>
            <a:r>
              <a:rPr lang="en-US" dirty="0"/>
              <a:t>The answer sadly is no. Using more inputs usually resulted in a more inaccurate network. Both for linear and non-linear networks. This might be because the overdetermination results in a network that is slightly confused as to what inputs are more important. The networks thus also seem to be unable to learn to ignore one set of the inputs. For example network with inputs of order -2 and -3 had a error of 0.5Ec but a network with inputs -2, -3 and -4 had a error of 1.6Ec.</a:t>
            </a:r>
          </a:p>
          <a:p>
            <a:endParaRPr lang="en-US" dirty="0"/>
          </a:p>
          <a:p>
            <a:r>
              <a:rPr lang="en-US" dirty="0"/>
              <a:t>The optimal order of the proximity matrices was also investigated. Generally a higher order of proximity matrices resulted in worse results. For example a network with inputs of order -3 and -4 had a loss of 1.4Ec which is worse than the 0.5Ec of order -2 and -3.</a:t>
            </a:r>
          </a:p>
          <a:p>
            <a:endParaRPr lang="en-US" dirty="0"/>
          </a:p>
          <a:p>
            <a:r>
              <a:rPr lang="en-US" dirty="0"/>
              <a:t>In this image the results of a test where a particle was dragged trough the unit cell is displayed. It is from a linear network with order -2 and -3. The energy itself has a large offset but this is not a disaster since the shape is nearly correct. As you can see the predicted gradient matches the real gradient quite well.</a:t>
            </a:r>
          </a:p>
          <a:p>
            <a:endParaRPr lang="en-US" dirty="0"/>
          </a:p>
          <a:p>
            <a:r>
              <a:rPr lang="en-US" dirty="0"/>
              <a:t>When we add multiple layers the error metric often stays nearly the same but especially for a network with a hidden layer the width of 4 times the input size weird discontinuity like shapes were seen. This couldn’t have been caused by the activation layer since those were </a:t>
            </a:r>
            <a:r>
              <a:rPr lang="en-US" dirty="0" err="1"/>
              <a:t>softplus</a:t>
            </a:r>
            <a:r>
              <a:rPr lang="en-US" dirty="0"/>
              <a:t> which are continuously differentiable and were determined to be the optimal activation layer in a previous paper.</a:t>
            </a:r>
          </a:p>
          <a:p>
            <a:endParaRPr lang="en-US" dirty="0"/>
          </a:p>
          <a:p>
            <a:r>
              <a:rPr lang="en-US" dirty="0"/>
              <a:t>So the best results remained to be the linear networks. And while they were not perfect they were surprisingly good.</a:t>
            </a:r>
          </a:p>
          <a:p>
            <a:endParaRPr lang="en-US" dirty="0"/>
          </a:p>
          <a:p>
            <a:r>
              <a:rPr lang="en-US" dirty="0"/>
              <a:t>2:00m -&gt; 22:45m</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20</a:t>
            </a:fld>
            <a:endParaRPr lang="en-GB"/>
          </a:p>
        </p:txBody>
      </p:sp>
    </p:spTree>
    <p:extLst>
      <p:ext uri="{BB962C8B-B14F-4D97-AF65-F5344CB8AC3E}">
        <p14:creationId xmlns:p14="http://schemas.microsoft.com/office/powerpoint/2010/main" val="76267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So now a bit about the future. The scope of the project initially was more on machine learning but figuring out the potential energy turned out to be more difficult that anticipated. So this project could hopefully be the basis for a project for another BEP student which is more focused on machine learning. In such a project better networks and networks that work on multiple cell widths could be designed. A adaptive learning rate could also be implemented such that it starts with a high learning rate but becomes lower as the decline in error stagnates.</a:t>
            </a:r>
          </a:p>
          <a:p>
            <a:endParaRPr lang="en-US" dirty="0"/>
          </a:p>
          <a:p>
            <a:r>
              <a:rPr lang="en-US" dirty="0"/>
              <a:t>With hindsight the choice to use Python as the programming language also was a mistake. Since Python is not a fast programming language. This doesn’t have to be solved since it currently does fine but if it was reimplemented in another language is would be faster. A easier option is to look into a Python to machine code compiler because then the existing code can be used.</a:t>
            </a:r>
          </a:p>
          <a:p>
            <a:endParaRPr lang="en-US" dirty="0"/>
          </a:p>
          <a:p>
            <a:r>
              <a:rPr lang="en-US" dirty="0"/>
              <a:t>The current relaxation process also works poorly on large open spaces due to the way the potential energy function is defined. This can also be improved by for example using a different potential energy function when relaxing the system then when calculating the eventual potential energy.</a:t>
            </a:r>
          </a:p>
          <a:p>
            <a:endParaRPr lang="en-US" dirty="0"/>
          </a:p>
          <a:p>
            <a:r>
              <a:rPr lang="en-US" dirty="0"/>
              <a:t>But to conclude this project was largely a success. A potential energy function and surrounding framework was designed that is able to produces nice databases for machine learning and it does so in a way that is significantly faster and easier than using DFT simulations.</a:t>
            </a:r>
          </a:p>
          <a:p>
            <a:endParaRPr lang="en-US" dirty="0"/>
          </a:p>
          <a:p>
            <a:r>
              <a:rPr lang="en-US" dirty="0"/>
              <a:t>I hope that whoever is the next BEP student of </a:t>
            </a:r>
            <a:r>
              <a:rPr lang="en-US" dirty="0" err="1"/>
              <a:t>mr</a:t>
            </a:r>
            <a:r>
              <a:rPr lang="en-US" dirty="0"/>
              <a:t> </a:t>
            </a:r>
            <a:r>
              <a:rPr lang="en-US" dirty="0" err="1"/>
              <a:t>Koelman</a:t>
            </a:r>
            <a:r>
              <a:rPr lang="en-US" dirty="0"/>
              <a:t> that they will find my work useful and finally I would like to thank you all for listening.</a:t>
            </a:r>
          </a:p>
          <a:p>
            <a:endParaRPr lang="en-US" dirty="0"/>
          </a:p>
          <a:p>
            <a:r>
              <a:rPr lang="en-US" dirty="0"/>
              <a:t>1:45m -&gt; 24:30m</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21</a:t>
            </a:fld>
            <a:endParaRPr lang="en-GB"/>
          </a:p>
        </p:txBody>
      </p:sp>
    </p:spTree>
    <p:extLst>
      <p:ext uri="{BB962C8B-B14F-4D97-AF65-F5344CB8AC3E}">
        <p14:creationId xmlns:p14="http://schemas.microsoft.com/office/powerpoint/2010/main" val="93089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This entire project is about potential energy surfaces. A potential energy surface describes what the potential energy is as the different degrees of freedom change. The classic example is the energy of a ball as it rolls across a hilly surfaces. Here the position are the degrees of freedom and the height directly corresponds to the amount of potential energy. Since this is such a nice way of representing it these kind of graphs are often used for visualization of such a potential energy surface.</a:t>
            </a:r>
          </a:p>
          <a:p>
            <a:endParaRPr lang="en-US" dirty="0"/>
          </a:p>
          <a:p>
            <a:r>
              <a:rPr lang="en-US" dirty="0"/>
              <a:t>But what are they used for? In the fields of physics and chemistry potential energy surfaces are used to calculated properties and applications of certain materials. The potential energy surface is crucial when developing new batteries or solar panels, but also when designing new television screens. When investigating the properties of materials but also designing new materials the potential energy surface is crucial. These properties are often difficult (and expensive) to test and thus are more often investigated using computational methods.</a:t>
            </a:r>
          </a:p>
          <a:p>
            <a:endParaRPr lang="en-US" dirty="0"/>
          </a:p>
          <a:p>
            <a:r>
              <a:rPr lang="en-US" dirty="0"/>
              <a:t>But sadly the calculation of these potential energy surfaces (or their associated forces) takes a very long time. With machine learning a bit of accuracy can be sacrificed to make these calculations significantly faster. In this presentation a framework for rapid generation of training data using a toy model will be presented and a small investigation into machine learning will be done. These databases can then be used to find the optimal hyper parameters for a neural net after which training on reality based data can be done.</a:t>
            </a:r>
          </a:p>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1:30m -&gt; 02:15m</a:t>
            </a:r>
          </a:p>
          <a:p>
            <a:endParaRPr lang="en-US" dirty="0"/>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3</a:t>
            </a:fld>
            <a:endParaRPr lang="en-GB"/>
          </a:p>
        </p:txBody>
      </p:sp>
    </p:spTree>
    <p:extLst>
      <p:ext uri="{BB962C8B-B14F-4D97-AF65-F5344CB8AC3E}">
        <p14:creationId xmlns:p14="http://schemas.microsoft.com/office/powerpoint/2010/main" val="1587503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So the goal is to make a fast testing framework for using machine learning on potential energy surfaces as a alternative to real simulations. This consists of three parts first the toy model for the potential energy, next the software that generates the database and finally neural network should be made to test if the framework is useable.</a:t>
            </a:r>
          </a:p>
          <a:p>
            <a:endParaRPr lang="en-US" dirty="0"/>
          </a:p>
          <a:p>
            <a:r>
              <a:rPr lang="en-US" dirty="0"/>
              <a:t>The potential energy surface has several requirements:</a:t>
            </a:r>
          </a:p>
          <a:p>
            <a:pPr marL="171450" indent="-171450">
              <a:buFontTx/>
              <a:buChar char="-"/>
            </a:pPr>
            <a:r>
              <a:rPr lang="en-US" dirty="0"/>
              <a:t>First the energy should only depend on position and take into account the infinitely repeating boundary conditions</a:t>
            </a:r>
          </a:p>
          <a:p>
            <a:pPr marL="171450" indent="-171450">
              <a:buFontTx/>
              <a:buChar char="-"/>
            </a:pPr>
            <a:r>
              <a:rPr lang="en-US" dirty="0"/>
              <a:t>But it should also be somewhat complex and non trivial for a machine learning algorithm to learn.</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dirty="0"/>
              <a:t>It should also be symmetric. Both translational symmetry and permutational symmetry is wanted. So we should for example be able to move a square of particles and the energy should stay the same but we should also be able to swap the position of two particles and that also shouldn’t change the energy.</a:t>
            </a:r>
          </a:p>
          <a:p>
            <a:pPr marL="171450" indent="-171450">
              <a:buFontTx/>
              <a:buChar char="-"/>
            </a:pPr>
            <a:r>
              <a:rPr lang="en-US" dirty="0"/>
              <a:t>The energy should be continuous and continuously differentiable because other wise it cannot be used for the calculations we want to use it for.</a:t>
            </a:r>
          </a:p>
          <a:p>
            <a:pPr marL="171450" indent="-171450">
              <a:buFontTx/>
              <a:buChar char="-"/>
            </a:pPr>
            <a:r>
              <a:rPr lang="en-US" dirty="0"/>
              <a:t>It should thus also display physical behavior like for example that two particles who come close to each other should repel each other but at a larger distance they should attract each other. It should also be quite general and abstract such that it can easily be modified.</a:t>
            </a:r>
          </a:p>
          <a:p>
            <a:pPr marL="171450" indent="-171450">
              <a:buFontTx/>
              <a:buChar char="-"/>
            </a:pPr>
            <a:r>
              <a:rPr lang="en-US" dirty="0"/>
              <a:t>And finally calculating the energy with this toy model should be faster, easier and more flexible than using DFT simulations</a:t>
            </a:r>
          </a:p>
          <a:p>
            <a:pPr marL="0" indent="0">
              <a:buFontTx/>
              <a:buNone/>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1:15m -&gt;03:30m</a:t>
            </a:r>
          </a:p>
          <a:p>
            <a:pPr marL="0" indent="0">
              <a:buFontTx/>
              <a:buNone/>
            </a:pPr>
            <a:endParaRPr lang="en-US" dirty="0"/>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4</a:t>
            </a:fld>
            <a:endParaRPr lang="en-GB"/>
          </a:p>
        </p:txBody>
      </p:sp>
    </p:spTree>
    <p:extLst>
      <p:ext uri="{BB962C8B-B14F-4D97-AF65-F5344CB8AC3E}">
        <p14:creationId xmlns:p14="http://schemas.microsoft.com/office/powerpoint/2010/main" val="365853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Next the database is generated which of course also have some requirements:</a:t>
            </a:r>
          </a:p>
          <a:p>
            <a:pPr marL="171450" indent="-171450">
              <a:buFontTx/>
              <a:buChar char="-"/>
            </a:pPr>
            <a:r>
              <a:rPr lang="en-US" dirty="0"/>
              <a:t>First and most importantly it should contain reasonable energies. So the energies have a good spread but extremely high energies should also not be common or not occur at all.</a:t>
            </a:r>
          </a:p>
          <a:p>
            <a:pPr marL="171450" indent="-171450">
              <a:buFontTx/>
              <a:buChar char="-"/>
            </a:pPr>
            <a:r>
              <a:rPr lang="en-US" dirty="0"/>
              <a:t>The inputs should also behave well since the database is going to be used to train a neural network. This means:</a:t>
            </a:r>
          </a:p>
          <a:p>
            <a:pPr marL="514350" lvl="1" indent="-171450">
              <a:buFontTx/>
              <a:buChar char="-"/>
            </a:pPr>
            <a:r>
              <a:rPr lang="en-US" dirty="0"/>
              <a:t>The should be symmetric just like the potential energy.</a:t>
            </a:r>
          </a:p>
          <a:p>
            <a:pPr marL="514350" lvl="1" indent="-171450">
              <a:buFontTx/>
              <a:buChar char="-"/>
            </a:pPr>
            <a:r>
              <a:rPr lang="en-US" dirty="0"/>
              <a:t>The inputs should also be continuous and continuously differentiable. This is because the output of the neural network should be continuous and continuously differentiable and that can only be if the inputs are also continuous and continuously differentiable.</a:t>
            </a:r>
          </a:p>
          <a:p>
            <a:pPr marL="0" lvl="0" indent="0">
              <a:buFontTx/>
              <a:buNone/>
            </a:pPr>
            <a:endParaRPr lang="en-US" dirty="0"/>
          </a:p>
          <a:p>
            <a:pPr marL="0" lvl="0" indent="0">
              <a:buFontTx/>
              <a:buNone/>
            </a:pPr>
            <a:r>
              <a:rPr lang="en-US" dirty="0"/>
              <a:t>Finally a neural network should be trained and inspected. Its requirements that it should be:</a:t>
            </a:r>
          </a:p>
          <a:p>
            <a:pPr marL="171450" lvl="0" indent="-171450">
              <a:buFontTx/>
              <a:buChar char="-"/>
            </a:pPr>
            <a:r>
              <a:rPr lang="en-US" dirty="0"/>
              <a:t>Accurate</a:t>
            </a:r>
          </a:p>
          <a:p>
            <a:pPr marL="171450" lvl="0" indent="-171450">
              <a:buFontTx/>
              <a:buChar char="-"/>
            </a:pPr>
            <a:r>
              <a:rPr lang="en-US" dirty="0"/>
              <a:t>And have a well behaved derivative since those two things are ultimately what this is all about.</a:t>
            </a:r>
          </a:p>
          <a:p>
            <a:pPr marL="0" lvl="0" indent="0">
              <a:buFontTx/>
              <a:buNone/>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0:50m -&gt;04:20</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5</a:t>
            </a:fld>
            <a:endParaRPr lang="en-GB"/>
          </a:p>
        </p:txBody>
      </p:sp>
    </p:spTree>
    <p:extLst>
      <p:ext uri="{BB962C8B-B14F-4D97-AF65-F5344CB8AC3E}">
        <p14:creationId xmlns:p14="http://schemas.microsoft.com/office/powerpoint/2010/main" val="4207884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There are two major methods for calculating the potential energy surface from a configuration.</a:t>
            </a:r>
          </a:p>
          <a:p>
            <a:endParaRPr lang="en-US" dirty="0"/>
          </a:p>
          <a:p>
            <a:r>
              <a:rPr lang="en-US" dirty="0"/>
              <a:t>First are Density Functional Theory simulations or DFT. This method uses quantum mechanics. These calculations are good since they can be accurate and can be very generally applied to many types of systems and different types of atoms. But sadly these methods are quite slow and require many calculation before they are accurate.</a:t>
            </a:r>
          </a:p>
          <a:p>
            <a:endParaRPr lang="en-US" dirty="0"/>
          </a:p>
          <a:p>
            <a:r>
              <a:rPr lang="en-US" dirty="0"/>
              <a:t>Another method are toy models and that is what we are going to be using today so it can be very useful to investigate how these work. These work by taking the sum of all interatomic potentials of pairs, triplets, quartets, etcetera. Using only pair potentials is good enough for a lot of applications. But some applications with metals or covalent solids sometimes a higher term is needed such as the triplet interaction.</a:t>
            </a:r>
          </a:p>
          <a:p>
            <a:endParaRPr lang="en-US" dirty="0"/>
          </a:p>
          <a:p>
            <a:r>
              <a:rPr lang="en-US" dirty="0"/>
              <a:t>Two well known pair actions are the Morse potential and the Lennard-Jones potential. These depend only on the distance between the atoms and thus is symmetric, it also is continuous and easy to compute. These potentials can be seen here. They consists of a positive short range part which dominates when the particles are very close and then asymptoticly approaches zero. And the long range part which is negative but dominates when the particles are far away from each other. When added they form the inter atomic potential.</a:t>
            </a:r>
          </a:p>
          <a:p>
            <a:endParaRPr lang="en-US" dirty="0"/>
          </a:p>
          <a:p>
            <a:r>
              <a:rPr lang="en-US" dirty="0"/>
              <a:t>The Morse potential consists of two exponential functions with a minimum at a certain characteristic distance with a characteristic energy. Due to the way it is constructed the width of the minimum can also be adjusted. This minimum can also be approximated as a harmonic potential.</a:t>
            </a:r>
          </a:p>
          <a:p>
            <a:endParaRPr lang="en-US" dirty="0"/>
          </a:p>
          <a:p>
            <a:r>
              <a:rPr lang="en-US" dirty="0"/>
              <a:t>The Lennard-Jones potential has a similar construction but it uses a 1 over r construction.</a:t>
            </a:r>
          </a:p>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2:00m -&gt; 06:20m</a:t>
            </a:r>
          </a:p>
          <a:p>
            <a:endParaRPr lang="en-US" dirty="0"/>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6</a:t>
            </a:fld>
            <a:endParaRPr lang="en-GB"/>
          </a:p>
        </p:txBody>
      </p:sp>
    </p:spTree>
    <p:extLst>
      <p:ext uri="{BB962C8B-B14F-4D97-AF65-F5344CB8AC3E}">
        <p14:creationId xmlns:p14="http://schemas.microsoft.com/office/powerpoint/2010/main" val="2920167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900" b="0" i="0" u="none" strike="noStrike" kern="1200" baseline="0" dirty="0">
                <a:solidFill>
                  <a:schemeClr val="tx1"/>
                </a:solidFill>
                <a:latin typeface="+mn-lt"/>
                <a:ea typeface="+mn-ea"/>
                <a:cs typeface="+mn-cs"/>
              </a:rPr>
              <a:t>Next we are going to design the potential energy. For the lattice we choose a structure composed of square unit cells of with a certain width. Each unit cell contains certain amount of particles. The lattice has infinite repeating boundary conditions. But to make sure the computation can finish only a certain depth of surrounding cells ds is taken into account. For example here you can see a lattice with a depth of 1. Of course the depth needs to be large enough such that the potential energy has converged, but a larger depth also means that more particles need to be taken into account and thus more calculations have to be done.</a:t>
            </a:r>
          </a:p>
          <a:p>
            <a:endParaRPr lang="en-US" sz="900" b="0" i="0" u="none" strike="noStrike" kern="1200" baseline="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When then calculating the potential energy we will take into account only the triangle interactions since the pair interactions are not very complex. Higher could also be done but that will greatly increase computational requirements. Also the potential energy per particle is going to be calculated since otherwise it won’t converge nicely.</a:t>
            </a:r>
          </a:p>
          <a:p>
            <a:endParaRPr lang="en-US" sz="900" b="0" i="0" u="none" strike="noStrike" kern="1200" baseline="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When then calculating the potential energy per particle one method that can be used is taking the sum of every possible triangle in the entire lattice. But this is computationally sub-optimal since the algorithm scales with the depth to the power 3 times the dimension and the number of particles per cell to the power 3. For this method the depth of the surrounding cells also need to be quite large since otherwise the edge effects will be significant which makes the problem worse.</a:t>
            </a:r>
          </a:p>
          <a:p>
            <a:endParaRPr lang="en-US" sz="900" b="0" i="0" u="none" strike="noStrike" kern="1200" baseline="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A better approach would be to calculate the amount of energy per particle in the unit cell. This can be done by only counting a triangle if at least one of the particles is in the central unit cell. This has the advantage that the calculation scales much better but also that the depth of surrounding cells that is needed for a good convergence is significantly lower since the edge effects only come from the central unit cell.</a:t>
            </a:r>
          </a:p>
          <a:p>
            <a:endParaRPr lang="en-US" sz="900" b="0" i="0" u="none" strike="noStrike" kern="1200" baseline="0" dirty="0">
              <a:solidFill>
                <a:schemeClr val="tx1"/>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b="0" i="0" u="none" strike="noStrike" kern="1200" baseline="0" dirty="0">
                <a:solidFill>
                  <a:schemeClr val="tx1"/>
                </a:solidFill>
                <a:latin typeface="+mn-lt"/>
                <a:ea typeface="+mn-ea"/>
                <a:cs typeface="+mn-cs"/>
              </a:rPr>
              <a:t>1:50m -&gt; 08:10m</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7</a:t>
            </a:fld>
            <a:endParaRPr lang="en-GB"/>
          </a:p>
        </p:txBody>
      </p:sp>
    </p:spTree>
    <p:extLst>
      <p:ext uri="{BB962C8B-B14F-4D97-AF65-F5344CB8AC3E}">
        <p14:creationId xmlns:p14="http://schemas.microsoft.com/office/powerpoint/2010/main" val="105347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You might think that the amount of computations can be reduced even further by not counting each triangle multiple times but sadly only counting each triangle one time will not work very well.</a:t>
            </a:r>
          </a:p>
          <a:p>
            <a:endParaRPr lang="en-US" dirty="0"/>
          </a:p>
          <a:p>
            <a:r>
              <a:rPr lang="en-US" dirty="0"/>
              <a:t>This is because that will result in a energy that is not symmetric. For example here is the potential energy per particle from a square configuration which is made larger until it reached the corners of the cell. Since at the edge the configuration is equivalent to a translation of the original configuration the energy should be the same. But is clearly not the case here.</a:t>
            </a:r>
          </a:p>
          <a:p>
            <a:endParaRPr lang="en-US" dirty="0"/>
          </a:p>
          <a:p>
            <a:r>
              <a:rPr lang="en-US" dirty="0"/>
              <a:t>The reason is because a triangle that would only be counted once in the original configuration is counted three times in the equivalent translated situation thus resulting in a energy three times large.</a:t>
            </a:r>
          </a:p>
          <a:p>
            <a:endParaRPr lang="en-US" dirty="0"/>
          </a:p>
          <a:p>
            <a:r>
              <a:rPr lang="en-US" dirty="0"/>
              <a:t>This method does work if you take into account each and every triangle in the lattice but as said before the extra computational requirements for that are much larger.</a:t>
            </a:r>
          </a:p>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1:00m -&gt; 09:10m</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8</a:t>
            </a:fld>
            <a:endParaRPr lang="en-GB"/>
          </a:p>
        </p:txBody>
      </p:sp>
    </p:spTree>
    <p:extLst>
      <p:ext uri="{BB962C8B-B14F-4D97-AF65-F5344CB8AC3E}">
        <p14:creationId xmlns:p14="http://schemas.microsoft.com/office/powerpoint/2010/main" val="202216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So now only a potential energy function for a triangle is needed and the toy model is done. We want this potential energy function to have a characteristic distance </a:t>
            </a:r>
            <a:r>
              <a:rPr lang="en-US" dirty="0" err="1"/>
              <a:t>Rc</a:t>
            </a:r>
            <a:r>
              <a:rPr lang="en-US" dirty="0"/>
              <a:t> and a characteristic energy Ec. This makes the equation more easily adjustable. For this the energy the minimum energy of a equilateral triangle was choses. The characteristic distance was defined as the lengths of the sides of the triangles at the minimum. Several potential were tried to find the best one.</a:t>
            </a:r>
          </a:p>
          <a:p>
            <a:endParaRPr lang="en-US" dirty="0"/>
          </a:p>
          <a:p>
            <a:r>
              <a:rPr lang="en-US" dirty="0"/>
              <a:t>The first potential that was tried has a short range potential that depends on pair interactions but was made complex by multiplying by the area squared of the triangle. The long range energy was based on the circumference of the triangle. But sadly this function did converge very well as can be seen in this picture.</a:t>
            </a:r>
          </a:p>
          <a:p>
            <a:endParaRPr lang="en-US" dirty="0"/>
          </a:p>
          <a:p>
            <a:r>
              <a:rPr lang="en-US" dirty="0"/>
              <a:t>This is because if two particles are close together but a third particle is far away the pair interaction term will still be large and the area even larger. Thus this results in the energy increasing with the depth of the surrounding cells.</a:t>
            </a:r>
          </a:p>
          <a:p>
            <a:endParaRPr lang="en-US" dirty="0"/>
          </a:p>
          <a:p>
            <a:r>
              <a:rPr lang="en-US" dirty="0"/>
              <a:t>1:10m -&gt; 10:20m</a:t>
            </a:r>
          </a:p>
        </p:txBody>
      </p:sp>
      <p:sp>
        <p:nvSpPr>
          <p:cNvPr id="4" name="Tijdelijke aanduiding voor dianummer 3"/>
          <p:cNvSpPr>
            <a:spLocks noGrp="1"/>
          </p:cNvSpPr>
          <p:nvPr>
            <p:ph type="sldNum" sz="quarter" idx="5"/>
          </p:nvPr>
        </p:nvSpPr>
        <p:spPr/>
        <p:txBody>
          <a:bodyPr/>
          <a:lstStyle/>
          <a:p>
            <a:fld id="{AA799BBE-B871-48D7-983C-C0B1D7156DCD}" type="slidenum">
              <a:rPr lang="en-GB" smtClean="0"/>
              <a:t>9</a:t>
            </a:fld>
            <a:endParaRPr lang="en-GB"/>
          </a:p>
        </p:txBody>
      </p:sp>
    </p:spTree>
    <p:extLst>
      <p:ext uri="{BB962C8B-B14F-4D97-AF65-F5344CB8AC3E}">
        <p14:creationId xmlns:p14="http://schemas.microsoft.com/office/powerpoint/2010/main" val="334308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Title at the top">
    <p:bg>
      <p:bgPr>
        <a:solidFill>
          <a:srgbClr val="EEE8E8"/>
        </a:solidFill>
        <a:effectLst/>
      </p:bgPr>
    </p:bg>
    <p:spTree>
      <p:nvGrpSpPr>
        <p:cNvPr id="1" name=""/>
        <p:cNvGrpSpPr/>
        <p:nvPr/>
      </p:nvGrpSpPr>
      <p:grpSpPr>
        <a:xfrm>
          <a:off x="0" y="0"/>
          <a:ext cx="0" cy="0"/>
          <a:chOff x="0" y="0"/>
          <a:chExt cx="0" cy="0"/>
        </a:xfrm>
      </p:grpSpPr>
      <p:sp>
        <p:nvSpPr>
          <p:cNvPr id="10" name="Black75"/>
          <p:cNvSpPr/>
          <p:nvPr userDrawn="1"/>
        </p:nvSpPr>
        <p:spPr>
          <a:xfrm>
            <a:off x="0" y="75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756049"/>
            <a:ext cx="9143999" cy="792000"/>
          </a:xfrm>
          <a:solidFill>
            <a:schemeClr val="tx2">
              <a:alpha val="50000"/>
            </a:schemeClr>
          </a:solidFill>
        </p:spPr>
        <p:txBody>
          <a:bodyPr lIns="756000" rIns="1962000" anchor="ctr"/>
          <a:lstStyle>
            <a:lvl1pPr algn="l">
              <a:lnSpc>
                <a:spcPts val="2300"/>
              </a:lnSpc>
              <a:defRPr sz="2200" baseline="0">
                <a:solidFill>
                  <a:schemeClr val="bg1"/>
                </a:solidFill>
              </a:defRPr>
            </a:lvl1pPr>
          </a:lstStyle>
          <a:p>
            <a:r>
              <a:rPr lang="en-GB" dirty="0"/>
              <a:t>Example of a title at the top</a:t>
            </a:r>
          </a:p>
        </p:txBody>
      </p:sp>
      <p:sp>
        <p:nvSpPr>
          <p:cNvPr id="3" name="Subtitle 2"/>
          <p:cNvSpPr>
            <a:spLocks noGrp="1"/>
          </p:cNvSpPr>
          <p:nvPr>
            <p:ph type="subTitle" idx="1" hasCustomPrompt="1"/>
          </p:nvPr>
        </p:nvSpPr>
        <p:spPr>
          <a:xfrm>
            <a:off x="-1" y="1548000"/>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00"/>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164422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image - 1/2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3518" y="586800"/>
            <a:ext cx="360000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4720343"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7" name="Slide Number Placeholder 6"/>
          <p:cNvSpPr>
            <a:spLocks noGrp="1"/>
          </p:cNvSpPr>
          <p:nvPr>
            <p:ph type="sldNum" sz="quarter" idx="12"/>
          </p:nvPr>
        </p:nvSpPr>
        <p:spPr/>
        <p:txBody>
          <a:bodyPr/>
          <a:lstStyle/>
          <a:p>
            <a:fld id="{C194BDB0-F4EA-4DD6-8281-CCE2440D0CE0}" type="slidenum">
              <a:rPr lang="en-GB" smtClean="0"/>
              <a:t>‹nr.›</a:t>
            </a:fld>
            <a:endParaRPr lang="en-GB" dirty="0"/>
          </a:p>
        </p:txBody>
      </p:sp>
      <p:sp>
        <p:nvSpPr>
          <p:cNvPr id="10" name="Tijdelijke aanduiding voor afbeelding 9"/>
          <p:cNvSpPr>
            <a:spLocks noGrp="1"/>
          </p:cNvSpPr>
          <p:nvPr>
            <p:ph type="pic" sz="quarter" idx="13" hasCustomPrompt="1"/>
          </p:nvPr>
        </p:nvSpPr>
        <p:spPr>
          <a:xfrm>
            <a:off x="0" y="0"/>
            <a:ext cx="4354513" cy="456723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p:txBody>
      </p:sp>
    </p:spTree>
    <p:extLst>
      <p:ext uri="{BB962C8B-B14F-4D97-AF65-F5344CB8AC3E}">
        <p14:creationId xmlns:p14="http://schemas.microsoft.com/office/powerpoint/2010/main" val="188727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image - 2/3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94405" y="586800"/>
            <a:ext cx="482092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3491230" y="1295401"/>
            <a:ext cx="4824095" cy="2933700"/>
          </a:xfrm>
        </p:spPr>
        <p:txBody>
          <a:bodyPr/>
          <a:lstStyle>
            <a:lvl1pPr>
              <a:defRPr baseline="0"/>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7" name="Slide Number Placeholder 6"/>
          <p:cNvSpPr>
            <a:spLocks noGrp="1"/>
          </p:cNvSpPr>
          <p:nvPr>
            <p:ph type="sldNum" sz="quarter" idx="12"/>
          </p:nvPr>
        </p:nvSpPr>
        <p:spPr/>
        <p:txBody>
          <a:bodyPr/>
          <a:lstStyle/>
          <a:p>
            <a:fld id="{C194BDB0-F4EA-4DD6-8281-CCE2440D0CE0}" type="slidenum">
              <a:rPr lang="en-GB" smtClean="0"/>
              <a:t>‹nr.›</a:t>
            </a:fld>
            <a:endParaRPr lang="en-GB" dirty="0"/>
          </a:p>
        </p:txBody>
      </p:sp>
      <p:sp>
        <p:nvSpPr>
          <p:cNvPr id="10" name="Tijdelijke aanduiding voor afbeelding 9"/>
          <p:cNvSpPr>
            <a:spLocks noGrp="1"/>
          </p:cNvSpPr>
          <p:nvPr>
            <p:ph type="pic" sz="quarter" idx="13" hasCustomPrompt="1"/>
          </p:nvPr>
        </p:nvSpPr>
        <p:spPr>
          <a:xfrm>
            <a:off x="0" y="0"/>
            <a:ext cx="3022600" cy="4567238"/>
          </a:xfrm>
        </p:spPr>
        <p:txBody>
          <a:bodyPr/>
          <a:lstStyle/>
          <a:p>
            <a:r>
              <a:rPr lang="en-GB" dirty="0"/>
              <a:t>Click to insert image</a:t>
            </a:r>
          </a:p>
        </p:txBody>
      </p:sp>
    </p:spTree>
    <p:extLst>
      <p:ext uri="{BB962C8B-B14F-4D97-AF65-F5344CB8AC3E}">
        <p14:creationId xmlns:p14="http://schemas.microsoft.com/office/powerpoint/2010/main" val="68122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ing + full screen dark imag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bg1"/>
                </a:solidFill>
              </a:defRPr>
            </a:lvl1pPr>
          </a:lstStyle>
          <a:p>
            <a:r>
              <a:rPr lang="en-GB" dirty="0"/>
              <a:t>This is an example of a white headline on a full screen, dark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6" name="Slide Number Placeholder 5"/>
          <p:cNvSpPr>
            <a:spLocks noGrp="1"/>
          </p:cNvSpPr>
          <p:nvPr>
            <p:ph type="sldNum" sz="quarter" idx="12"/>
          </p:nvPr>
        </p:nvSpPr>
        <p:spPr/>
        <p:txBody>
          <a:bodyPr/>
          <a:lstStyle/>
          <a:p>
            <a:fld id="{C194BDB0-F4EA-4DD6-8281-CCE2440D0CE0}" type="slidenum">
              <a:rPr lang="en-GB" smtClean="0"/>
              <a:t>‹nr.›</a:t>
            </a:fld>
            <a:endParaRPr lang="en-GB" dirty="0"/>
          </a:p>
        </p:txBody>
      </p:sp>
    </p:spTree>
    <p:extLst>
      <p:ext uri="{BB962C8B-B14F-4D97-AF65-F5344CB8AC3E}">
        <p14:creationId xmlns:p14="http://schemas.microsoft.com/office/powerpoint/2010/main" val="77015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 full screen light im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dirty="0"/>
              <a:t>This is an example of a black headline on a full screen, light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6" name="Slide Number Placeholder 5"/>
          <p:cNvSpPr>
            <a:spLocks noGrp="1"/>
          </p:cNvSpPr>
          <p:nvPr>
            <p:ph type="sldNum" sz="quarter" idx="12"/>
          </p:nvPr>
        </p:nvSpPr>
        <p:spPr/>
        <p:txBody>
          <a:bodyPr/>
          <a:lstStyle/>
          <a:p>
            <a:fld id="{C194BDB0-F4EA-4DD6-8281-CCE2440D0CE0}" type="slidenum">
              <a:rPr lang="en-GB" smtClean="0"/>
              <a:t>‹nr.›</a:t>
            </a:fld>
            <a:endParaRPr lang="en-GB" dirty="0"/>
          </a:p>
        </p:txBody>
      </p:sp>
    </p:spTree>
    <p:extLst>
      <p:ext uri="{BB962C8B-B14F-4D97-AF65-F5344CB8AC3E}">
        <p14:creationId xmlns:p14="http://schemas.microsoft.com/office/powerpoint/2010/main" val="26968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dirty="0"/>
              <a:t>This is an example of a black headline on a white background</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6" name="Slide Number Placeholder 5"/>
          <p:cNvSpPr>
            <a:spLocks noGrp="1"/>
          </p:cNvSpPr>
          <p:nvPr>
            <p:ph type="sldNum" sz="quarter" idx="12"/>
          </p:nvPr>
        </p:nvSpPr>
        <p:spPr/>
        <p:txBody>
          <a:bodyPr/>
          <a:lstStyle/>
          <a:p>
            <a:fld id="{C194BDB0-F4EA-4DD6-8281-CCE2440D0CE0}" type="slidenum">
              <a:rPr lang="en-GB" smtClean="0"/>
              <a:t>‹nr.›</a:t>
            </a:fld>
            <a:endParaRPr lang="en-GB" dirty="0"/>
          </a:p>
        </p:txBody>
      </p:sp>
      <p:cxnSp>
        <p:nvCxnSpPr>
          <p:cNvPr id="7" name="Rechte verbindingslijn 6"/>
          <p:cNvCxnSpPr/>
          <p:nvPr userDrawn="1"/>
        </p:nvCxnSpPr>
        <p:spPr>
          <a:xfrm>
            <a:off x="0" y="4563782"/>
            <a:ext cx="9144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jdelijke aanduiding voor afbeelding 8"/>
          <p:cNvSpPr>
            <a:spLocks noGrp="1"/>
          </p:cNvSpPr>
          <p:nvPr>
            <p:ph type="pic" sz="quarter" idx="13" hasCustomPrompt="1"/>
          </p:nvPr>
        </p:nvSpPr>
        <p:spPr>
          <a:xfrm>
            <a:off x="1890000" y="1299075"/>
            <a:ext cx="5292725" cy="2977200"/>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Tree>
    <p:extLst>
      <p:ext uri="{BB962C8B-B14F-4D97-AF65-F5344CB8AC3E}">
        <p14:creationId xmlns:p14="http://schemas.microsoft.com/office/powerpoint/2010/main" val="388186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carlet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Content Placeholder 2"/>
          <p:cNvSpPr>
            <a:spLocks noGrp="1"/>
          </p:cNvSpPr>
          <p:nvPr>
            <p:ph idx="1" hasCustomPrompt="1"/>
          </p:nvPr>
        </p:nvSpPr>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6" name="Slide Number Placeholder 5"/>
          <p:cNvSpPr>
            <a:spLocks noGrp="1"/>
          </p:cNvSpPr>
          <p:nvPr>
            <p:ph type="sldNum" sz="quarter" idx="12"/>
          </p:nvPr>
        </p:nvSpPr>
        <p:spPr/>
        <p:txBody>
          <a:bodyPr/>
          <a:lstStyle/>
          <a:p>
            <a:fld id="{C194BDB0-F4EA-4DD6-8281-CCE2440D0CE0}" type="slidenum">
              <a:rPr lang="en-GB" smtClean="0"/>
              <a:t>‹nr.›</a:t>
            </a:fld>
            <a:endParaRPr lang="en-GB" dirty="0"/>
          </a:p>
        </p:txBody>
      </p:sp>
    </p:spTree>
    <p:extLst>
      <p:ext uri="{BB962C8B-B14F-4D97-AF65-F5344CB8AC3E}">
        <p14:creationId xmlns:p14="http://schemas.microsoft.com/office/powerpoint/2010/main" val="25339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US" dirty="0"/>
              <a:t>Sample slide with table and text</a:t>
            </a:r>
            <a:endParaRPr lang="en-GB" dirty="0"/>
          </a:p>
        </p:txBody>
      </p:sp>
      <p:sp>
        <p:nvSpPr>
          <p:cNvPr id="3" name="Content Placeholder 2"/>
          <p:cNvSpPr>
            <a:spLocks noGrp="1"/>
          </p:cNvSpPr>
          <p:nvPr>
            <p:ph sz="half" idx="1" hasCustomPrompt="1"/>
          </p:nvPr>
        </p:nvSpPr>
        <p:spPr>
          <a:xfrm>
            <a:off x="755651" y="2638425"/>
            <a:ext cx="7563556" cy="1590675"/>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7" name="Slide Number Placeholder 6"/>
          <p:cNvSpPr>
            <a:spLocks noGrp="1"/>
          </p:cNvSpPr>
          <p:nvPr>
            <p:ph type="sldNum" sz="quarter" idx="12"/>
          </p:nvPr>
        </p:nvSpPr>
        <p:spPr/>
        <p:txBody>
          <a:bodyPr/>
          <a:lstStyle/>
          <a:p>
            <a:fld id="{C194BDB0-F4EA-4DD6-8281-CCE2440D0CE0}" type="slidenum">
              <a:rPr lang="en-GB" smtClean="0"/>
              <a:t>‹nr.›</a:t>
            </a:fld>
            <a:endParaRPr lang="en-GB" dirty="0"/>
          </a:p>
        </p:txBody>
      </p:sp>
      <p:sp>
        <p:nvSpPr>
          <p:cNvPr id="8" name="Tijdelijke aanduiding voor tabel 7"/>
          <p:cNvSpPr>
            <a:spLocks noGrp="1"/>
          </p:cNvSpPr>
          <p:nvPr>
            <p:ph type="tbl" sz="quarter" idx="13" hasCustomPrompt="1"/>
          </p:nvPr>
        </p:nvSpPr>
        <p:spPr>
          <a:xfrm>
            <a:off x="755650" y="1079501"/>
            <a:ext cx="7559675" cy="1152000"/>
          </a:xfrm>
        </p:spPr>
        <p:txBody>
          <a:bodyPr/>
          <a:lstStyle>
            <a:lvl1pPr>
              <a:defRPr/>
            </a:lvl1pPr>
          </a:lstStyle>
          <a:p>
            <a:r>
              <a:rPr lang="en-GB" dirty="0"/>
              <a:t>Click to insert table</a:t>
            </a:r>
          </a:p>
        </p:txBody>
      </p:sp>
    </p:spTree>
    <p:extLst>
      <p:ext uri="{BB962C8B-B14F-4D97-AF65-F5344CB8AC3E}">
        <p14:creationId xmlns:p14="http://schemas.microsoft.com/office/powerpoint/2010/main" val="239938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GB" dirty="0"/>
              <a:t>Example chart</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7" name="Slide Number Placeholder 6"/>
          <p:cNvSpPr>
            <a:spLocks noGrp="1"/>
          </p:cNvSpPr>
          <p:nvPr>
            <p:ph type="sldNum" sz="quarter" idx="12"/>
          </p:nvPr>
        </p:nvSpPr>
        <p:spPr/>
        <p:txBody>
          <a:bodyPr/>
          <a:lstStyle/>
          <a:p>
            <a:fld id="{C194BDB0-F4EA-4DD6-8281-CCE2440D0CE0}" type="slidenum">
              <a:rPr lang="en-GB" smtClean="0"/>
              <a:t>‹nr.›</a:t>
            </a:fld>
            <a:endParaRPr lang="en-GB" dirty="0"/>
          </a:p>
        </p:txBody>
      </p:sp>
      <p:sp>
        <p:nvSpPr>
          <p:cNvPr id="9" name="Tijdelijke aanduiding voor grafiek 8"/>
          <p:cNvSpPr>
            <a:spLocks noGrp="1"/>
          </p:cNvSpPr>
          <p:nvPr>
            <p:ph type="chart" sz="quarter" idx="13" hasCustomPrompt="1"/>
          </p:nvPr>
        </p:nvSpPr>
        <p:spPr>
          <a:xfrm>
            <a:off x="755650" y="1079500"/>
            <a:ext cx="7559675" cy="3149600"/>
          </a:xfrm>
        </p:spPr>
        <p:txBody>
          <a:bodyPr/>
          <a:lstStyle>
            <a:lvl1pPr>
              <a:defRPr/>
            </a:lvl1pPr>
          </a:lstStyle>
          <a:p>
            <a:r>
              <a:rPr lang="en-GB" dirty="0"/>
              <a:t>Click to insert chart</a:t>
            </a:r>
          </a:p>
        </p:txBody>
      </p:sp>
    </p:spTree>
    <p:extLst>
      <p:ext uri="{BB962C8B-B14F-4D97-AF65-F5344CB8AC3E}">
        <p14:creationId xmlns:p14="http://schemas.microsoft.com/office/powerpoint/2010/main" val="420234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itle in the middle">
    <p:spTree>
      <p:nvGrpSpPr>
        <p:cNvPr id="1" name=""/>
        <p:cNvGrpSpPr/>
        <p:nvPr/>
      </p:nvGrpSpPr>
      <p:grpSpPr>
        <a:xfrm>
          <a:off x="0" y="0"/>
          <a:ext cx="0" cy="0"/>
          <a:chOff x="0" y="0"/>
          <a:chExt cx="0" cy="0"/>
        </a:xfrm>
      </p:grpSpPr>
      <p:sp>
        <p:nvSpPr>
          <p:cNvPr id="4" name="Black75"/>
          <p:cNvSpPr/>
          <p:nvPr userDrawn="1"/>
        </p:nvSpPr>
        <p:spPr>
          <a:xfrm>
            <a:off x="0" y="183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18355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dirty="0"/>
              <a:t>Example of a title in the middle</a:t>
            </a:r>
          </a:p>
        </p:txBody>
      </p:sp>
      <p:sp>
        <p:nvSpPr>
          <p:cNvPr id="3" name="Subtitle 2"/>
          <p:cNvSpPr>
            <a:spLocks noGrp="1"/>
          </p:cNvSpPr>
          <p:nvPr>
            <p:ph type="subTitle" idx="1" hasCustomPrompt="1"/>
          </p:nvPr>
        </p:nvSpPr>
        <p:spPr>
          <a:xfrm>
            <a:off x="-1" y="2628097"/>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29311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Title at the bottom">
    <p:spTree>
      <p:nvGrpSpPr>
        <p:cNvPr id="1" name=""/>
        <p:cNvGrpSpPr/>
        <p:nvPr/>
      </p:nvGrpSpPr>
      <p:grpSpPr>
        <a:xfrm>
          <a:off x="0" y="0"/>
          <a:ext cx="0" cy="0"/>
          <a:chOff x="0" y="0"/>
          <a:chExt cx="0" cy="0"/>
        </a:xfrm>
      </p:grpSpPr>
      <p:sp>
        <p:nvSpPr>
          <p:cNvPr id="8" name="Black75"/>
          <p:cNvSpPr/>
          <p:nvPr userDrawn="1"/>
        </p:nvSpPr>
        <p:spPr>
          <a:xfrm>
            <a:off x="0" y="291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29150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dirty="0"/>
              <a:t>Example of a title at the bottom</a:t>
            </a:r>
          </a:p>
        </p:txBody>
      </p:sp>
      <p:sp>
        <p:nvSpPr>
          <p:cNvPr id="3" name="Subtitle 2"/>
          <p:cNvSpPr>
            <a:spLocks noGrp="1"/>
          </p:cNvSpPr>
          <p:nvPr>
            <p:ph type="subTitle" idx="1" hasCustomPrompt="1"/>
          </p:nvPr>
        </p:nvSpPr>
        <p:spPr>
          <a:xfrm>
            <a:off x="-1" y="3708591"/>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22374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Content Placeholder 2"/>
          <p:cNvSpPr>
            <a:spLocks noGrp="1"/>
          </p:cNvSpPr>
          <p:nvPr>
            <p:ph idx="1" hasCustomPrompt="1"/>
          </p:nvPr>
        </p:nvSpPr>
        <p:spPr/>
        <p:txBody>
          <a:bodyPr/>
          <a:lstStyle>
            <a:lvl1pPr>
              <a:defRPr baseline="0"/>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6" name="Slide Number Placeholder 5"/>
          <p:cNvSpPr>
            <a:spLocks noGrp="1"/>
          </p:cNvSpPr>
          <p:nvPr>
            <p:ph type="sldNum" sz="quarter" idx="12"/>
          </p:nvPr>
        </p:nvSpPr>
        <p:spPr/>
        <p:txBody>
          <a:bodyPr/>
          <a:lstStyle/>
          <a:p>
            <a:fld id="{C194BDB0-F4EA-4DD6-8281-CCE2440D0CE0}" type="slidenum">
              <a:rPr lang="en-GB" smtClean="0"/>
              <a:t>‹nr.›</a:t>
            </a:fld>
            <a:endParaRPr lang="en-GB" dirty="0"/>
          </a:p>
        </p:txBody>
      </p:sp>
    </p:spTree>
    <p:extLst>
      <p:ext uri="{BB962C8B-B14F-4D97-AF65-F5344CB8AC3E}">
        <p14:creationId xmlns:p14="http://schemas.microsoft.com/office/powerpoint/2010/main" val="4194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lide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85793"/>
            <a:ext cx="3595688"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Content Placeholder 3"/>
          <p:cNvSpPr>
            <a:spLocks noGrp="1"/>
          </p:cNvSpPr>
          <p:nvPr>
            <p:ph sz="half" idx="2" hasCustomPrompt="1"/>
          </p:nvPr>
        </p:nvSpPr>
        <p:spPr>
          <a:xfrm>
            <a:off x="4723606" y="1296000"/>
            <a:ext cx="3595688" cy="2933101"/>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7" name="Slide Number Placeholder 6"/>
          <p:cNvSpPr>
            <a:spLocks noGrp="1"/>
          </p:cNvSpPr>
          <p:nvPr>
            <p:ph type="sldNum" sz="quarter" idx="12"/>
          </p:nvPr>
        </p:nvSpPr>
        <p:spPr/>
        <p:txBody>
          <a:bodyPr/>
          <a:lstStyle/>
          <a:p>
            <a:fld id="{C194BDB0-F4EA-4DD6-8281-CCE2440D0CE0}" type="slidenum">
              <a:rPr lang="en-GB" smtClean="0"/>
              <a:t>‹nr.›</a:t>
            </a:fld>
            <a:endParaRPr lang="en-GB" dirty="0"/>
          </a:p>
        </p:txBody>
      </p:sp>
      <p:sp>
        <p:nvSpPr>
          <p:cNvPr id="9" name="Text Placeholder 2"/>
          <p:cNvSpPr>
            <a:spLocks noGrp="1"/>
          </p:cNvSpPr>
          <p:nvPr>
            <p:ph type="body" idx="13" hasCustomPrompt="1"/>
          </p:nvPr>
        </p:nvSpPr>
        <p:spPr>
          <a:xfrm>
            <a:off x="4714875" y="586800"/>
            <a:ext cx="3604419" cy="732238"/>
          </a:xfrm>
        </p:spPr>
        <p:txBody>
          <a:bodyPr anchor="t"/>
          <a:lstStyle>
            <a:lvl1pPr marL="0" indent="0">
              <a:buNone/>
              <a:defRPr lang="nl-NL" sz="1950" b="0" kern="1200"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dirty="0"/>
              <a:t>Click to enter text</a:t>
            </a:r>
          </a:p>
        </p:txBody>
      </p:sp>
    </p:spTree>
    <p:extLst>
      <p:ext uri="{BB962C8B-B14F-4D97-AF65-F5344CB8AC3E}">
        <p14:creationId xmlns:p14="http://schemas.microsoft.com/office/powerpoint/2010/main" val="168240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text - 1/2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360000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7" name="Slide Number Placeholder 6"/>
          <p:cNvSpPr>
            <a:spLocks noGrp="1"/>
          </p:cNvSpPr>
          <p:nvPr>
            <p:ph type="sldNum" sz="quarter" idx="12"/>
          </p:nvPr>
        </p:nvSpPr>
        <p:spPr/>
        <p:txBody>
          <a:bodyPr/>
          <a:lstStyle/>
          <a:p>
            <a:fld id="{C194BDB0-F4EA-4DD6-8281-CCE2440D0CE0}" type="slidenum">
              <a:rPr lang="en-GB" smtClean="0"/>
              <a:t>‹nr.›</a:t>
            </a:fld>
            <a:endParaRPr lang="en-GB" dirty="0"/>
          </a:p>
        </p:txBody>
      </p:sp>
      <p:sp>
        <p:nvSpPr>
          <p:cNvPr id="10" name="Tijdelijke aanduiding voor afbeelding 9"/>
          <p:cNvSpPr>
            <a:spLocks noGrp="1"/>
          </p:cNvSpPr>
          <p:nvPr>
            <p:ph type="pic" sz="quarter" idx="13" hasCustomPrompt="1"/>
          </p:nvPr>
        </p:nvSpPr>
        <p:spPr>
          <a:xfrm>
            <a:off x="4714875" y="0"/>
            <a:ext cx="4429125" cy="4567238"/>
          </a:xfrm>
        </p:spPr>
        <p:txBody>
          <a:bodyPr/>
          <a:lstStyle>
            <a:lvl1pPr>
              <a:defRPr/>
            </a:lvl1pPr>
          </a:lstStyle>
          <a:p>
            <a:r>
              <a:rPr lang="en-GB" dirty="0"/>
              <a:t>Click to insert image</a:t>
            </a:r>
          </a:p>
        </p:txBody>
      </p:sp>
    </p:spTree>
    <p:extLst>
      <p:ext uri="{BB962C8B-B14F-4D97-AF65-F5344CB8AC3E}">
        <p14:creationId xmlns:p14="http://schemas.microsoft.com/office/powerpoint/2010/main" val="9815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text - 1/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4910138"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491331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7" name="Slide Number Placeholder 6"/>
          <p:cNvSpPr>
            <a:spLocks noGrp="1"/>
          </p:cNvSpPr>
          <p:nvPr>
            <p:ph type="sldNum" sz="quarter" idx="12"/>
          </p:nvPr>
        </p:nvSpPr>
        <p:spPr/>
        <p:txBody>
          <a:bodyPr/>
          <a:lstStyle/>
          <a:p>
            <a:fld id="{C194BDB0-F4EA-4DD6-8281-CCE2440D0CE0}" type="slidenum">
              <a:rPr lang="en-GB" smtClean="0"/>
              <a:t>‹nr.›</a:t>
            </a:fld>
            <a:endParaRPr lang="en-GB" dirty="0"/>
          </a:p>
        </p:txBody>
      </p:sp>
      <p:sp>
        <p:nvSpPr>
          <p:cNvPr id="10" name="Tijdelijke aanduiding voor afbeelding 9"/>
          <p:cNvSpPr>
            <a:spLocks noGrp="1"/>
          </p:cNvSpPr>
          <p:nvPr>
            <p:ph type="pic" sz="quarter" idx="13" hasCustomPrompt="1"/>
          </p:nvPr>
        </p:nvSpPr>
        <p:spPr>
          <a:xfrm>
            <a:off x="6046788" y="0"/>
            <a:ext cx="3097212" cy="4567238"/>
          </a:xfrm>
        </p:spPr>
        <p:txBody>
          <a:bodyPr/>
          <a:lstStyle>
            <a:lvl1pPr>
              <a:defRPr/>
            </a:lvl1pPr>
          </a:lstStyle>
          <a:p>
            <a:r>
              <a:rPr lang="en-GB" dirty="0"/>
              <a:t>Click to insert image</a:t>
            </a:r>
          </a:p>
        </p:txBody>
      </p:sp>
    </p:spTree>
    <p:extLst>
      <p:ext uri="{BB962C8B-B14F-4D97-AF65-F5344CB8AC3E}">
        <p14:creationId xmlns:p14="http://schemas.microsoft.com/office/powerpoint/2010/main" val="327240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image/movie 16:9">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none"/>
          <a:lstStyle/>
          <a:p>
            <a:r>
              <a:rPr lang="en-GB" dirty="0"/>
              <a:t>This is an example of a 27 </a:t>
            </a:r>
            <a:r>
              <a:rPr lang="en-GB" dirty="0" err="1"/>
              <a:t>pt</a:t>
            </a:r>
            <a:r>
              <a:rPr lang="en-GB" dirty="0"/>
              <a:t> headline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6" name="Slide Number Placeholder 5"/>
          <p:cNvSpPr>
            <a:spLocks noGrp="1"/>
          </p:cNvSpPr>
          <p:nvPr>
            <p:ph type="sldNum" sz="quarter" idx="12"/>
          </p:nvPr>
        </p:nvSpPr>
        <p:spPr/>
        <p:txBody>
          <a:bodyPr/>
          <a:lstStyle/>
          <a:p>
            <a:fld id="{C194BDB0-F4EA-4DD6-8281-CCE2440D0CE0}" type="slidenum">
              <a:rPr lang="en-GB" smtClean="0"/>
              <a:t>‹nr.›</a:t>
            </a:fld>
            <a:endParaRPr lang="en-GB" dirty="0"/>
          </a:p>
        </p:txBody>
      </p:sp>
      <p:sp>
        <p:nvSpPr>
          <p:cNvPr id="10" name="Tijdelijke aanduiding voor inhoud 9"/>
          <p:cNvSpPr>
            <a:spLocks noGrp="1" noChangeAspect="1"/>
          </p:cNvSpPr>
          <p:nvPr>
            <p:ph sz="quarter" idx="13" hasCustomPrompt="1"/>
          </p:nvPr>
        </p:nvSpPr>
        <p:spPr>
          <a:xfrm>
            <a:off x="1889125" y="1079501"/>
            <a:ext cx="5292725" cy="2977200"/>
          </a:xfrm>
        </p:spPr>
        <p:txBody>
          <a:bodyPr/>
          <a:lstStyle>
            <a:lvl1pPr>
              <a:defRPr baseline="0"/>
            </a:lvl1pPr>
          </a:lstStyle>
          <a:p>
            <a:pPr lvl="0"/>
            <a:r>
              <a:rPr lang="en-GB" dirty="0"/>
              <a:t>Click icon to insert 16x9 image or movie</a:t>
            </a:r>
          </a:p>
        </p:txBody>
      </p:sp>
      <p:sp>
        <p:nvSpPr>
          <p:cNvPr id="12" name="Tijdelijke aanduiding voor tekst 11"/>
          <p:cNvSpPr>
            <a:spLocks noGrp="1"/>
          </p:cNvSpPr>
          <p:nvPr>
            <p:ph type="body" sz="quarter" idx="14" hasCustomPrompt="1"/>
          </p:nvPr>
        </p:nvSpPr>
        <p:spPr>
          <a:xfrm>
            <a:off x="1889125" y="4106268"/>
            <a:ext cx="5292725" cy="165100"/>
          </a:xfrm>
        </p:spPr>
        <p:txBody>
          <a:bodyPr/>
          <a:lstStyle>
            <a:lvl1pPr>
              <a:defRPr sz="1100" i="1"/>
            </a:lvl1pPr>
          </a:lstStyle>
          <a:p>
            <a:pPr lvl="0"/>
            <a:r>
              <a:rPr lang="en-GB" dirty="0"/>
              <a:t>Click to insert Caption under image or movie</a:t>
            </a:r>
          </a:p>
        </p:txBody>
      </p:sp>
    </p:spTree>
    <p:extLst>
      <p:ext uri="{BB962C8B-B14F-4D97-AF65-F5344CB8AC3E}">
        <p14:creationId xmlns:p14="http://schemas.microsoft.com/office/powerpoint/2010/main" val="193849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 27pt headline on a slide with three images</a:t>
            </a:r>
            <a:endParaRPr lang="en-GB" dirty="0"/>
          </a:p>
        </p:txBody>
      </p:sp>
      <p:sp>
        <p:nvSpPr>
          <p:cNvPr id="3" name="Content Placeholder 2"/>
          <p:cNvSpPr>
            <a:spLocks noGrp="1"/>
          </p:cNvSpPr>
          <p:nvPr>
            <p:ph idx="1" hasCustomPrompt="1"/>
          </p:nvPr>
        </p:nvSpPr>
        <p:spPr>
          <a:xfrm>
            <a:off x="758824" y="1306642"/>
            <a:ext cx="2084389" cy="636458"/>
          </a:xfrm>
        </p:spPr>
        <p:txBody>
          <a:bodyPr/>
          <a:lstStyle>
            <a:lvl1pPr>
              <a:defRPr sz="1650"/>
            </a:lvl1pPr>
          </a:lstStyle>
          <a:p>
            <a:pPr lvl="0"/>
            <a:r>
              <a:rPr lang="en-GB" dirty="0"/>
              <a:t>Click to enter text</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6" name="Slide Number Placeholder 5"/>
          <p:cNvSpPr>
            <a:spLocks noGrp="1"/>
          </p:cNvSpPr>
          <p:nvPr>
            <p:ph type="sldNum" sz="quarter" idx="12"/>
          </p:nvPr>
        </p:nvSpPr>
        <p:spPr/>
        <p:txBody>
          <a:bodyPr/>
          <a:lstStyle/>
          <a:p>
            <a:fld id="{C194BDB0-F4EA-4DD6-8281-CCE2440D0CE0}" type="slidenum">
              <a:rPr lang="en-GB" smtClean="0"/>
              <a:t>‹nr.›</a:t>
            </a:fld>
            <a:endParaRPr lang="en-GB" dirty="0"/>
          </a:p>
        </p:txBody>
      </p:sp>
      <p:sp>
        <p:nvSpPr>
          <p:cNvPr id="7" name="Content Placeholder 2"/>
          <p:cNvSpPr>
            <a:spLocks noGrp="1"/>
          </p:cNvSpPr>
          <p:nvPr>
            <p:ph idx="13" hasCustomPrompt="1"/>
          </p:nvPr>
        </p:nvSpPr>
        <p:spPr>
          <a:xfrm>
            <a:off x="3490913" y="1302661"/>
            <a:ext cx="2084389" cy="636458"/>
          </a:xfrm>
        </p:spPr>
        <p:txBody>
          <a:bodyPr/>
          <a:lstStyle>
            <a:lvl1pPr>
              <a:defRPr sz="1650"/>
            </a:lvl1pPr>
          </a:lstStyle>
          <a:p>
            <a:pPr lvl="0"/>
            <a:r>
              <a:rPr lang="en-GB" dirty="0"/>
              <a:t>Click to enter text</a:t>
            </a:r>
          </a:p>
        </p:txBody>
      </p:sp>
      <p:sp>
        <p:nvSpPr>
          <p:cNvPr id="8" name="Content Placeholder 2"/>
          <p:cNvSpPr>
            <a:spLocks noGrp="1"/>
          </p:cNvSpPr>
          <p:nvPr>
            <p:ph idx="14" hasCustomPrompt="1"/>
          </p:nvPr>
        </p:nvSpPr>
        <p:spPr>
          <a:xfrm>
            <a:off x="6235414" y="1302661"/>
            <a:ext cx="2084389" cy="636458"/>
          </a:xfrm>
        </p:spPr>
        <p:txBody>
          <a:bodyPr/>
          <a:lstStyle>
            <a:lvl1pPr>
              <a:defRPr sz="1650"/>
            </a:lvl1pPr>
          </a:lstStyle>
          <a:p>
            <a:pPr lvl="0"/>
            <a:r>
              <a:rPr lang="en-GB" dirty="0"/>
              <a:t>Click to enter text</a:t>
            </a:r>
          </a:p>
        </p:txBody>
      </p:sp>
      <p:sp>
        <p:nvSpPr>
          <p:cNvPr id="10" name="Tijdelijke aanduiding voor afbeelding 9"/>
          <p:cNvSpPr>
            <a:spLocks noGrp="1"/>
          </p:cNvSpPr>
          <p:nvPr>
            <p:ph type="pic" sz="quarter" idx="15" hasCustomPrompt="1"/>
          </p:nvPr>
        </p:nvSpPr>
        <p:spPr>
          <a:xfrm>
            <a:off x="755650" y="1943101"/>
            <a:ext cx="2087563" cy="2625298"/>
          </a:xfrm>
        </p:spPr>
        <p:txBody>
          <a:bodyPr/>
          <a:lstStyle>
            <a:lvl1pPr>
              <a:defRPr baseline="0"/>
            </a:lvl1pPr>
          </a:lstStyle>
          <a:p>
            <a:r>
              <a:rPr lang="en-GB" dirty="0"/>
              <a:t>Click to insert image</a:t>
            </a:r>
          </a:p>
        </p:txBody>
      </p:sp>
      <p:sp>
        <p:nvSpPr>
          <p:cNvPr id="11" name="Tijdelijke aanduiding voor afbeelding 9"/>
          <p:cNvSpPr>
            <a:spLocks noGrp="1"/>
          </p:cNvSpPr>
          <p:nvPr>
            <p:ph type="pic" sz="quarter" idx="16" hasCustomPrompt="1"/>
          </p:nvPr>
        </p:nvSpPr>
        <p:spPr>
          <a:xfrm>
            <a:off x="3487739"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
        <p:nvSpPr>
          <p:cNvPr id="12" name="Tijdelijke aanduiding voor afbeelding 9"/>
          <p:cNvSpPr>
            <a:spLocks noGrp="1"/>
          </p:cNvSpPr>
          <p:nvPr>
            <p:ph type="pic" sz="quarter" idx="17" hasCustomPrompt="1"/>
          </p:nvPr>
        </p:nvSpPr>
        <p:spPr>
          <a:xfrm>
            <a:off x="6235414"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Tree>
    <p:extLst>
      <p:ext uri="{BB962C8B-B14F-4D97-AF65-F5344CB8AC3E}">
        <p14:creationId xmlns:p14="http://schemas.microsoft.com/office/powerpoint/2010/main" val="244920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8E8"/>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 y="4568400"/>
            <a:ext cx="1114424" cy="572286"/>
          </a:xfrm>
          <a:prstGeom prst="rect">
            <a:avLst/>
          </a:prstGeom>
          <a:solidFill>
            <a:schemeClr val="bg1"/>
          </a:solidFill>
        </p:spPr>
        <p:txBody>
          <a:bodyPr vert="horz" lIns="756000" tIns="0" rIns="0" bIns="0" rtlCol="0" anchor="ctr"/>
          <a:lstStyle>
            <a:lvl1pPr algn="l">
              <a:defRPr sz="1100" b="0">
                <a:solidFill>
                  <a:schemeClr val="tx1"/>
                </a:solidFill>
              </a:defRPr>
            </a:lvl1pPr>
          </a:lstStyle>
          <a:p>
            <a:fld id="{C194BDB0-F4EA-4DD6-8281-CCE2440D0CE0}" type="slidenum">
              <a:rPr lang="en-GB" smtClean="0"/>
              <a:pPr/>
              <a:t>‹nr.›</a:t>
            </a:fld>
            <a:endParaRPr lang="en-GB" dirty="0"/>
          </a:p>
        </p:txBody>
      </p:sp>
      <p:sp>
        <p:nvSpPr>
          <p:cNvPr id="2" name="Title Placeholder 1"/>
          <p:cNvSpPr>
            <a:spLocks noGrp="1"/>
          </p:cNvSpPr>
          <p:nvPr>
            <p:ph type="title"/>
          </p:nvPr>
        </p:nvSpPr>
        <p:spPr>
          <a:xfrm>
            <a:off x="758825" y="518711"/>
            <a:ext cx="7556500" cy="539038"/>
          </a:xfrm>
          <a:prstGeom prst="rect">
            <a:avLst/>
          </a:prstGeom>
        </p:spPr>
        <p:txBody>
          <a:bodyPr vert="horz" lIns="0" tIns="0" rIns="0" bIns="0" rtlCol="0" anchor="t" anchorCtr="0">
            <a:noAutofit/>
          </a:body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Text Placeholder 2"/>
          <p:cNvSpPr>
            <a:spLocks noGrp="1"/>
          </p:cNvSpPr>
          <p:nvPr>
            <p:ph type="body" idx="1"/>
          </p:nvPr>
        </p:nvSpPr>
        <p:spPr>
          <a:xfrm>
            <a:off x="758824" y="1306642"/>
            <a:ext cx="7556501" cy="2922458"/>
          </a:xfrm>
          <a:prstGeom prst="rect">
            <a:avLst/>
          </a:prstGeom>
        </p:spPr>
        <p:txBody>
          <a:bodyPr vert="horz" lIns="0" tIns="0" rIns="0" bIns="0" rtlCol="0">
            <a:noAutofit/>
          </a:bodyPr>
          <a:lstStyle/>
          <a:p>
            <a:pPr lvl="0"/>
            <a:r>
              <a:rPr lang="en-GB" dirty="0" err="1"/>
              <a:t>Klik</a:t>
            </a:r>
            <a:r>
              <a:rPr lang="en-GB" dirty="0"/>
              <a:t> om de </a:t>
            </a:r>
            <a:r>
              <a:rPr lang="en-GB" dirty="0" err="1"/>
              <a:t>modelstijlen</a:t>
            </a:r>
            <a:r>
              <a:rPr lang="en-GB" dirty="0"/>
              <a:t> </a:t>
            </a:r>
            <a:r>
              <a:rPr lang="en-GB" dirty="0" err="1"/>
              <a:t>te</a:t>
            </a:r>
            <a:r>
              <a:rPr lang="en-GB" dirty="0"/>
              <a:t> </a:t>
            </a:r>
            <a:r>
              <a:rPr lang="en-GB" dirty="0" err="1"/>
              <a:t>bewerken</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Footer Placeholder 4"/>
          <p:cNvSpPr>
            <a:spLocks noGrp="1"/>
          </p:cNvSpPr>
          <p:nvPr>
            <p:ph type="ftr" sz="quarter" idx="3"/>
          </p:nvPr>
        </p:nvSpPr>
        <p:spPr>
          <a:xfrm>
            <a:off x="1114426" y="4568400"/>
            <a:ext cx="7042149" cy="576000"/>
          </a:xfrm>
          <a:prstGeom prst="rect">
            <a:avLst/>
          </a:prstGeom>
          <a:solidFill>
            <a:schemeClr val="bg1"/>
          </a:solidFill>
        </p:spPr>
        <p:txBody>
          <a:bodyPr vert="horz" lIns="0" tIns="0" rIns="0" bIns="0" rtlCol="0" anchor="ctr"/>
          <a:lstStyle>
            <a:lvl1pPr algn="l">
              <a:defRPr sz="1100" b="0">
                <a:solidFill>
                  <a:schemeClr val="tx1"/>
                </a:solidFill>
              </a:defRPr>
            </a:lvl1pPr>
          </a:lstStyle>
          <a:p>
            <a:r>
              <a:rPr lang="en-US"/>
              <a:t>Design of a toy model database for predicting potential energy surfaces with neural nets - Tim Heiszwolf</a:t>
            </a:r>
            <a:endParaRPr lang="en-GB" dirty="0"/>
          </a:p>
        </p:txBody>
      </p:sp>
      <p:pic>
        <p:nvPicPr>
          <p:cNvPr id="66" name="Picture 4">
            <a:extLst>
              <a:ext uri="{FF2B5EF4-FFF2-40B4-BE49-F238E27FC236}">
                <a16:creationId xmlns:a16="http://schemas.microsoft.com/office/drawing/2014/main" id="{93FD69BB-9D62-3A4C-8433-C5954D52BB6F}"/>
              </a:ext>
            </a:extLst>
          </p:cNvPr>
          <p:cNvPicPr>
            <a:picLocks noChangeAspect="1"/>
          </p:cNvPicPr>
          <p:nvPr userDrawn="1"/>
        </p:nvPicPr>
        <p:blipFill>
          <a:blip r:embed="rId19"/>
          <a:stretch>
            <a:fillRect/>
          </a:stretch>
        </p:blipFill>
        <p:spPr>
          <a:xfrm>
            <a:off x="8156575" y="4568825"/>
            <a:ext cx="987425" cy="574675"/>
          </a:xfrm>
          <a:prstGeom prst="rect">
            <a:avLst/>
          </a:prstGeom>
        </p:spPr>
      </p:pic>
    </p:spTree>
    <p:extLst>
      <p:ext uri="{BB962C8B-B14F-4D97-AF65-F5344CB8AC3E}">
        <p14:creationId xmlns:p14="http://schemas.microsoft.com/office/powerpoint/2010/main" val="242279190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61" r:id="rId3"/>
    <p:sldLayoutId id="2147483662" r:id="rId4"/>
    <p:sldLayoutId id="2147483664"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ts val="27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sz="19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US" dirty="0"/>
              <a:t>Design of a toy model database for predicting potential energy surfaces with neural nets</a:t>
            </a:r>
            <a:endParaRPr lang="en-GB" dirty="0"/>
          </a:p>
        </p:txBody>
      </p:sp>
      <p:sp>
        <p:nvSpPr>
          <p:cNvPr id="7" name="Ondertitel 6"/>
          <p:cNvSpPr>
            <a:spLocks noGrp="1"/>
          </p:cNvSpPr>
          <p:nvPr>
            <p:ph type="subTitle" idx="1"/>
          </p:nvPr>
        </p:nvSpPr>
        <p:spPr/>
        <p:txBody>
          <a:bodyPr/>
          <a:lstStyle/>
          <a:p>
            <a:r>
              <a:rPr lang="en-GB" dirty="0"/>
              <a:t>July 9</a:t>
            </a:r>
            <a:r>
              <a:rPr lang="en-GB" baseline="30000" dirty="0"/>
              <a:t>th</a:t>
            </a:r>
            <a:r>
              <a:rPr lang="en-GB" dirty="0"/>
              <a:t> 2020</a:t>
            </a:r>
          </a:p>
        </p:txBody>
      </p:sp>
      <p:sp>
        <p:nvSpPr>
          <p:cNvPr id="8" name="Tijdelijke aanduiding voor tekst 7"/>
          <p:cNvSpPr>
            <a:spLocks noGrp="1"/>
          </p:cNvSpPr>
          <p:nvPr>
            <p:ph type="body" sz="quarter" idx="13"/>
          </p:nvPr>
        </p:nvSpPr>
        <p:spPr/>
        <p:txBody>
          <a:bodyPr/>
          <a:lstStyle/>
          <a:p>
            <a:r>
              <a:rPr lang="en-GB" dirty="0"/>
              <a:t>Tim Heiszwolf</a:t>
            </a:r>
          </a:p>
          <a:p>
            <a:r>
              <a:rPr lang="en-GB" dirty="0"/>
              <a:t>Supervisor: dr.ir J.M.V.A. </a:t>
            </a:r>
            <a:r>
              <a:rPr lang="en-GB" dirty="0" err="1"/>
              <a:t>Koelman</a:t>
            </a:r>
            <a:endParaRPr lang="en-GB" dirty="0"/>
          </a:p>
        </p:txBody>
      </p:sp>
      <p:sp>
        <p:nvSpPr>
          <p:cNvPr id="9" name="Tijdelijke aanduiding voor tekst 8"/>
          <p:cNvSpPr>
            <a:spLocks noGrp="1"/>
          </p:cNvSpPr>
          <p:nvPr>
            <p:ph type="body" sz="quarter" idx="14"/>
          </p:nvPr>
        </p:nvSpPr>
        <p:spPr/>
        <p:txBody>
          <a:bodyPr/>
          <a:lstStyle/>
          <a:p>
            <a:r>
              <a:rPr lang="en-GB" dirty="0"/>
              <a:t>TU/e Physics </a:t>
            </a:r>
            <a:r>
              <a:rPr lang="en-GB"/>
              <a:t>and CCER</a:t>
            </a:r>
            <a:endParaRPr lang="en-GB" dirty="0"/>
          </a:p>
        </p:txBody>
      </p:sp>
    </p:spTree>
    <p:extLst>
      <p:ext uri="{BB962C8B-B14F-4D97-AF65-F5344CB8AC3E}">
        <p14:creationId xmlns:p14="http://schemas.microsoft.com/office/powerpoint/2010/main" val="134709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778A1-EE36-46A1-9396-2CC6A64257D8}"/>
              </a:ext>
            </a:extLst>
          </p:cNvPr>
          <p:cNvSpPr>
            <a:spLocks noGrp="1"/>
          </p:cNvSpPr>
          <p:nvPr>
            <p:ph type="title"/>
          </p:nvPr>
        </p:nvSpPr>
        <p:spPr/>
        <p:txBody>
          <a:bodyPr/>
          <a:lstStyle/>
          <a:p>
            <a:r>
              <a:rPr lang="en-US" dirty="0"/>
              <a:t>Solution: Potential energy</a:t>
            </a:r>
          </a:p>
        </p:txBody>
      </p:sp>
      <mc:AlternateContent xmlns:mc="http://schemas.openxmlformats.org/markup-compatibility/2006" xmlns:a14="http://schemas.microsoft.com/office/drawing/2010/main">
        <mc:Choice Requires="a14">
          <p:sp>
            <p:nvSpPr>
              <p:cNvPr id="3" name="Tijdelijke aanduiding voor inhoud 2">
                <a:extLst>
                  <a:ext uri="{FF2B5EF4-FFF2-40B4-BE49-F238E27FC236}">
                    <a16:creationId xmlns:a16="http://schemas.microsoft.com/office/drawing/2014/main" id="{91294643-6597-4C45-95F5-B5E9344BA290}"/>
                  </a:ext>
                </a:extLst>
              </p:cNvPr>
              <p:cNvSpPr>
                <a:spLocks noGrp="1"/>
              </p:cNvSpPr>
              <p:nvPr>
                <p:ph idx="1"/>
              </p:nvPr>
            </p:nvSpPr>
            <p:spPr>
              <a:xfrm>
                <a:off x="758825" y="1306642"/>
                <a:ext cx="4350732" cy="2922458"/>
              </a:xfrm>
            </p:spPr>
            <p:txBody>
              <a:bodyPr/>
              <a:lstStyle/>
              <a:p>
                <a:pPr marL="342900" indent="-342900">
                  <a:buFont typeface="Arial" panose="020B0604020202020204" pitchFamily="34" charset="0"/>
                  <a:buChar char="•"/>
                </a:pPr>
                <a:r>
                  <a:rPr lang="en-US" dirty="0"/>
                  <a:t>Short range: area and circumference</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𝑉</m:t>
                    </m:r>
                    <m:r>
                      <a:rPr lang="en-US" b="0" i="1" baseline="-25000"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𝐸</m:t>
                    </m:r>
                    <m:r>
                      <a:rPr lang="en-US" b="0" i="1" baseline="-25000" smtClean="0">
                        <a:latin typeface="Cambria Math" panose="02040503050406030204" pitchFamily="18" charset="0"/>
                      </a:rPr>
                      <m:t>𝑐</m:t>
                    </m:r>
                    <m:r>
                      <a:rPr lang="en-US" b="0" i="1" smtClean="0">
                        <a:latin typeface="Cambria Math" panose="02040503050406030204" pitchFamily="18" charset="0"/>
                      </a:rPr>
                      <m:t>𝐴</m:t>
                    </m:r>
                    <m:r>
                      <a:rPr lang="en-US" b="0" i="1" baseline="30000" smtClean="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𝑅</m:t>
                        </m:r>
                        <m:r>
                          <a:rPr lang="en-US" i="1" baseline="-25000">
                            <a:latin typeface="Cambria Math" panose="02040503050406030204" pitchFamily="18" charset="0"/>
                          </a:rPr>
                          <m:t>𝑐</m:t>
                        </m:r>
                        <m:r>
                          <a:rPr lang="en-US" b="0" i="1" baseline="30000" smtClean="0">
                            <a:latin typeface="Cambria Math" panose="02040503050406030204" pitchFamily="18" charset="0"/>
                          </a:rPr>
                          <m:t>8</m:t>
                        </m:r>
                      </m:num>
                      <m:den>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e>
                        </m:d>
                        <m:r>
                          <a:rPr lang="en-US" b="0" i="1" baseline="30000" smtClean="0">
                            <a:latin typeface="Cambria Math" panose="02040503050406030204" pitchFamily="18" charset="0"/>
                          </a:rPr>
                          <m:t>12</m:t>
                        </m:r>
                      </m:den>
                    </m:f>
                  </m:oMath>
                </a14:m>
                <a:endParaRPr lang="en-US" dirty="0"/>
              </a:p>
              <a:p>
                <a:pPr marL="342900" indent="-342900">
                  <a:buFont typeface="Arial" panose="020B0604020202020204" pitchFamily="34" charset="0"/>
                  <a:buChar char="•"/>
                </a:pPr>
                <a:r>
                  <a:rPr lang="en-US" dirty="0"/>
                  <a:t>Long range: circumference</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𝑉</m:t>
                    </m:r>
                    <m:r>
                      <a:rPr lang="en-US" b="0" i="1" baseline="-25000"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𝐸</m:t>
                    </m:r>
                    <m:r>
                      <a:rPr lang="en-US" b="0" i="1" baseline="-25000" smtClean="0">
                        <a:latin typeface="Cambria Math" panose="02040503050406030204" pitchFamily="18" charset="0"/>
                      </a:rPr>
                      <m:t>𝑐</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r>
                          <a:rPr lang="en-US" b="0" i="1" baseline="-25000" smtClean="0">
                            <a:latin typeface="Cambria Math" panose="02040503050406030204" pitchFamily="18" charset="0"/>
                          </a:rPr>
                          <m:t>𝑐</m:t>
                        </m:r>
                        <m:r>
                          <a:rPr lang="en-US" b="0" i="1" baseline="30000" smtClean="0">
                            <a:latin typeface="Cambria Math" panose="02040503050406030204" pitchFamily="18" charset="0"/>
                          </a:rPr>
                          <m:t>6</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baseline="30000" smtClean="0">
                            <a:latin typeface="Cambria Math" panose="02040503050406030204" pitchFamily="18" charset="0"/>
                          </a:rPr>
                          <m:t>6</m:t>
                        </m:r>
                      </m:den>
                    </m:f>
                  </m:oMath>
                </a14:m>
                <a:endParaRPr lang="en-US" dirty="0"/>
              </a:p>
              <a:p>
                <a:pPr marL="342900" indent="-342900">
                  <a:buFont typeface="Arial" panose="020B0604020202020204" pitchFamily="34" charset="0"/>
                  <a:buChar char="•"/>
                </a:pPr>
                <a:r>
                  <a:rPr lang="en-US" dirty="0"/>
                  <a:t>No short range repulsion</a:t>
                </a:r>
              </a:p>
            </p:txBody>
          </p:sp>
        </mc:Choice>
        <mc:Fallback xmlns="">
          <p:sp>
            <p:nvSpPr>
              <p:cNvPr id="3" name="Tijdelijke aanduiding voor inhoud 2">
                <a:extLst>
                  <a:ext uri="{FF2B5EF4-FFF2-40B4-BE49-F238E27FC236}">
                    <a16:creationId xmlns:a16="http://schemas.microsoft.com/office/drawing/2014/main" id="{91294643-6597-4C45-95F5-B5E9344BA290}"/>
                  </a:ext>
                </a:extLst>
              </p:cNvPr>
              <p:cNvSpPr>
                <a:spLocks noGrp="1" noRot="1" noChangeAspect="1" noMove="1" noResize="1" noEditPoints="1" noAdjustHandles="1" noChangeArrowheads="1" noChangeShapeType="1" noTextEdit="1"/>
              </p:cNvSpPr>
              <p:nvPr>
                <p:ph idx="1"/>
              </p:nvPr>
            </p:nvSpPr>
            <p:spPr>
              <a:xfrm>
                <a:off x="758825" y="1306642"/>
                <a:ext cx="4350732" cy="2922458"/>
              </a:xfrm>
              <a:blipFill>
                <a:blip r:embed="rId3"/>
                <a:stretch>
                  <a:fillRect l="-3221" t="-2500"/>
                </a:stretch>
              </a:blipFill>
            </p:spPr>
            <p:txBody>
              <a:bodyPr/>
              <a:lstStyle/>
              <a:p>
                <a:r>
                  <a:rPr lang="en-US">
                    <a:noFill/>
                  </a:rPr>
                  <a:t> </a:t>
                </a:r>
              </a:p>
            </p:txBody>
          </p:sp>
        </mc:Fallback>
      </mc:AlternateContent>
      <p:sp>
        <p:nvSpPr>
          <p:cNvPr id="4" name="Tijdelijke aanduiding voor voettekst 3">
            <a:extLst>
              <a:ext uri="{FF2B5EF4-FFF2-40B4-BE49-F238E27FC236}">
                <a16:creationId xmlns:a16="http://schemas.microsoft.com/office/drawing/2014/main" id="{12A4264B-738E-4A98-9669-392505AE8798}"/>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0C178FD1-5551-41FC-BE92-39526670EFCE}"/>
              </a:ext>
            </a:extLst>
          </p:cNvPr>
          <p:cNvSpPr>
            <a:spLocks noGrp="1"/>
          </p:cNvSpPr>
          <p:nvPr>
            <p:ph type="sldNum" sz="quarter" idx="12"/>
          </p:nvPr>
        </p:nvSpPr>
        <p:spPr/>
        <p:txBody>
          <a:bodyPr/>
          <a:lstStyle/>
          <a:p>
            <a:fld id="{C194BDB0-F4EA-4DD6-8281-CCE2440D0CE0}" type="slidenum">
              <a:rPr lang="en-GB" smtClean="0"/>
              <a:t>10</a:t>
            </a:fld>
            <a:endParaRPr lang="en-GB" dirty="0"/>
          </a:p>
        </p:txBody>
      </p:sp>
      <p:pic>
        <p:nvPicPr>
          <p:cNvPr id="10" name="Afbeelding 9">
            <a:extLst>
              <a:ext uri="{FF2B5EF4-FFF2-40B4-BE49-F238E27FC236}">
                <a16:creationId xmlns:a16="http://schemas.microsoft.com/office/drawing/2014/main" id="{CE3306E7-E12B-4CAA-800D-3C2ED753359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414357" y="518709"/>
            <a:ext cx="3729642" cy="3639410"/>
          </a:xfrm>
          <a:prstGeom prst="rect">
            <a:avLst/>
          </a:prstGeom>
        </p:spPr>
      </p:pic>
      <p:pic>
        <p:nvPicPr>
          <p:cNvPr id="7" name="Afbeelding 6">
            <a:extLst>
              <a:ext uri="{FF2B5EF4-FFF2-40B4-BE49-F238E27FC236}">
                <a16:creationId xmlns:a16="http://schemas.microsoft.com/office/drawing/2014/main" id="{3DE7AA63-E096-45AE-8D52-32206D9FC0F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437283" y="518710"/>
            <a:ext cx="3683791" cy="3523627"/>
          </a:xfrm>
          <a:prstGeom prst="rect">
            <a:avLst/>
          </a:prstGeom>
        </p:spPr>
      </p:pic>
      <p:sp>
        <p:nvSpPr>
          <p:cNvPr id="8" name="Tekstvak 7">
            <a:extLst>
              <a:ext uri="{FF2B5EF4-FFF2-40B4-BE49-F238E27FC236}">
                <a16:creationId xmlns:a16="http://schemas.microsoft.com/office/drawing/2014/main" id="{70AD111A-6853-483C-BF9A-A0259A750864}"/>
              </a:ext>
            </a:extLst>
          </p:cNvPr>
          <p:cNvSpPr txBox="1"/>
          <p:nvPr/>
        </p:nvSpPr>
        <p:spPr>
          <a:xfrm>
            <a:off x="5414357" y="4040093"/>
            <a:ext cx="3729644" cy="338554"/>
          </a:xfrm>
          <a:prstGeom prst="rect">
            <a:avLst/>
          </a:prstGeom>
          <a:noFill/>
        </p:spPr>
        <p:txBody>
          <a:bodyPr wrap="square" rtlCol="0">
            <a:spAutoFit/>
          </a:bodyPr>
          <a:lstStyle/>
          <a:p>
            <a:r>
              <a:rPr lang="en-US" sz="800" dirty="0"/>
              <a:t>The energy of a configuration with two particles close to each other and the third moving away.</a:t>
            </a:r>
          </a:p>
        </p:txBody>
      </p:sp>
      <p:sp>
        <p:nvSpPr>
          <p:cNvPr id="12" name="Tekstvak 11">
            <a:extLst>
              <a:ext uri="{FF2B5EF4-FFF2-40B4-BE49-F238E27FC236}">
                <a16:creationId xmlns:a16="http://schemas.microsoft.com/office/drawing/2014/main" id="{00CF9452-AB5C-4E12-9D4B-D6DFB26B1050}"/>
              </a:ext>
            </a:extLst>
          </p:cNvPr>
          <p:cNvSpPr txBox="1"/>
          <p:nvPr/>
        </p:nvSpPr>
        <p:spPr>
          <a:xfrm>
            <a:off x="5414356" y="4040094"/>
            <a:ext cx="2449710" cy="215444"/>
          </a:xfrm>
          <a:prstGeom prst="rect">
            <a:avLst/>
          </a:prstGeom>
          <a:noFill/>
        </p:spPr>
        <p:txBody>
          <a:bodyPr wrap="none" rtlCol="0">
            <a:spAutoFit/>
          </a:bodyPr>
          <a:lstStyle/>
          <a:p>
            <a:r>
              <a:rPr lang="en-US" sz="800" dirty="0"/>
              <a:t>The potential energy function of a equilateral triangle.</a:t>
            </a:r>
          </a:p>
        </p:txBody>
      </p:sp>
    </p:spTree>
    <p:extLst>
      <p:ext uri="{BB962C8B-B14F-4D97-AF65-F5344CB8AC3E}">
        <p14:creationId xmlns:p14="http://schemas.microsoft.com/office/powerpoint/2010/main" val="335747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xit" presetSubtype="0" fill="hold"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E56B9A-8D28-46F6-B017-578B88209E44}"/>
              </a:ext>
            </a:extLst>
          </p:cNvPr>
          <p:cNvSpPr>
            <a:spLocks noGrp="1"/>
          </p:cNvSpPr>
          <p:nvPr>
            <p:ph type="title"/>
          </p:nvPr>
        </p:nvSpPr>
        <p:spPr/>
        <p:txBody>
          <a:bodyPr/>
          <a:lstStyle/>
          <a:p>
            <a:r>
              <a:rPr lang="en-US" dirty="0"/>
              <a:t>Solution: Potential energy</a:t>
            </a:r>
          </a:p>
        </p:txBody>
      </p:sp>
      <mc:AlternateContent xmlns:mc="http://schemas.openxmlformats.org/markup-compatibility/2006">
        <mc:Choice xmlns:a14="http://schemas.microsoft.com/office/drawing/2010/main" Requires="a14">
          <p:sp>
            <p:nvSpPr>
              <p:cNvPr id="3" name="Tijdelijke aanduiding voor inhoud 2">
                <a:extLst>
                  <a:ext uri="{FF2B5EF4-FFF2-40B4-BE49-F238E27FC236}">
                    <a16:creationId xmlns:a16="http://schemas.microsoft.com/office/drawing/2014/main" id="{98B134A0-33AD-4E0D-B644-BF70A7C60B01}"/>
                  </a:ext>
                </a:extLst>
              </p:cNvPr>
              <p:cNvSpPr>
                <a:spLocks noGrp="1"/>
              </p:cNvSpPr>
              <p:nvPr>
                <p:ph idx="1"/>
              </p:nvPr>
            </p:nvSpPr>
            <p:spPr/>
            <p:txBody>
              <a:bodyPr/>
              <a:lstStyle/>
              <a:p>
                <a:pPr marL="342900" indent="-342900">
                  <a:buFont typeface="Arial" panose="020B0604020202020204" pitchFamily="34" charset="0"/>
                  <a:buChar char="•"/>
                </a:pPr>
                <a:r>
                  <a:rPr lang="en-US" dirty="0"/>
                  <a:t>Added pair interactions</a:t>
                </a:r>
              </a:p>
              <a:p>
                <a:pPr marL="342900" indent="-342900">
                  <a:buFont typeface="Arial" panose="020B0604020202020204" pitchFamily="34" charset="0"/>
                  <a:buChar char="•"/>
                </a:pPr>
                <a:r>
                  <a:rPr lang="en-US" dirty="0"/>
                  <a:t>Average distance between particles</a:t>
                </a:r>
              </a:p>
              <a:p>
                <a:pPr marL="342900" indent="-342900">
                  <a:buFont typeface="Arial" panose="020B0604020202020204" pitchFamily="34" charset="0"/>
                  <a:buChar char="•"/>
                </a:pPr>
                <a:r>
                  <a:rPr lang="en-US" dirty="0"/>
                  <a:t>Modified Lennard-Jones potential</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𝑉</m:t>
                    </m:r>
                    <m:r>
                      <a:rPr lang="en-US" b="0" i="1" baseline="-25000" smtClean="0">
                        <a:latin typeface="Cambria Math" panose="02040503050406030204" pitchFamily="18" charset="0"/>
                      </a:rPr>
                      <m:t>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r>
                          <a:rPr lang="en-US" b="0" i="1" baseline="-25000" smtClean="0">
                            <a:latin typeface="Cambria Math" panose="02040503050406030204" pitchFamily="18" charset="0"/>
                          </a:rPr>
                          <m:t>𝑐</m:t>
                        </m:r>
                        <m:r>
                          <a:rPr lang="en-US" b="0" i="1" baseline="30000" smtClean="0">
                            <a:latin typeface="Cambria Math" panose="02040503050406030204" pitchFamily="18" charset="0"/>
                          </a:rPr>
                          <m:t>2</m:t>
                        </m:r>
                        <m:r>
                          <a:rPr lang="en-US" b="0" i="1" baseline="30000" smtClean="0">
                            <a:latin typeface="Cambria Math" panose="02040503050406030204" pitchFamily="18" charset="0"/>
                          </a:rPr>
                          <m:t>𝑛</m:t>
                        </m:r>
                      </m:num>
                      <m:den>
                        <m:r>
                          <a:rPr lang="en-US" b="0" i="1" smtClean="0">
                            <a:latin typeface="Cambria Math" panose="02040503050406030204" pitchFamily="18" charset="0"/>
                          </a:rPr>
                          <m:t>𝑆</m:t>
                        </m:r>
                        <m:r>
                          <a:rPr lang="en-US" b="0" i="1" baseline="30000" smtClean="0">
                            <a:latin typeface="Cambria Math" panose="02040503050406030204" pitchFamily="18" charset="0"/>
                          </a:rPr>
                          <m:t>2</m:t>
                        </m:r>
                        <m:r>
                          <a:rPr lang="en-US" b="0" i="1" baseline="30000"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r>
                          <a:rPr lang="en-US" b="0" i="1" baseline="-25000" smtClean="0">
                            <a:latin typeface="Cambria Math" panose="02040503050406030204" pitchFamily="18" charset="0"/>
                          </a:rPr>
                          <m:t>𝑐</m:t>
                        </m:r>
                        <m:r>
                          <a:rPr lang="en-US" b="0" i="1" baseline="30000" smtClean="0">
                            <a:latin typeface="Cambria Math" panose="02040503050406030204" pitchFamily="18" charset="0"/>
                          </a:rPr>
                          <m:t>2</m:t>
                        </m:r>
                        <m:r>
                          <a:rPr lang="en-US" b="0" i="1" baseline="30000" smtClean="0">
                            <a:latin typeface="Cambria Math" panose="02040503050406030204" pitchFamily="18" charset="0"/>
                          </a:rPr>
                          <m:t>𝑛</m:t>
                        </m:r>
                      </m:num>
                      <m:den>
                        <m:r>
                          <a:rPr lang="en-US" b="0" i="1" smtClean="0">
                            <a:latin typeface="Cambria Math" panose="02040503050406030204" pitchFamily="18" charset="0"/>
                          </a:rPr>
                          <m:t>𝑅</m:t>
                        </m:r>
                        <m:r>
                          <a:rPr lang="en-US" b="0" i="1" baseline="-25000" smtClean="0">
                            <a:latin typeface="Cambria Math" panose="02040503050406030204" pitchFamily="18" charset="0"/>
                          </a:rPr>
                          <m:t>0</m:t>
                        </m:r>
                        <m:r>
                          <a:rPr lang="en-US" b="0" i="1" baseline="30000" smtClean="0">
                            <a:latin typeface="Cambria Math" panose="02040503050406030204" pitchFamily="18" charset="0"/>
                          </a:rPr>
                          <m:t>2</m:t>
                        </m:r>
                        <m:r>
                          <a:rPr lang="en-US" b="0" i="1" baseline="30000" smtClean="0">
                            <a:latin typeface="Cambria Math" panose="02040503050406030204" pitchFamily="18" charset="0"/>
                          </a:rPr>
                          <m:t>𝑛</m:t>
                        </m:r>
                      </m:den>
                    </m:f>
                  </m:oMath>
                </a14:m>
                <a:endParaRPr lang="en-US" dirty="0"/>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𝑉</m:t>
                    </m:r>
                    <m:r>
                      <a:rPr lang="en-US" b="0" i="1" baseline="-25000" smtClean="0">
                        <a:latin typeface="Cambria Math" panose="02040503050406030204" pitchFamily="18" charset="0"/>
                      </a:rPr>
                      <m:t>𝑙</m:t>
                    </m:r>
                    <m:r>
                      <a:rPr lang="en-US" b="0" i="1" smtClean="0">
                        <a:latin typeface="Cambria Math" panose="02040503050406030204" pitchFamily="18" charset="0"/>
                      </a:rPr>
                      <m:t>=−2</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𝑅</m:t>
                            </m:r>
                            <m:r>
                              <a:rPr lang="en-US" b="0" i="1" baseline="-25000" smtClean="0">
                                <a:latin typeface="Cambria Math" panose="02040503050406030204" pitchFamily="18" charset="0"/>
                              </a:rPr>
                              <m:t>𝑐</m:t>
                            </m:r>
                            <m:r>
                              <a:rPr lang="en-US" b="0" i="1" baseline="30000" smtClean="0">
                                <a:latin typeface="Cambria Math" panose="02040503050406030204" pitchFamily="18" charset="0"/>
                              </a:rPr>
                              <m:t>𝑛</m:t>
                            </m:r>
                          </m:num>
                          <m:den>
                            <m:r>
                              <a:rPr lang="en-US" b="0" i="1" smtClean="0">
                                <a:latin typeface="Cambria Math" panose="02040503050406030204" pitchFamily="18" charset="0"/>
                              </a:rPr>
                              <m:t>𝑆</m:t>
                            </m:r>
                            <m:r>
                              <a:rPr lang="en-US" b="0" i="1" baseline="30000"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r>
                              <a:rPr lang="en-US" b="0" i="1" baseline="-25000" smtClean="0">
                                <a:latin typeface="Cambria Math" panose="02040503050406030204" pitchFamily="18" charset="0"/>
                              </a:rPr>
                              <m:t>𝑐</m:t>
                            </m:r>
                            <m:r>
                              <a:rPr lang="en-US" b="0" i="1" baseline="30000" smtClean="0">
                                <a:latin typeface="Cambria Math" panose="02040503050406030204" pitchFamily="18" charset="0"/>
                              </a:rPr>
                              <m:t>𝑛</m:t>
                            </m:r>
                          </m:num>
                          <m:den>
                            <m:r>
                              <a:rPr lang="en-US" b="0" i="1" smtClean="0">
                                <a:latin typeface="Cambria Math" panose="02040503050406030204" pitchFamily="18" charset="0"/>
                              </a:rPr>
                              <m:t>𝑅</m:t>
                            </m:r>
                            <m:r>
                              <a:rPr lang="en-US" b="0" i="1" baseline="-25000" smtClean="0">
                                <a:latin typeface="Cambria Math" panose="02040503050406030204" pitchFamily="18" charset="0"/>
                              </a:rPr>
                              <m:t>0</m:t>
                            </m:r>
                            <m:r>
                              <a:rPr lang="en-US" b="0" i="1" baseline="30000" smtClean="0">
                                <a:latin typeface="Cambria Math" panose="02040503050406030204" pitchFamily="18" charset="0"/>
                              </a:rPr>
                              <m:t>𝑛</m:t>
                            </m:r>
                          </m:den>
                        </m:f>
                      </m:e>
                    </m:d>
                  </m:oMath>
                </a14:m>
                <a:endParaRPr lang="en-US" b="0" dirty="0"/>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𝑉</m:t>
                    </m:r>
                    <m:r>
                      <a:rPr lang="en-US" b="0" i="1" baseline="-25000" smtClean="0">
                        <a:latin typeface="Cambria Math" panose="02040503050406030204" pitchFamily="18" charset="0"/>
                      </a:rPr>
                      <m:t>𝑐</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r>
                              <a:rPr lang="en-US" b="0" i="1" baseline="-25000" smtClean="0">
                                <a:latin typeface="Cambria Math" panose="02040503050406030204" pitchFamily="18" charset="0"/>
                              </a:rPr>
                              <m:t>0</m:t>
                            </m:r>
                          </m:e>
                          <m:sup>
                            <m:r>
                              <a:rPr lang="en-US" b="0" i="1" smtClean="0">
                                <a:latin typeface="Cambria Math" panose="02040503050406030204" pitchFamily="18" charset="0"/>
                              </a:rPr>
                              <m:t>𝑛</m:t>
                            </m:r>
                            <m:r>
                              <a:rPr lang="en-US" b="0" i="1" smtClean="0">
                                <a:latin typeface="Cambria Math" panose="02040503050406030204" pitchFamily="18" charset="0"/>
                              </a:rPr>
                              <m:t>+1</m:t>
                            </m:r>
                          </m:sup>
                        </m:sSup>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r>
                          <a:rPr lang="en-US" b="0" i="1" baseline="-25000" smtClean="0">
                            <a:latin typeface="Cambria Math" panose="02040503050406030204" pitchFamily="18" charset="0"/>
                          </a:rPr>
                          <m:t>𝑐</m:t>
                        </m:r>
                        <m:r>
                          <a:rPr lang="en-US" b="0" i="1" baseline="30000" smtClean="0">
                            <a:latin typeface="Cambria Math" panose="02040503050406030204" pitchFamily="18" charset="0"/>
                          </a:rPr>
                          <m:t>𝑛</m:t>
                        </m:r>
                      </m:num>
                      <m:den>
                        <m:r>
                          <a:rPr lang="en-US" b="0" i="1" smtClean="0">
                            <a:latin typeface="Cambria Math" panose="02040503050406030204" pitchFamily="18" charset="0"/>
                          </a:rPr>
                          <m:t>𝑅</m:t>
                        </m:r>
                        <m:r>
                          <a:rPr lang="en-US" b="0" i="1" baseline="-25000" smtClean="0">
                            <a:latin typeface="Cambria Math" panose="02040503050406030204" pitchFamily="18" charset="0"/>
                          </a:rPr>
                          <m:t>0</m:t>
                        </m:r>
                        <m:r>
                          <a:rPr lang="en-US" b="0" i="1" baseline="30000"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𝑅</m:t>
                        </m:r>
                        <m:r>
                          <a:rPr lang="en-US" b="0" i="1" baseline="-25000" smtClean="0">
                            <a:latin typeface="Cambria Math" panose="02040503050406030204" pitchFamily="18" charset="0"/>
                          </a:rPr>
                          <m:t>𝑐</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r>
                          <a:rPr lang="en-US" b="0" i="1" baseline="-25000" smtClean="0">
                            <a:latin typeface="Cambria Math" panose="02040503050406030204" pitchFamily="18" charset="0"/>
                          </a:rPr>
                          <m:t>0</m:t>
                        </m:r>
                      </m:num>
                      <m:den>
                        <m:r>
                          <a:rPr lang="en-US" b="0" i="1" smtClean="0">
                            <a:latin typeface="Cambria Math" panose="02040503050406030204" pitchFamily="18" charset="0"/>
                          </a:rPr>
                          <m:t>𝑅</m:t>
                        </m:r>
                        <m:r>
                          <a:rPr lang="en-US" b="0" i="1" baseline="-25000" smtClean="0">
                            <a:latin typeface="Cambria Math" panose="02040503050406030204" pitchFamily="18" charset="0"/>
                          </a:rPr>
                          <m:t>𝑐</m:t>
                        </m:r>
                      </m:den>
                    </m:f>
                    <m:r>
                      <a:rPr lang="en-US" b="0" i="1" smtClean="0">
                        <a:latin typeface="Cambria Math" panose="02040503050406030204" pitchFamily="18" charset="0"/>
                      </a:rPr>
                      <m:t>)</m:t>
                    </m:r>
                  </m:oMath>
                </a14:m>
                <a:endParaRPr lang="en-US" dirty="0"/>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𝑉𝑠</m:t>
                    </m:r>
                    <m:r>
                      <a:rPr lang="en-US" b="0" i="1" baseline="-25000" smtClean="0">
                        <a:latin typeface="Cambria Math" panose="02040503050406030204" pitchFamily="18" charset="0"/>
                      </a:rPr>
                      <m:t> +</m:t>
                    </m:r>
                    <m:r>
                      <a:rPr lang="en-US" b="0" i="1" smtClean="0">
                        <a:latin typeface="Cambria Math" panose="02040503050406030204" pitchFamily="18" charset="0"/>
                      </a:rPr>
                      <m:t>𝑉𝑙</m:t>
                    </m:r>
                    <m:r>
                      <a:rPr lang="en-US" b="0" i="1" baseline="-25000" smtClean="0">
                        <a:latin typeface="Cambria Math" panose="02040503050406030204" pitchFamily="18" charset="0"/>
                      </a:rPr>
                      <m:t> +</m:t>
                    </m:r>
                    <m:r>
                      <a:rPr lang="en-US" b="0" i="1" smtClean="0">
                        <a:latin typeface="Cambria Math" panose="02040503050406030204" pitchFamily="18" charset="0"/>
                      </a:rPr>
                      <m:t>𝑉𝑐</m:t>
                    </m:r>
                    <m:r>
                      <a:rPr lang="en-US" b="0" i="1" baseline="-25000" smtClean="0">
                        <a:latin typeface="Cambria Math" panose="02040503050406030204" pitchFamily="18" charset="0"/>
                      </a:rPr>
                      <m:t> </m:t>
                    </m:r>
                  </m:oMath>
                </a14:m>
                <a:r>
                  <a:rPr lang="en-US" dirty="0"/>
                  <a:t> for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&lt;</m:t>
                    </m:r>
                    <m:r>
                      <a:rPr lang="en-US" b="0" i="1" smtClean="0">
                        <a:latin typeface="Cambria Math" panose="02040503050406030204" pitchFamily="18" charset="0"/>
                      </a:rPr>
                      <m:t>𝑅</m:t>
                    </m:r>
                    <m:r>
                      <a:rPr lang="en-US" b="0" i="1" baseline="-25000" smtClean="0">
                        <a:latin typeface="Cambria Math" panose="02040503050406030204" pitchFamily="18" charset="0"/>
                      </a:rPr>
                      <m:t>0</m:t>
                    </m:r>
                  </m:oMath>
                </a14:m>
                <a:endParaRPr lang="en-US" baseline="-25000" dirty="0"/>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𝑅</m:t>
                    </m:r>
                    <m:r>
                      <a:rPr lang="en-US" b="0" i="1" baseline="-25000" smtClean="0">
                        <a:latin typeface="Cambria Math" panose="02040503050406030204" pitchFamily="18" charset="0"/>
                      </a:rPr>
                      <m:t>0</m:t>
                    </m:r>
                    <m:r>
                      <a:rPr lang="en-US" b="0" i="1" baseline="30000"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𝑅𝑐</m:t>
                    </m:r>
                    <m:r>
                      <a:rPr lang="en-US" b="0" i="1" baseline="30000" smtClean="0">
                        <a:latin typeface="Cambria Math" panose="02040503050406030204" pitchFamily="18" charset="0"/>
                        <a:ea typeface="Cambria Math" panose="02040503050406030204" pitchFamily="18" charset="0"/>
                      </a:rPr>
                      <m:t>𝑛</m:t>
                    </m:r>
                  </m:oMath>
                </a14:m>
                <a:endParaRPr lang="en-US" baseline="30000" dirty="0"/>
              </a:p>
            </p:txBody>
          </p:sp>
        </mc:Choice>
        <mc:Fallback>
          <p:sp>
            <p:nvSpPr>
              <p:cNvPr id="3" name="Tijdelijke aanduiding voor inhoud 2">
                <a:extLst>
                  <a:ext uri="{FF2B5EF4-FFF2-40B4-BE49-F238E27FC236}">
                    <a16:creationId xmlns:a16="http://schemas.microsoft.com/office/drawing/2014/main" id="{98B134A0-33AD-4E0D-B644-BF70A7C60B01}"/>
                  </a:ext>
                </a:extLst>
              </p:cNvPr>
              <p:cNvSpPr>
                <a:spLocks noGrp="1" noRot="1" noChangeAspect="1" noMove="1" noResize="1" noEditPoints="1" noAdjustHandles="1" noChangeArrowheads="1" noChangeShapeType="1" noTextEdit="1"/>
              </p:cNvSpPr>
              <p:nvPr>
                <p:ph idx="1"/>
              </p:nvPr>
            </p:nvSpPr>
            <p:spPr>
              <a:blipFill>
                <a:blip r:embed="rId3"/>
                <a:stretch>
                  <a:fillRect l="-1855" t="-2500"/>
                </a:stretch>
              </a:blipFill>
            </p:spPr>
            <p:txBody>
              <a:bodyPr/>
              <a:lstStyle/>
              <a:p>
                <a:r>
                  <a:rPr lang="en-US">
                    <a:noFill/>
                  </a:rPr>
                  <a:t> </a:t>
                </a:r>
              </a:p>
            </p:txBody>
          </p:sp>
        </mc:Fallback>
      </mc:AlternateContent>
      <p:sp>
        <p:nvSpPr>
          <p:cNvPr id="4" name="Tijdelijke aanduiding voor voettekst 3">
            <a:extLst>
              <a:ext uri="{FF2B5EF4-FFF2-40B4-BE49-F238E27FC236}">
                <a16:creationId xmlns:a16="http://schemas.microsoft.com/office/drawing/2014/main" id="{38C47C84-3D3C-4229-8F4B-F1925677AA4A}"/>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C1061DB7-AF03-476C-8E1B-2E1167DB46D4}"/>
              </a:ext>
            </a:extLst>
          </p:cNvPr>
          <p:cNvSpPr>
            <a:spLocks noGrp="1"/>
          </p:cNvSpPr>
          <p:nvPr>
            <p:ph type="sldNum" sz="quarter" idx="12"/>
          </p:nvPr>
        </p:nvSpPr>
        <p:spPr/>
        <p:txBody>
          <a:bodyPr/>
          <a:lstStyle/>
          <a:p>
            <a:fld id="{C194BDB0-F4EA-4DD6-8281-CCE2440D0CE0}" type="slidenum">
              <a:rPr lang="en-GB" smtClean="0"/>
              <a:t>11</a:t>
            </a:fld>
            <a:endParaRPr lang="en-GB" dirty="0"/>
          </a:p>
        </p:txBody>
      </p:sp>
      <p:pic>
        <p:nvPicPr>
          <p:cNvPr id="7" name="Afbeelding 6" descr="Afbeelding met kaart&#10;&#10;Automatisch gegenereerde beschrijving">
            <a:extLst>
              <a:ext uri="{FF2B5EF4-FFF2-40B4-BE49-F238E27FC236}">
                <a16:creationId xmlns:a16="http://schemas.microsoft.com/office/drawing/2014/main" id="{F767BB7B-269A-496D-8120-E7D1E7FA35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3149" y="518710"/>
            <a:ext cx="3690851" cy="3601557"/>
          </a:xfrm>
          <a:prstGeom prst="rect">
            <a:avLst/>
          </a:prstGeom>
        </p:spPr>
      </p:pic>
      <p:sp>
        <p:nvSpPr>
          <p:cNvPr id="8" name="Tekstvak 7">
            <a:extLst>
              <a:ext uri="{FF2B5EF4-FFF2-40B4-BE49-F238E27FC236}">
                <a16:creationId xmlns:a16="http://schemas.microsoft.com/office/drawing/2014/main" id="{E058E3A9-49B5-463E-B587-7BE6A738F142}"/>
              </a:ext>
            </a:extLst>
          </p:cNvPr>
          <p:cNvSpPr txBox="1"/>
          <p:nvPr/>
        </p:nvSpPr>
        <p:spPr>
          <a:xfrm>
            <a:off x="5453149" y="4029269"/>
            <a:ext cx="2920992" cy="215444"/>
          </a:xfrm>
          <a:prstGeom prst="rect">
            <a:avLst/>
          </a:prstGeom>
          <a:noFill/>
        </p:spPr>
        <p:txBody>
          <a:bodyPr wrap="none" rtlCol="0">
            <a:spAutoFit/>
          </a:bodyPr>
          <a:lstStyle/>
          <a:p>
            <a:r>
              <a:rPr lang="en-US" sz="800" dirty="0"/>
              <a:t>The modified Lennard-Jones energy of a triangle. R</a:t>
            </a:r>
            <a:r>
              <a:rPr lang="en-US" sz="800" baseline="-25000" dirty="0"/>
              <a:t>0</a:t>
            </a:r>
            <a:r>
              <a:rPr lang="en-US" sz="800" dirty="0"/>
              <a:t>=2R</a:t>
            </a:r>
            <a:r>
              <a:rPr lang="en-US" sz="800" baseline="-25000" dirty="0"/>
              <a:t>c</a:t>
            </a:r>
            <a:r>
              <a:rPr lang="en-US" sz="800" dirty="0"/>
              <a:t> and n=6.</a:t>
            </a:r>
          </a:p>
        </p:txBody>
      </p:sp>
    </p:spTree>
    <p:extLst>
      <p:ext uri="{BB962C8B-B14F-4D97-AF65-F5344CB8AC3E}">
        <p14:creationId xmlns:p14="http://schemas.microsoft.com/office/powerpoint/2010/main" val="337769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5E11FA-C050-4041-8A2B-28FC8A6A2913}"/>
              </a:ext>
            </a:extLst>
          </p:cNvPr>
          <p:cNvSpPr>
            <a:spLocks noGrp="1"/>
          </p:cNvSpPr>
          <p:nvPr>
            <p:ph type="title"/>
          </p:nvPr>
        </p:nvSpPr>
        <p:spPr/>
        <p:txBody>
          <a:bodyPr/>
          <a:lstStyle/>
          <a:p>
            <a:r>
              <a:rPr lang="en-US" dirty="0"/>
              <a:t>Solution: Potential energy</a:t>
            </a:r>
          </a:p>
        </p:txBody>
      </p:sp>
      <p:sp>
        <p:nvSpPr>
          <p:cNvPr id="4" name="Tijdelijke aanduiding voor voettekst 3">
            <a:extLst>
              <a:ext uri="{FF2B5EF4-FFF2-40B4-BE49-F238E27FC236}">
                <a16:creationId xmlns:a16="http://schemas.microsoft.com/office/drawing/2014/main" id="{1C4D313F-F2FA-4752-95EB-8D2E5BA56356}"/>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C705FD72-2A70-43DA-965F-67A237BCF064}"/>
              </a:ext>
            </a:extLst>
          </p:cNvPr>
          <p:cNvSpPr>
            <a:spLocks noGrp="1"/>
          </p:cNvSpPr>
          <p:nvPr>
            <p:ph type="sldNum" sz="quarter" idx="12"/>
          </p:nvPr>
        </p:nvSpPr>
        <p:spPr/>
        <p:txBody>
          <a:bodyPr/>
          <a:lstStyle/>
          <a:p>
            <a:fld id="{C194BDB0-F4EA-4DD6-8281-CCE2440D0CE0}" type="slidenum">
              <a:rPr lang="en-GB" smtClean="0"/>
              <a:t>12</a:t>
            </a:fld>
            <a:endParaRPr lang="en-GB" dirty="0"/>
          </a:p>
        </p:txBody>
      </p:sp>
      <p:pic>
        <p:nvPicPr>
          <p:cNvPr id="7" name="Afbeelding 6">
            <a:extLst>
              <a:ext uri="{FF2B5EF4-FFF2-40B4-BE49-F238E27FC236}">
                <a16:creationId xmlns:a16="http://schemas.microsoft.com/office/drawing/2014/main" id="{64C5B565-9A77-49BC-BC26-1B94E0013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6" y="1077883"/>
            <a:ext cx="3060929" cy="2987733"/>
          </a:xfrm>
          <a:prstGeom prst="rect">
            <a:avLst/>
          </a:prstGeom>
        </p:spPr>
      </p:pic>
      <p:pic>
        <p:nvPicPr>
          <p:cNvPr id="9" name="Afbeelding 8">
            <a:extLst>
              <a:ext uri="{FF2B5EF4-FFF2-40B4-BE49-F238E27FC236}">
                <a16:creationId xmlns:a16="http://schemas.microsoft.com/office/drawing/2014/main" id="{6A7F90EE-4494-46A8-BC72-62D431B19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4203" y="1132195"/>
            <a:ext cx="3060929" cy="2926784"/>
          </a:xfrm>
          <a:prstGeom prst="rect">
            <a:avLst/>
          </a:prstGeom>
        </p:spPr>
      </p:pic>
      <p:pic>
        <p:nvPicPr>
          <p:cNvPr id="11" name="Afbeelding 10" descr="Afbeelding met schermafbeelding&#10;&#10;Automatisch gegenereerde beschrijving">
            <a:extLst>
              <a:ext uri="{FF2B5EF4-FFF2-40B4-BE49-F238E27FC236}">
                <a16:creationId xmlns:a16="http://schemas.microsoft.com/office/drawing/2014/main" id="{BFDFA63B-BFC0-4CA6-85A3-F7F69C1B0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5132" y="1132195"/>
            <a:ext cx="3060929" cy="2930929"/>
          </a:xfrm>
          <a:prstGeom prst="rect">
            <a:avLst/>
          </a:prstGeom>
        </p:spPr>
      </p:pic>
      <p:sp>
        <p:nvSpPr>
          <p:cNvPr id="13" name="Tekstvak 12">
            <a:extLst>
              <a:ext uri="{FF2B5EF4-FFF2-40B4-BE49-F238E27FC236}">
                <a16:creationId xmlns:a16="http://schemas.microsoft.com/office/drawing/2014/main" id="{C7F1B9F4-6441-4663-8C45-A81887AA76DA}"/>
              </a:ext>
            </a:extLst>
          </p:cNvPr>
          <p:cNvSpPr txBox="1"/>
          <p:nvPr/>
        </p:nvSpPr>
        <p:spPr>
          <a:xfrm>
            <a:off x="0" y="3990524"/>
            <a:ext cx="1406154" cy="215444"/>
          </a:xfrm>
          <a:prstGeom prst="rect">
            <a:avLst/>
          </a:prstGeom>
          <a:noFill/>
        </p:spPr>
        <p:txBody>
          <a:bodyPr wrap="none" rtlCol="0">
            <a:spAutoFit/>
          </a:bodyPr>
          <a:lstStyle/>
          <a:p>
            <a:r>
              <a:rPr lang="en-US" sz="800" dirty="0"/>
              <a:t>The potential energy surface.</a:t>
            </a:r>
          </a:p>
        </p:txBody>
      </p:sp>
      <p:sp>
        <p:nvSpPr>
          <p:cNvPr id="14" name="Tekstvak 13">
            <a:extLst>
              <a:ext uri="{FF2B5EF4-FFF2-40B4-BE49-F238E27FC236}">
                <a16:creationId xmlns:a16="http://schemas.microsoft.com/office/drawing/2014/main" id="{46372281-5521-4152-AC87-435F13D46C39}"/>
              </a:ext>
            </a:extLst>
          </p:cNvPr>
          <p:cNvSpPr txBox="1"/>
          <p:nvPr/>
        </p:nvSpPr>
        <p:spPr>
          <a:xfrm>
            <a:off x="3092649" y="4048362"/>
            <a:ext cx="2289409" cy="215444"/>
          </a:xfrm>
          <a:prstGeom prst="rect">
            <a:avLst/>
          </a:prstGeom>
          <a:noFill/>
        </p:spPr>
        <p:txBody>
          <a:bodyPr wrap="none" rtlCol="0">
            <a:spAutoFit/>
          </a:bodyPr>
          <a:lstStyle/>
          <a:p>
            <a:r>
              <a:rPr lang="en-US" sz="800" dirty="0"/>
              <a:t>The (symmetric) energy of the expanding square.</a:t>
            </a:r>
          </a:p>
        </p:txBody>
      </p:sp>
      <p:sp>
        <p:nvSpPr>
          <p:cNvPr id="15" name="Tekstvak 14">
            <a:extLst>
              <a:ext uri="{FF2B5EF4-FFF2-40B4-BE49-F238E27FC236}">
                <a16:creationId xmlns:a16="http://schemas.microsoft.com/office/drawing/2014/main" id="{A156EBC8-5B05-47D1-9EB2-132817278FC6}"/>
              </a:ext>
            </a:extLst>
          </p:cNvPr>
          <p:cNvSpPr txBox="1"/>
          <p:nvPr/>
        </p:nvSpPr>
        <p:spPr>
          <a:xfrm>
            <a:off x="6075132" y="4069434"/>
            <a:ext cx="2093843" cy="215444"/>
          </a:xfrm>
          <a:prstGeom prst="rect">
            <a:avLst/>
          </a:prstGeom>
          <a:noFill/>
        </p:spPr>
        <p:txBody>
          <a:bodyPr wrap="none" rtlCol="0">
            <a:spAutoFit/>
          </a:bodyPr>
          <a:lstStyle/>
          <a:p>
            <a:r>
              <a:rPr lang="en-US" sz="800" dirty="0"/>
              <a:t>The convergence of a with a cell width of 5R</a:t>
            </a:r>
            <a:r>
              <a:rPr lang="en-US" sz="800" baseline="-25000" dirty="0"/>
              <a:t>c</a:t>
            </a:r>
            <a:r>
              <a:rPr lang="en-US" sz="800" dirty="0"/>
              <a:t>.</a:t>
            </a:r>
          </a:p>
        </p:txBody>
      </p:sp>
    </p:spTree>
    <p:extLst>
      <p:ext uri="{BB962C8B-B14F-4D97-AF65-F5344CB8AC3E}">
        <p14:creationId xmlns:p14="http://schemas.microsoft.com/office/powerpoint/2010/main" val="409639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3F3C7-B5B8-4E47-8833-A3743D47647D}"/>
              </a:ext>
            </a:extLst>
          </p:cNvPr>
          <p:cNvSpPr>
            <a:spLocks noGrp="1"/>
          </p:cNvSpPr>
          <p:nvPr>
            <p:ph type="title"/>
          </p:nvPr>
        </p:nvSpPr>
        <p:spPr/>
        <p:txBody>
          <a:bodyPr/>
          <a:lstStyle/>
          <a:p>
            <a:r>
              <a:rPr lang="en-US" dirty="0"/>
              <a:t>Solution: Program</a:t>
            </a:r>
          </a:p>
        </p:txBody>
      </p:sp>
      <p:sp>
        <p:nvSpPr>
          <p:cNvPr id="3" name="Tijdelijke aanduiding voor inhoud 2">
            <a:extLst>
              <a:ext uri="{FF2B5EF4-FFF2-40B4-BE49-F238E27FC236}">
                <a16:creationId xmlns:a16="http://schemas.microsoft.com/office/drawing/2014/main" id="{8E3110AD-3956-42A9-93E9-0919DB8A726F}"/>
              </a:ext>
            </a:extLst>
          </p:cNvPr>
          <p:cNvSpPr>
            <a:spLocks noGrp="1"/>
          </p:cNvSpPr>
          <p:nvPr>
            <p:ph idx="1"/>
          </p:nvPr>
        </p:nvSpPr>
        <p:spPr/>
        <p:txBody>
          <a:bodyPr/>
          <a:lstStyle/>
          <a:p>
            <a:pPr marL="342900" indent="-342900">
              <a:buFont typeface="Arial" panose="020B0604020202020204" pitchFamily="34" charset="0"/>
              <a:buChar char="•"/>
            </a:pPr>
            <a:r>
              <a:rPr lang="en-US" dirty="0"/>
              <a:t>Python</a:t>
            </a:r>
          </a:p>
          <a:p>
            <a:pPr marL="342900" indent="-342900">
              <a:buFont typeface="Arial" panose="020B0604020202020204" pitchFamily="34" charset="0"/>
              <a:buChar char="•"/>
            </a:pPr>
            <a:r>
              <a:rPr lang="en-US" dirty="0"/>
              <a:t>Generates a database</a:t>
            </a:r>
          </a:p>
          <a:p>
            <a:pPr marL="342900" indent="-342900">
              <a:buFont typeface="Arial" panose="020B0604020202020204" pitchFamily="34" charset="0"/>
              <a:buChar char="•"/>
            </a:pPr>
            <a:r>
              <a:rPr lang="en-US" dirty="0"/>
              <a:t>Many settings</a:t>
            </a:r>
          </a:p>
          <a:p>
            <a:pPr marL="342900" indent="-342900">
              <a:buFont typeface="Arial" panose="020B0604020202020204" pitchFamily="34" charset="0"/>
              <a:buChar char="•"/>
            </a:pPr>
            <a:r>
              <a:rPr lang="en-US" dirty="0"/>
              <a:t>Methods to adjust distribution</a:t>
            </a:r>
          </a:p>
        </p:txBody>
      </p:sp>
      <p:sp>
        <p:nvSpPr>
          <p:cNvPr id="4" name="Tijdelijke aanduiding voor voettekst 3">
            <a:extLst>
              <a:ext uri="{FF2B5EF4-FFF2-40B4-BE49-F238E27FC236}">
                <a16:creationId xmlns:a16="http://schemas.microsoft.com/office/drawing/2014/main" id="{50A5E888-166E-4C96-AA8F-817D27F1E324}"/>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BA596C8B-D128-491A-B5D4-E7FC2D6503EE}"/>
              </a:ext>
            </a:extLst>
          </p:cNvPr>
          <p:cNvSpPr>
            <a:spLocks noGrp="1"/>
          </p:cNvSpPr>
          <p:nvPr>
            <p:ph type="sldNum" sz="quarter" idx="12"/>
          </p:nvPr>
        </p:nvSpPr>
        <p:spPr/>
        <p:txBody>
          <a:bodyPr/>
          <a:lstStyle/>
          <a:p>
            <a:fld id="{C194BDB0-F4EA-4DD6-8281-CCE2440D0CE0}" type="slidenum">
              <a:rPr lang="en-GB" smtClean="0"/>
              <a:t>13</a:t>
            </a:fld>
            <a:endParaRPr lang="en-GB" dirty="0"/>
          </a:p>
        </p:txBody>
      </p:sp>
      <p:pic>
        <p:nvPicPr>
          <p:cNvPr id="7" name="Afbeelding 6">
            <a:extLst>
              <a:ext uri="{FF2B5EF4-FFF2-40B4-BE49-F238E27FC236}">
                <a16:creationId xmlns:a16="http://schemas.microsoft.com/office/drawing/2014/main" id="{7CA78281-C04F-4613-8B0F-F708170B9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997" y="1"/>
            <a:ext cx="4729003" cy="3043084"/>
          </a:xfrm>
          <a:prstGeom prst="rect">
            <a:avLst/>
          </a:prstGeom>
        </p:spPr>
      </p:pic>
      <p:sp>
        <p:nvSpPr>
          <p:cNvPr id="8" name="Tekstvak 7">
            <a:extLst>
              <a:ext uri="{FF2B5EF4-FFF2-40B4-BE49-F238E27FC236}">
                <a16:creationId xmlns:a16="http://schemas.microsoft.com/office/drawing/2014/main" id="{E1ECD08B-98F4-43B4-8A48-251A4577D57A}"/>
              </a:ext>
            </a:extLst>
          </p:cNvPr>
          <p:cNvSpPr txBox="1"/>
          <p:nvPr/>
        </p:nvSpPr>
        <p:spPr>
          <a:xfrm>
            <a:off x="4414997" y="3076534"/>
            <a:ext cx="1806905" cy="215444"/>
          </a:xfrm>
          <a:prstGeom prst="rect">
            <a:avLst/>
          </a:prstGeom>
          <a:noFill/>
        </p:spPr>
        <p:txBody>
          <a:bodyPr wrap="none" rtlCol="0">
            <a:spAutoFit/>
          </a:bodyPr>
          <a:lstStyle/>
          <a:p>
            <a:r>
              <a:rPr lang="en-US" sz="800" dirty="0"/>
              <a:t>A diagram of the structure of the code.</a:t>
            </a:r>
          </a:p>
        </p:txBody>
      </p:sp>
    </p:spTree>
    <p:extLst>
      <p:ext uri="{BB962C8B-B14F-4D97-AF65-F5344CB8AC3E}">
        <p14:creationId xmlns:p14="http://schemas.microsoft.com/office/powerpoint/2010/main" val="370033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ijdelijke aanduiding voor inhoud 2">
                <a:extLst>
                  <a:ext uri="{FF2B5EF4-FFF2-40B4-BE49-F238E27FC236}">
                    <a16:creationId xmlns:a16="http://schemas.microsoft.com/office/drawing/2014/main" id="{E7B28D67-1BF4-4A96-AE9A-630F173FFE44}"/>
                  </a:ext>
                </a:extLst>
              </p:cNvPr>
              <p:cNvSpPr>
                <a:spLocks noGrp="1"/>
              </p:cNvSpPr>
              <p:nvPr>
                <p:ph idx="1"/>
              </p:nvPr>
            </p:nvSpPr>
            <p:spPr/>
            <p:txBody>
              <a:bodyPr/>
              <a:lstStyle/>
              <a:p>
                <a:pPr marL="342900" indent="-342900">
                  <a:buFont typeface="Arial" panose="020B0604020202020204" pitchFamily="34" charset="0"/>
                  <a:buChar char="•"/>
                </a:pPr>
                <a:r>
                  <a:rPr lang="en-US" dirty="0"/>
                  <a:t>What input?</a:t>
                </a:r>
              </a:p>
              <a:p>
                <a:pPr marL="523875" lvl="2" indent="-342900"/>
                <a:r>
                  <a:rPr lang="en-US" dirty="0"/>
                  <a:t>Positional data?</a:t>
                </a:r>
              </a:p>
              <a:p>
                <a:pPr marL="523875" lvl="2" indent="-342900"/>
                <a:r>
                  <a:rPr lang="en-US" dirty="0"/>
                  <a:t>Relative distances?</a:t>
                </a:r>
              </a:p>
              <a:p>
                <a:pPr marL="523875" lvl="2" indent="-342900"/>
                <a:r>
                  <a:rPr lang="en-US" dirty="0"/>
                  <a:t>Eigenvalues!</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𝑃</m:t>
                    </m:r>
                    <m:r>
                      <a:rPr lang="en-US" b="0" i="1" baseline="30000" smtClean="0">
                        <a:latin typeface="Cambria Math" panose="02040503050406030204" pitchFamily="18" charset="0"/>
                      </a:rPr>
                      <m:t>𝑜</m:t>
                    </m:r>
                    <m:r>
                      <a:rPr lang="en-US" b="0" i="1" baseline="-25000" smtClean="0">
                        <a:latin typeface="Cambria Math" panose="02040503050406030204" pitchFamily="18" charset="0"/>
                      </a:rPr>
                      <m:t>𝑖𝑗</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sub>
                      <m:sup>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𝑑𝑠</m:t>
                            </m:r>
                            <m:r>
                              <a:rPr lang="en-US" b="0" i="1" baseline="-25000" smtClean="0">
                                <a:latin typeface="Cambria Math" panose="02040503050406030204" pitchFamily="18" charset="0"/>
                              </a:rPr>
                              <m:t>𝑝</m:t>
                            </m:r>
                            <m:r>
                              <a:rPr lang="en-US" b="0" i="1" smtClean="0">
                                <a:latin typeface="Cambria Math" panose="02040503050406030204" pitchFamily="18" charset="0"/>
                              </a:rPr>
                              <m:t>+1</m:t>
                            </m:r>
                          </m:e>
                        </m:d>
                        <m:r>
                          <a:rPr lang="en-US" b="0" i="1" baseline="30000" smtClean="0">
                            <a:latin typeface="Cambria Math" panose="02040503050406030204" pitchFamily="18" charset="0"/>
                          </a:rPr>
                          <m:t>𝑑</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r>
                                  <a:rPr lang="en-US" b="0" i="1" baseline="-25000" smtClean="0">
                                    <a:latin typeface="Cambria Math" panose="02040503050406030204" pitchFamily="18" charset="0"/>
                                  </a:rPr>
                                  <m:t>0</m:t>
                                </m:r>
                                <m:r>
                                  <a:rPr lang="en-US" b="0" i="1" baseline="-25000" smtClean="0">
                                    <a:latin typeface="Cambria Math" panose="02040503050406030204" pitchFamily="18" charset="0"/>
                                  </a:rPr>
                                  <m:t>𝑝</m:t>
                                </m:r>
                              </m:num>
                              <m:den>
                                <m:r>
                                  <a:rPr lang="en-US" b="0" i="1" smtClean="0">
                                    <a:latin typeface="Cambria Math" panose="02040503050406030204" pitchFamily="18" charset="0"/>
                                  </a:rPr>
                                  <m:t>𝑟</m:t>
                                </m:r>
                                <m:r>
                                  <a:rPr lang="en-US" b="0" i="1" baseline="-25000" smtClean="0">
                                    <a:latin typeface="Cambria Math" panose="02040503050406030204" pitchFamily="18" charset="0"/>
                                  </a:rPr>
                                  <m:t>𝑖𝑗𝑘</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𝑟</m:t>
                                </m:r>
                                <m:r>
                                  <a:rPr lang="en-US" b="0" i="1" baseline="-25000" smtClean="0">
                                    <a:latin typeface="Cambria Math" panose="02040503050406030204" pitchFamily="18" charset="0"/>
                                  </a:rPr>
                                  <m:t>𝑖𝑗𝑘</m:t>
                                </m:r>
                              </m:num>
                              <m:den>
                                <m:r>
                                  <a:rPr lang="en-US" b="0" i="1" smtClean="0">
                                    <a:latin typeface="Cambria Math" panose="02040503050406030204" pitchFamily="18" charset="0"/>
                                  </a:rPr>
                                  <m:t>𝑅</m:t>
                                </m:r>
                                <m:r>
                                  <a:rPr lang="en-US" b="0" i="1" baseline="-25000" smtClean="0">
                                    <a:latin typeface="Cambria Math" panose="02040503050406030204" pitchFamily="18" charset="0"/>
                                  </a:rPr>
                                  <m:t>0</m:t>
                                </m:r>
                                <m:r>
                                  <a:rPr lang="en-US" b="0" i="1" baseline="-25000" smtClean="0">
                                    <a:latin typeface="Cambria Math" panose="02040503050406030204" pitchFamily="18" charset="0"/>
                                  </a:rPr>
                                  <m:t>𝑝</m:t>
                                </m:r>
                              </m:den>
                            </m:f>
                            <m:r>
                              <a:rPr lang="en-US" b="0" i="1" smtClean="0">
                                <a:latin typeface="Cambria Math" panose="02040503050406030204" pitchFamily="18" charset="0"/>
                              </a:rPr>
                              <m:t>)</m:t>
                            </m:r>
                          </m:e>
                          <m:sup>
                            <m:r>
                              <a:rPr lang="en-US" b="0" i="1" smtClean="0">
                                <a:latin typeface="Cambria Math" panose="02040503050406030204" pitchFamily="18" charset="0"/>
                              </a:rPr>
                              <m:t>−</m:t>
                            </m:r>
                            <m:r>
                              <a:rPr lang="en-US" b="0" i="1" smtClean="0">
                                <a:latin typeface="Cambria Math" panose="02040503050406030204" pitchFamily="18" charset="0"/>
                              </a:rPr>
                              <m:t>𝑜</m:t>
                            </m:r>
                          </m:sup>
                        </m:sSup>
                      </m:e>
                    </m:nary>
                  </m:oMath>
                </a14:m>
                <a:r>
                  <a:rPr lang="en-US" dirty="0"/>
                  <a:t> for </a:t>
                </a:r>
                <a14:m>
                  <m:oMath xmlns:m="http://schemas.openxmlformats.org/officeDocument/2006/math">
                    <m:r>
                      <a:rPr lang="en-US" b="0" i="1" smtClean="0">
                        <a:latin typeface="Cambria Math" panose="02040503050406030204" pitchFamily="18" charset="0"/>
                      </a:rPr>
                      <m:t>𝑟</m:t>
                    </m:r>
                    <m:r>
                      <a:rPr lang="en-US" b="0" i="1" baseline="-25000" smtClean="0">
                        <a:latin typeface="Cambria Math" panose="02040503050406030204" pitchFamily="18" charset="0"/>
                      </a:rPr>
                      <m:t>𝑖𝑗𝑘</m:t>
                    </m:r>
                    <m:r>
                      <a:rPr lang="en-US" b="0" i="1" smtClean="0">
                        <a:latin typeface="Cambria Math" panose="02040503050406030204" pitchFamily="18" charset="0"/>
                      </a:rPr>
                      <m:t>&lt;</m:t>
                    </m:r>
                    <m:r>
                      <a:rPr lang="en-US" b="0" i="1" smtClean="0">
                        <a:latin typeface="Cambria Math" panose="02040503050406030204" pitchFamily="18" charset="0"/>
                      </a:rPr>
                      <m:t>𝑅𝑜</m:t>
                    </m:r>
                    <m:r>
                      <a:rPr lang="en-US" b="0" i="1" baseline="-25000" smtClean="0">
                        <a:latin typeface="Cambria Math" panose="02040503050406030204" pitchFamily="18" charset="0"/>
                      </a:rPr>
                      <m:t>𝑝</m:t>
                    </m:r>
                  </m:oMath>
                </a14:m>
                <a:endParaRPr lang="en-US" b="0" baseline="-25000" dirty="0"/>
              </a:p>
              <a:p>
                <a:pPr marL="342900" indent="-342900">
                  <a:buFont typeface="Arial" panose="020B0604020202020204" pitchFamily="34" charset="0"/>
                  <a:buChar char="•"/>
                </a:pPr>
                <a:r>
                  <a:rPr lang="en-US" dirty="0"/>
                  <a:t>Build in convergence</a:t>
                </a:r>
              </a:p>
            </p:txBody>
          </p:sp>
        </mc:Choice>
        <mc:Fallback>
          <p:sp>
            <p:nvSpPr>
              <p:cNvPr id="3" name="Tijdelijke aanduiding voor inhoud 2">
                <a:extLst>
                  <a:ext uri="{FF2B5EF4-FFF2-40B4-BE49-F238E27FC236}">
                    <a16:creationId xmlns:a16="http://schemas.microsoft.com/office/drawing/2014/main" id="{E7B28D67-1BF4-4A96-AE9A-630F173FFE44}"/>
                  </a:ext>
                </a:extLst>
              </p:cNvPr>
              <p:cNvSpPr>
                <a:spLocks noGrp="1" noRot="1" noChangeAspect="1" noMove="1" noResize="1" noEditPoints="1" noAdjustHandles="1" noChangeArrowheads="1" noChangeShapeType="1" noTextEdit="1"/>
              </p:cNvSpPr>
              <p:nvPr>
                <p:ph idx="1"/>
              </p:nvPr>
            </p:nvSpPr>
            <p:spPr>
              <a:blipFill>
                <a:blip r:embed="rId3"/>
                <a:stretch>
                  <a:fillRect l="-1855" t="-2500"/>
                </a:stretch>
              </a:blipFill>
            </p:spPr>
            <p:txBody>
              <a:bodyPr/>
              <a:lstStyle/>
              <a:p>
                <a:r>
                  <a:rPr lang="en-US">
                    <a:noFill/>
                  </a:rPr>
                  <a:t> </a:t>
                </a:r>
              </a:p>
            </p:txBody>
          </p:sp>
        </mc:Fallback>
      </mc:AlternateContent>
      <p:sp>
        <p:nvSpPr>
          <p:cNvPr id="2" name="Titel 1">
            <a:extLst>
              <a:ext uri="{FF2B5EF4-FFF2-40B4-BE49-F238E27FC236}">
                <a16:creationId xmlns:a16="http://schemas.microsoft.com/office/drawing/2014/main" id="{AA51E4F2-ED3C-4E18-8F44-DA77A5606899}"/>
              </a:ext>
            </a:extLst>
          </p:cNvPr>
          <p:cNvSpPr>
            <a:spLocks noGrp="1"/>
          </p:cNvSpPr>
          <p:nvPr>
            <p:ph type="title"/>
          </p:nvPr>
        </p:nvSpPr>
        <p:spPr/>
        <p:txBody>
          <a:bodyPr/>
          <a:lstStyle/>
          <a:p>
            <a:r>
              <a:rPr lang="en-US" dirty="0"/>
              <a:t>Solution: Preparations for machine learning</a:t>
            </a:r>
          </a:p>
        </p:txBody>
      </p:sp>
      <p:sp>
        <p:nvSpPr>
          <p:cNvPr id="4" name="Tijdelijke aanduiding voor voettekst 3">
            <a:extLst>
              <a:ext uri="{FF2B5EF4-FFF2-40B4-BE49-F238E27FC236}">
                <a16:creationId xmlns:a16="http://schemas.microsoft.com/office/drawing/2014/main" id="{8034306E-45D4-4BF8-BE9B-01F3249ED9E0}"/>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FFD89656-9D4B-45C0-9DF3-B8800B681BFC}"/>
              </a:ext>
            </a:extLst>
          </p:cNvPr>
          <p:cNvSpPr>
            <a:spLocks noGrp="1"/>
          </p:cNvSpPr>
          <p:nvPr>
            <p:ph type="sldNum" sz="quarter" idx="12"/>
          </p:nvPr>
        </p:nvSpPr>
        <p:spPr/>
        <p:txBody>
          <a:bodyPr/>
          <a:lstStyle/>
          <a:p>
            <a:fld id="{C194BDB0-F4EA-4DD6-8281-CCE2440D0CE0}" type="slidenum">
              <a:rPr lang="en-GB" smtClean="0"/>
              <a:t>14</a:t>
            </a:fld>
            <a:endParaRPr lang="en-GB" dirty="0"/>
          </a:p>
        </p:txBody>
      </p:sp>
      <p:pic>
        <p:nvPicPr>
          <p:cNvPr id="7" name="Afbeelding 6">
            <a:extLst>
              <a:ext uri="{FF2B5EF4-FFF2-40B4-BE49-F238E27FC236}">
                <a16:creationId xmlns:a16="http://schemas.microsoft.com/office/drawing/2014/main" id="{590FF360-5B7B-48A5-BBCA-0BFC9A1729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781" y="1057749"/>
            <a:ext cx="3142220" cy="3061967"/>
          </a:xfrm>
          <a:prstGeom prst="rect">
            <a:avLst/>
          </a:prstGeom>
        </p:spPr>
      </p:pic>
      <p:sp>
        <p:nvSpPr>
          <p:cNvPr id="8" name="Tekstvak 7">
            <a:extLst>
              <a:ext uri="{FF2B5EF4-FFF2-40B4-BE49-F238E27FC236}">
                <a16:creationId xmlns:a16="http://schemas.microsoft.com/office/drawing/2014/main" id="{F5A0DE39-4839-4B87-8630-E1F2CF8DAA57}"/>
              </a:ext>
            </a:extLst>
          </p:cNvPr>
          <p:cNvSpPr txBox="1"/>
          <p:nvPr/>
        </p:nvSpPr>
        <p:spPr>
          <a:xfrm>
            <a:off x="6001781" y="4119716"/>
            <a:ext cx="3293806" cy="215444"/>
          </a:xfrm>
          <a:prstGeom prst="rect">
            <a:avLst/>
          </a:prstGeom>
          <a:noFill/>
        </p:spPr>
        <p:txBody>
          <a:bodyPr wrap="square" rtlCol="0">
            <a:spAutoFit/>
          </a:bodyPr>
          <a:lstStyle/>
          <a:p>
            <a:r>
              <a:rPr lang="en-US" sz="800" dirty="0"/>
              <a:t>Eigenvalues of order -2 for a particle dragged trough the unit cell.</a:t>
            </a:r>
          </a:p>
        </p:txBody>
      </p:sp>
    </p:spTree>
    <p:extLst>
      <p:ext uri="{BB962C8B-B14F-4D97-AF65-F5344CB8AC3E}">
        <p14:creationId xmlns:p14="http://schemas.microsoft.com/office/powerpoint/2010/main" val="280873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FD0A78-CB05-472D-8691-999B25AE2713}"/>
              </a:ext>
            </a:extLst>
          </p:cNvPr>
          <p:cNvSpPr>
            <a:spLocks noGrp="1"/>
          </p:cNvSpPr>
          <p:nvPr>
            <p:ph type="title"/>
          </p:nvPr>
        </p:nvSpPr>
        <p:spPr/>
        <p:txBody>
          <a:bodyPr/>
          <a:lstStyle/>
          <a:p>
            <a:r>
              <a:rPr lang="en-US" dirty="0"/>
              <a:t>Results: Speed</a:t>
            </a:r>
          </a:p>
        </p:txBody>
      </p:sp>
      <mc:AlternateContent xmlns:mc="http://schemas.openxmlformats.org/markup-compatibility/2006" xmlns:a14="http://schemas.microsoft.com/office/drawing/2010/main">
        <mc:Choice Requires="a14">
          <p:sp>
            <p:nvSpPr>
              <p:cNvPr id="3" name="Tijdelijke aanduiding voor inhoud 2">
                <a:extLst>
                  <a:ext uri="{FF2B5EF4-FFF2-40B4-BE49-F238E27FC236}">
                    <a16:creationId xmlns:a16="http://schemas.microsoft.com/office/drawing/2014/main" id="{72942864-75F1-4499-90E8-6E702D88963D}"/>
                  </a:ext>
                </a:extLst>
              </p:cNvPr>
              <p:cNvSpPr>
                <a:spLocks noGrp="1"/>
              </p:cNvSpPr>
              <p:nvPr>
                <p:ph idx="1"/>
              </p:nvPr>
            </p:nvSpPr>
            <p:spPr/>
            <p:txBody>
              <a:bodyPr/>
              <a:lstStyle/>
              <a:p>
                <a:pPr marL="342900" indent="-342900">
                  <a:buFont typeface="Arial" panose="020B0604020202020204" pitchFamily="34" charset="0"/>
                  <a:buChar char="•"/>
                </a:pPr>
                <a:r>
                  <a:rPr lang="en-US" b="0" dirty="0"/>
                  <a:t>Very fast </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baseline="-25000" smtClean="0">
                            <a:latin typeface="Cambria Math" panose="02040503050406030204" pitchFamily="18" charset="0"/>
                          </a:rPr>
                          <m:t>𝑠</m:t>
                        </m:r>
                        <m:r>
                          <a:rPr lang="en-US" b="0" i="1" baseline="30000"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𝑁𝑝</m:t>
                        </m:r>
                        <m:r>
                          <a:rPr lang="en-US" b="0" i="1" baseline="30000"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baseline="-25000" smtClean="0">
                            <a:latin typeface="Cambria Math" panose="02040503050406030204" pitchFamily="18" charset="0"/>
                          </a:rPr>
                          <m:t>𝑠</m:t>
                        </m:r>
                        <m:r>
                          <a:rPr lang="en-US" b="0" i="1" baseline="30000" smtClean="0">
                            <a:latin typeface="Cambria Math" panose="02040503050406030204" pitchFamily="18" charset="0"/>
                          </a:rPr>
                          <m:t>2</m:t>
                        </m:r>
                        <m:r>
                          <a:rPr lang="en-US" b="0" i="1" baseline="30000"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𝑁𝑝</m:t>
                        </m:r>
                        <m:r>
                          <a:rPr lang="en-US" b="0" i="1" baseline="30000" smtClean="0">
                            <a:latin typeface="Cambria Math" panose="02040503050406030204" pitchFamily="18" charset="0"/>
                          </a:rPr>
                          <m:t>3</m:t>
                        </m:r>
                      </m:e>
                    </m:d>
                  </m:oMath>
                </a14:m>
                <a:endParaRPr lang="en-US" dirty="0"/>
              </a:p>
            </p:txBody>
          </p:sp>
        </mc:Choice>
        <mc:Fallback xmlns="">
          <p:sp>
            <p:nvSpPr>
              <p:cNvPr id="3" name="Tijdelijke aanduiding voor inhoud 2">
                <a:extLst>
                  <a:ext uri="{FF2B5EF4-FFF2-40B4-BE49-F238E27FC236}">
                    <a16:creationId xmlns:a16="http://schemas.microsoft.com/office/drawing/2014/main" id="{72942864-75F1-4499-90E8-6E702D88963D}"/>
                  </a:ext>
                </a:extLst>
              </p:cNvPr>
              <p:cNvSpPr>
                <a:spLocks noGrp="1" noRot="1" noChangeAspect="1" noMove="1" noResize="1" noEditPoints="1" noAdjustHandles="1" noChangeArrowheads="1" noChangeShapeType="1" noTextEdit="1"/>
              </p:cNvSpPr>
              <p:nvPr>
                <p:ph idx="1"/>
              </p:nvPr>
            </p:nvSpPr>
            <p:spPr>
              <a:blipFill>
                <a:blip r:embed="rId3"/>
                <a:stretch>
                  <a:fillRect l="-1855" t="-2500"/>
                </a:stretch>
              </a:blipFill>
            </p:spPr>
            <p:txBody>
              <a:bodyPr/>
              <a:lstStyle/>
              <a:p>
                <a:r>
                  <a:rPr lang="en-NL">
                    <a:noFill/>
                  </a:rPr>
                  <a:t> </a:t>
                </a:r>
              </a:p>
            </p:txBody>
          </p:sp>
        </mc:Fallback>
      </mc:AlternateContent>
      <p:sp>
        <p:nvSpPr>
          <p:cNvPr id="4" name="Tijdelijke aanduiding voor voettekst 3">
            <a:extLst>
              <a:ext uri="{FF2B5EF4-FFF2-40B4-BE49-F238E27FC236}">
                <a16:creationId xmlns:a16="http://schemas.microsoft.com/office/drawing/2014/main" id="{270E42AE-A962-4ADB-A2B5-E9D8B9698F97}"/>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AFD775FD-027F-4E29-A9A2-53F31E7DF7EF}"/>
              </a:ext>
            </a:extLst>
          </p:cNvPr>
          <p:cNvSpPr>
            <a:spLocks noGrp="1"/>
          </p:cNvSpPr>
          <p:nvPr>
            <p:ph type="sldNum" sz="quarter" idx="12"/>
          </p:nvPr>
        </p:nvSpPr>
        <p:spPr/>
        <p:txBody>
          <a:bodyPr/>
          <a:lstStyle/>
          <a:p>
            <a:fld id="{C194BDB0-F4EA-4DD6-8281-CCE2440D0CE0}" type="slidenum">
              <a:rPr lang="en-GB" smtClean="0"/>
              <a:t>15</a:t>
            </a:fld>
            <a:endParaRPr lang="en-GB" dirty="0"/>
          </a:p>
        </p:txBody>
      </p:sp>
      <p:pic>
        <p:nvPicPr>
          <p:cNvPr id="7" name="Afbeelding 6">
            <a:extLst>
              <a:ext uri="{FF2B5EF4-FFF2-40B4-BE49-F238E27FC236}">
                <a16:creationId xmlns:a16="http://schemas.microsoft.com/office/drawing/2014/main" id="{976C900F-7864-47F5-941D-E66F0AABD2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8542" y="1852413"/>
            <a:ext cx="2551663" cy="2415776"/>
          </a:xfrm>
          <a:prstGeom prst="rect">
            <a:avLst/>
          </a:prstGeom>
        </p:spPr>
      </p:pic>
      <p:pic>
        <p:nvPicPr>
          <p:cNvPr id="9" name="Afbeelding 8">
            <a:extLst>
              <a:ext uri="{FF2B5EF4-FFF2-40B4-BE49-F238E27FC236}">
                <a16:creationId xmlns:a16="http://schemas.microsoft.com/office/drawing/2014/main" id="{9AEB3C71-60CC-44AB-9386-DFB1ADCF2E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655" y="1847387"/>
            <a:ext cx="2592347" cy="2459142"/>
          </a:xfrm>
          <a:prstGeom prst="rect">
            <a:avLst/>
          </a:prstGeom>
        </p:spPr>
      </p:pic>
      <p:sp>
        <p:nvSpPr>
          <p:cNvPr id="10" name="Tekstvak 9">
            <a:extLst>
              <a:ext uri="{FF2B5EF4-FFF2-40B4-BE49-F238E27FC236}">
                <a16:creationId xmlns:a16="http://schemas.microsoft.com/office/drawing/2014/main" id="{552E6957-D413-43B5-9043-91EDC5B5B287}"/>
              </a:ext>
            </a:extLst>
          </p:cNvPr>
          <p:cNvSpPr txBox="1"/>
          <p:nvPr/>
        </p:nvSpPr>
        <p:spPr>
          <a:xfrm>
            <a:off x="593655" y="4220256"/>
            <a:ext cx="2469718" cy="338554"/>
          </a:xfrm>
          <a:prstGeom prst="rect">
            <a:avLst/>
          </a:prstGeom>
          <a:noFill/>
        </p:spPr>
        <p:txBody>
          <a:bodyPr wrap="square" rtlCol="0">
            <a:spAutoFit/>
          </a:bodyPr>
          <a:lstStyle/>
          <a:p>
            <a:r>
              <a:rPr lang="en-US" sz="800" dirty="0"/>
              <a:t>The calculation time for a increasing depth of surrounding cells with N</a:t>
            </a:r>
            <a:r>
              <a:rPr lang="en-US" sz="800" baseline="-25000" dirty="0"/>
              <a:t>p</a:t>
            </a:r>
            <a:r>
              <a:rPr lang="en-US" sz="800" dirty="0"/>
              <a:t>=4.</a:t>
            </a:r>
          </a:p>
        </p:txBody>
      </p:sp>
      <p:sp>
        <p:nvSpPr>
          <p:cNvPr id="11" name="Tekstvak 10">
            <a:extLst>
              <a:ext uri="{FF2B5EF4-FFF2-40B4-BE49-F238E27FC236}">
                <a16:creationId xmlns:a16="http://schemas.microsoft.com/office/drawing/2014/main" id="{DC71E423-6FCB-4929-ADDC-B7C48685A3A0}"/>
              </a:ext>
            </a:extLst>
          </p:cNvPr>
          <p:cNvSpPr txBox="1"/>
          <p:nvPr/>
        </p:nvSpPr>
        <p:spPr>
          <a:xfrm>
            <a:off x="3269514" y="4230582"/>
            <a:ext cx="2469718" cy="338554"/>
          </a:xfrm>
          <a:prstGeom prst="rect">
            <a:avLst/>
          </a:prstGeom>
          <a:noFill/>
        </p:spPr>
        <p:txBody>
          <a:bodyPr wrap="square" rtlCol="0">
            <a:spAutoFit/>
          </a:bodyPr>
          <a:lstStyle/>
          <a:p>
            <a:r>
              <a:rPr lang="en-US" sz="800" dirty="0"/>
              <a:t>The calculation time for a increasing number of particles with d</a:t>
            </a:r>
            <a:r>
              <a:rPr lang="en-US" sz="800" baseline="-25000" dirty="0"/>
              <a:t>s</a:t>
            </a:r>
            <a:r>
              <a:rPr lang="en-US" sz="800" dirty="0"/>
              <a:t>=2.</a:t>
            </a:r>
          </a:p>
        </p:txBody>
      </p:sp>
    </p:spTree>
    <p:extLst>
      <p:ext uri="{BB962C8B-B14F-4D97-AF65-F5344CB8AC3E}">
        <p14:creationId xmlns:p14="http://schemas.microsoft.com/office/powerpoint/2010/main" val="56216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E76BC8-82CE-4006-A378-5506DC9B82B0}"/>
              </a:ext>
            </a:extLst>
          </p:cNvPr>
          <p:cNvSpPr>
            <a:spLocks noGrp="1"/>
          </p:cNvSpPr>
          <p:nvPr>
            <p:ph type="title"/>
          </p:nvPr>
        </p:nvSpPr>
        <p:spPr/>
        <p:txBody>
          <a:bodyPr/>
          <a:lstStyle/>
          <a:p>
            <a:r>
              <a:rPr lang="en-US" dirty="0"/>
              <a:t>Results: Speed</a:t>
            </a:r>
          </a:p>
        </p:txBody>
      </p:sp>
      <mc:AlternateContent xmlns:mc="http://schemas.openxmlformats.org/markup-compatibility/2006">
        <mc:Choice xmlns:a14="http://schemas.microsoft.com/office/drawing/2010/main" Requires="a14">
          <p:sp>
            <p:nvSpPr>
              <p:cNvPr id="3" name="Tijdelijke aanduiding voor inhoud 2">
                <a:extLst>
                  <a:ext uri="{FF2B5EF4-FFF2-40B4-BE49-F238E27FC236}">
                    <a16:creationId xmlns:a16="http://schemas.microsoft.com/office/drawing/2014/main" id="{01A72F97-C27E-49A5-958C-E1FB0E7375E4}"/>
                  </a:ext>
                </a:extLst>
              </p:cNvPr>
              <p:cNvSpPr>
                <a:spLocks noGrp="1"/>
              </p:cNvSpPr>
              <p:nvPr>
                <p:ph idx="1"/>
              </p:nvPr>
            </p:nvSpPr>
            <p:spPr/>
            <p:txBody>
              <a:bodyPr/>
              <a:lstStyle/>
              <a:p>
                <a:pPr marL="342900" indent="-342900">
                  <a:buFont typeface="Arial" panose="020B0604020202020204" pitchFamily="34" charset="0"/>
                  <a:buChar char="•"/>
                </a:pPr>
                <a:r>
                  <a:rPr lang="en-US" dirty="0"/>
                  <a:t>Preperations</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baseline="-25000" smtClean="0">
                            <a:latin typeface="Cambria Math" panose="02040503050406030204" pitchFamily="18" charset="0"/>
                          </a:rPr>
                          <m:t>𝑠𝑝</m:t>
                        </m:r>
                        <m:r>
                          <a:rPr lang="en-US" b="0" i="1" baseline="30000"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𝑁𝑝</m:t>
                        </m:r>
                        <m:r>
                          <a:rPr lang="en-US" b="0" i="1" baseline="30000"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𝑁𝑝</m:t>
                    </m:r>
                    <m:r>
                      <a:rPr lang="en-US" b="0" i="1" baseline="30000" smtClean="0">
                        <a:latin typeface="Cambria Math" panose="02040503050406030204" pitchFamily="18" charset="0"/>
                      </a:rPr>
                      <m:t>3</m:t>
                    </m:r>
                    <m:r>
                      <a:rPr lang="en-US" b="0" i="1" smtClean="0">
                        <a:latin typeface="Cambria Math" panose="02040503050406030204" pitchFamily="18" charset="0"/>
                      </a:rPr>
                      <m:t>)</m:t>
                    </m:r>
                  </m:oMath>
                </a14:m>
                <a:endParaRPr lang="en-US" dirty="0"/>
              </a:p>
              <a:p>
                <a:pPr marL="342900" indent="-342900">
                  <a:buFont typeface="Arial" panose="020B0604020202020204" pitchFamily="34" charset="0"/>
                  <a:buChar char="•"/>
                </a:pPr>
                <a:r>
                  <a:rPr lang="en-US" dirty="0"/>
                  <a:t>0.5 seconds for 20 particles</a:t>
                </a:r>
              </a:p>
            </p:txBody>
          </p:sp>
        </mc:Choice>
        <mc:Fallback>
          <p:sp>
            <p:nvSpPr>
              <p:cNvPr id="3" name="Tijdelijke aanduiding voor inhoud 2">
                <a:extLst>
                  <a:ext uri="{FF2B5EF4-FFF2-40B4-BE49-F238E27FC236}">
                    <a16:creationId xmlns:a16="http://schemas.microsoft.com/office/drawing/2014/main" id="{01A72F97-C27E-49A5-958C-E1FB0E7375E4}"/>
                  </a:ext>
                </a:extLst>
              </p:cNvPr>
              <p:cNvSpPr>
                <a:spLocks noGrp="1" noRot="1" noChangeAspect="1" noMove="1" noResize="1" noEditPoints="1" noAdjustHandles="1" noChangeArrowheads="1" noChangeShapeType="1" noTextEdit="1"/>
              </p:cNvSpPr>
              <p:nvPr>
                <p:ph idx="1"/>
              </p:nvPr>
            </p:nvSpPr>
            <p:spPr>
              <a:blipFill>
                <a:blip r:embed="rId3"/>
                <a:stretch>
                  <a:fillRect l="-1855" t="-2500"/>
                </a:stretch>
              </a:blipFill>
            </p:spPr>
            <p:txBody>
              <a:bodyPr/>
              <a:lstStyle/>
              <a:p>
                <a:r>
                  <a:rPr lang="en-US">
                    <a:noFill/>
                  </a:rPr>
                  <a:t> </a:t>
                </a:r>
              </a:p>
            </p:txBody>
          </p:sp>
        </mc:Fallback>
      </mc:AlternateContent>
      <p:sp>
        <p:nvSpPr>
          <p:cNvPr id="4" name="Tijdelijke aanduiding voor voettekst 3">
            <a:extLst>
              <a:ext uri="{FF2B5EF4-FFF2-40B4-BE49-F238E27FC236}">
                <a16:creationId xmlns:a16="http://schemas.microsoft.com/office/drawing/2014/main" id="{C9FA0EE0-42FC-4629-A352-F66B059ACB2A}"/>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947F33A6-ABB4-4393-9A33-7E66DA7F6975}"/>
              </a:ext>
            </a:extLst>
          </p:cNvPr>
          <p:cNvSpPr>
            <a:spLocks noGrp="1"/>
          </p:cNvSpPr>
          <p:nvPr>
            <p:ph type="sldNum" sz="quarter" idx="12"/>
          </p:nvPr>
        </p:nvSpPr>
        <p:spPr/>
        <p:txBody>
          <a:bodyPr/>
          <a:lstStyle/>
          <a:p>
            <a:fld id="{C194BDB0-F4EA-4DD6-8281-CCE2440D0CE0}" type="slidenum">
              <a:rPr lang="en-GB" smtClean="0"/>
              <a:t>16</a:t>
            </a:fld>
            <a:endParaRPr lang="en-GB" dirty="0"/>
          </a:p>
        </p:txBody>
      </p:sp>
    </p:spTree>
    <p:extLst>
      <p:ext uri="{BB962C8B-B14F-4D97-AF65-F5344CB8AC3E}">
        <p14:creationId xmlns:p14="http://schemas.microsoft.com/office/powerpoint/2010/main" val="401565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B86EC4-38AC-46F6-835C-9782C64E2BCD}"/>
              </a:ext>
            </a:extLst>
          </p:cNvPr>
          <p:cNvSpPr>
            <a:spLocks noGrp="1"/>
          </p:cNvSpPr>
          <p:nvPr>
            <p:ph type="title"/>
          </p:nvPr>
        </p:nvSpPr>
        <p:spPr/>
        <p:txBody>
          <a:bodyPr/>
          <a:lstStyle/>
          <a:p>
            <a:r>
              <a:rPr lang="en-US" dirty="0"/>
              <a:t>Results: Databases</a:t>
            </a:r>
          </a:p>
        </p:txBody>
      </p:sp>
      <p:sp>
        <p:nvSpPr>
          <p:cNvPr id="3" name="Tijdelijke aanduiding voor inhoud 2">
            <a:extLst>
              <a:ext uri="{FF2B5EF4-FFF2-40B4-BE49-F238E27FC236}">
                <a16:creationId xmlns:a16="http://schemas.microsoft.com/office/drawing/2014/main" id="{309933F0-935B-4A0B-846E-1DC25FC88F9A}"/>
              </a:ext>
            </a:extLst>
          </p:cNvPr>
          <p:cNvSpPr>
            <a:spLocks noGrp="1"/>
          </p:cNvSpPr>
          <p:nvPr>
            <p:ph idx="1"/>
          </p:nvPr>
        </p:nvSpPr>
        <p:spPr>
          <a:xfrm>
            <a:off x="758824" y="1306642"/>
            <a:ext cx="3578035" cy="2922458"/>
          </a:xfrm>
        </p:spPr>
        <p:txBody>
          <a:bodyPr/>
          <a:lstStyle/>
          <a:p>
            <a:pPr marL="342900" indent="-342900">
              <a:buFont typeface="Arial" panose="020B0604020202020204" pitchFamily="34" charset="0"/>
              <a:buChar char="•"/>
            </a:pPr>
            <a:r>
              <a:rPr lang="en-US" dirty="0"/>
              <a:t>Amount of scans</a:t>
            </a:r>
          </a:p>
          <a:p>
            <a:pPr marL="342900" indent="-342900">
              <a:buFont typeface="Arial" panose="020B0604020202020204" pitchFamily="34" charset="0"/>
              <a:buChar char="•"/>
            </a:pPr>
            <a:r>
              <a:rPr lang="en-US" dirty="0"/>
              <a:t>Prevalent configurations</a:t>
            </a:r>
          </a:p>
          <a:p>
            <a:pPr marL="342900" indent="-342900">
              <a:buFont typeface="Arial" panose="020B0604020202020204" pitchFamily="34" charset="0"/>
              <a:buChar char="•"/>
            </a:pPr>
            <a:r>
              <a:rPr lang="en-US" dirty="0"/>
              <a:t>Acceptance rate</a:t>
            </a:r>
          </a:p>
          <a:p>
            <a:pPr marL="342900" indent="-342900">
              <a:buFont typeface="Arial" panose="020B0604020202020204" pitchFamily="34" charset="0"/>
              <a:buChar char="•"/>
            </a:pPr>
            <a:r>
              <a:rPr lang="en-US" dirty="0"/>
              <a:t>20% -&gt; 30 to 40 scans</a:t>
            </a:r>
          </a:p>
          <a:p>
            <a:pPr marL="342900" indent="-342900">
              <a:buFont typeface="Arial" panose="020B0604020202020204" pitchFamily="34" charset="0"/>
              <a:buChar char="•"/>
            </a:pPr>
            <a:r>
              <a:rPr lang="en-US" dirty="0"/>
              <a:t>Depends on cell width</a:t>
            </a:r>
          </a:p>
        </p:txBody>
      </p:sp>
      <p:sp>
        <p:nvSpPr>
          <p:cNvPr id="4" name="Tijdelijke aanduiding voor voettekst 3">
            <a:extLst>
              <a:ext uri="{FF2B5EF4-FFF2-40B4-BE49-F238E27FC236}">
                <a16:creationId xmlns:a16="http://schemas.microsoft.com/office/drawing/2014/main" id="{4E2BC2FF-8E4A-475D-BE5C-B96DA921FA73}"/>
              </a:ext>
            </a:extLst>
          </p:cNvPr>
          <p:cNvSpPr>
            <a:spLocks noGrp="1"/>
          </p:cNvSpPr>
          <p:nvPr>
            <p:ph type="ftr" sz="quarter" idx="11"/>
          </p:nvPr>
        </p:nvSpPr>
        <p:spPr/>
        <p:txBody>
          <a:bodyPr/>
          <a:lstStyle/>
          <a:p>
            <a:r>
              <a:rPr lang="en-US" dirty="0"/>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0D7E5339-9820-4ECB-89D3-CE67333CF9E9}"/>
              </a:ext>
            </a:extLst>
          </p:cNvPr>
          <p:cNvSpPr>
            <a:spLocks noGrp="1"/>
          </p:cNvSpPr>
          <p:nvPr>
            <p:ph type="sldNum" sz="quarter" idx="12"/>
          </p:nvPr>
        </p:nvSpPr>
        <p:spPr>
          <a:xfrm>
            <a:off x="2" y="4568400"/>
            <a:ext cx="1114424" cy="572286"/>
          </a:xfrm>
        </p:spPr>
        <p:txBody>
          <a:bodyPr/>
          <a:lstStyle/>
          <a:p>
            <a:fld id="{C194BDB0-F4EA-4DD6-8281-CCE2440D0CE0}" type="slidenum">
              <a:rPr lang="en-GB" smtClean="0"/>
              <a:t>17</a:t>
            </a:fld>
            <a:endParaRPr lang="en-GB" dirty="0"/>
          </a:p>
        </p:txBody>
      </p:sp>
      <p:pic>
        <p:nvPicPr>
          <p:cNvPr id="7" name="Afbeelding 6">
            <a:extLst>
              <a:ext uri="{FF2B5EF4-FFF2-40B4-BE49-F238E27FC236}">
                <a16:creationId xmlns:a16="http://schemas.microsoft.com/office/drawing/2014/main" id="{99E64651-EE3F-4CDA-B12D-A603067C2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6860" y="0"/>
            <a:ext cx="2174495" cy="2094271"/>
          </a:xfrm>
          <a:prstGeom prst="rect">
            <a:avLst/>
          </a:prstGeom>
        </p:spPr>
      </p:pic>
      <p:pic>
        <p:nvPicPr>
          <p:cNvPr id="9" name="Afbeelding 8" descr="Afbeelding met kaart&#10;&#10;Automatisch gegenereerde beschrijving">
            <a:extLst>
              <a:ext uri="{FF2B5EF4-FFF2-40B4-BE49-F238E27FC236}">
                <a16:creationId xmlns:a16="http://schemas.microsoft.com/office/drawing/2014/main" id="{79477916-B4E6-43D8-BDAC-662EEA8D8F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0970" y="0"/>
            <a:ext cx="2174495" cy="2094271"/>
          </a:xfrm>
          <a:prstGeom prst="rect">
            <a:avLst/>
          </a:prstGeom>
        </p:spPr>
      </p:pic>
      <p:pic>
        <p:nvPicPr>
          <p:cNvPr id="11" name="Afbeelding 10">
            <a:extLst>
              <a:ext uri="{FF2B5EF4-FFF2-40B4-BE49-F238E27FC236}">
                <a16:creationId xmlns:a16="http://schemas.microsoft.com/office/drawing/2014/main" id="{9C242DDD-6636-4B1A-82EF-DD9D9205AE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859" y="2284200"/>
            <a:ext cx="2174495" cy="2094271"/>
          </a:xfrm>
          <a:prstGeom prst="rect">
            <a:avLst/>
          </a:prstGeom>
        </p:spPr>
      </p:pic>
      <p:pic>
        <p:nvPicPr>
          <p:cNvPr id="13" name="Afbeelding 12">
            <a:extLst>
              <a:ext uri="{FF2B5EF4-FFF2-40B4-BE49-F238E27FC236}">
                <a16:creationId xmlns:a16="http://schemas.microsoft.com/office/drawing/2014/main" id="{1E76BA10-AD38-48AF-AC67-C0E619AE9A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90970" y="2284200"/>
            <a:ext cx="2174495" cy="2094271"/>
          </a:xfrm>
          <a:prstGeom prst="rect">
            <a:avLst/>
          </a:prstGeom>
        </p:spPr>
      </p:pic>
      <p:sp>
        <p:nvSpPr>
          <p:cNvPr id="14" name="Tekstvak 13">
            <a:extLst>
              <a:ext uri="{FF2B5EF4-FFF2-40B4-BE49-F238E27FC236}">
                <a16:creationId xmlns:a16="http://schemas.microsoft.com/office/drawing/2014/main" id="{AA1AB4CC-2D3B-4DF8-9DCA-852BC4DBBC0C}"/>
              </a:ext>
            </a:extLst>
          </p:cNvPr>
          <p:cNvSpPr txBox="1"/>
          <p:nvPr/>
        </p:nvSpPr>
        <p:spPr>
          <a:xfrm>
            <a:off x="4352344" y="2094271"/>
            <a:ext cx="1986441" cy="215444"/>
          </a:xfrm>
          <a:prstGeom prst="rect">
            <a:avLst/>
          </a:prstGeom>
          <a:noFill/>
        </p:spPr>
        <p:txBody>
          <a:bodyPr wrap="none" rtlCol="0">
            <a:spAutoFit/>
          </a:bodyPr>
          <a:lstStyle/>
          <a:p>
            <a:r>
              <a:rPr lang="en-US" sz="800" dirty="0"/>
              <a:t>Distribution for with 30 scans of relaxation.</a:t>
            </a:r>
          </a:p>
        </p:txBody>
      </p:sp>
      <p:sp>
        <p:nvSpPr>
          <p:cNvPr id="15" name="Tekstvak 14">
            <a:extLst>
              <a:ext uri="{FF2B5EF4-FFF2-40B4-BE49-F238E27FC236}">
                <a16:creationId xmlns:a16="http://schemas.microsoft.com/office/drawing/2014/main" id="{E44EE045-F042-445A-879A-1081D3E0013D}"/>
              </a:ext>
            </a:extLst>
          </p:cNvPr>
          <p:cNvSpPr txBox="1"/>
          <p:nvPr/>
        </p:nvSpPr>
        <p:spPr>
          <a:xfrm>
            <a:off x="6690969" y="2094271"/>
            <a:ext cx="1986441" cy="215444"/>
          </a:xfrm>
          <a:prstGeom prst="rect">
            <a:avLst/>
          </a:prstGeom>
          <a:noFill/>
        </p:spPr>
        <p:txBody>
          <a:bodyPr wrap="none" rtlCol="0">
            <a:spAutoFit/>
          </a:bodyPr>
          <a:lstStyle/>
          <a:p>
            <a:r>
              <a:rPr lang="en-US" sz="800" dirty="0"/>
              <a:t>Distribution for with 50 scans of relaxation.</a:t>
            </a:r>
          </a:p>
        </p:txBody>
      </p:sp>
      <p:sp>
        <p:nvSpPr>
          <p:cNvPr id="16" name="Tekstvak 15">
            <a:extLst>
              <a:ext uri="{FF2B5EF4-FFF2-40B4-BE49-F238E27FC236}">
                <a16:creationId xmlns:a16="http://schemas.microsoft.com/office/drawing/2014/main" id="{D7543C49-F5A2-49D1-8F03-C7FF3BE13870}"/>
              </a:ext>
            </a:extLst>
          </p:cNvPr>
          <p:cNvSpPr txBox="1"/>
          <p:nvPr/>
        </p:nvSpPr>
        <p:spPr>
          <a:xfrm>
            <a:off x="4336859" y="4378471"/>
            <a:ext cx="2037737" cy="215444"/>
          </a:xfrm>
          <a:prstGeom prst="rect">
            <a:avLst/>
          </a:prstGeom>
          <a:noFill/>
        </p:spPr>
        <p:txBody>
          <a:bodyPr wrap="none" rtlCol="0">
            <a:spAutoFit/>
          </a:bodyPr>
          <a:lstStyle/>
          <a:p>
            <a:r>
              <a:rPr lang="en-US" sz="800" dirty="0"/>
              <a:t>Distribution for with 100 scans of relaxation.</a:t>
            </a:r>
          </a:p>
        </p:txBody>
      </p:sp>
      <p:sp>
        <p:nvSpPr>
          <p:cNvPr id="17" name="Tekstvak 16">
            <a:extLst>
              <a:ext uri="{FF2B5EF4-FFF2-40B4-BE49-F238E27FC236}">
                <a16:creationId xmlns:a16="http://schemas.microsoft.com/office/drawing/2014/main" id="{E5438D45-6BB2-4591-A27F-831DD1F3B16F}"/>
              </a:ext>
            </a:extLst>
          </p:cNvPr>
          <p:cNvSpPr txBox="1"/>
          <p:nvPr/>
        </p:nvSpPr>
        <p:spPr>
          <a:xfrm>
            <a:off x="6690969" y="4372517"/>
            <a:ext cx="2037737" cy="215444"/>
          </a:xfrm>
          <a:prstGeom prst="rect">
            <a:avLst/>
          </a:prstGeom>
          <a:noFill/>
        </p:spPr>
        <p:txBody>
          <a:bodyPr wrap="none" rtlCol="0">
            <a:spAutoFit/>
          </a:bodyPr>
          <a:lstStyle/>
          <a:p>
            <a:r>
              <a:rPr lang="en-US" sz="800" dirty="0"/>
              <a:t>Distribution for with 200 scans of relaxation.</a:t>
            </a:r>
          </a:p>
        </p:txBody>
      </p:sp>
      <p:pic>
        <p:nvPicPr>
          <p:cNvPr id="19" name="Afbeelding 18" descr="Afbeelding met stof&#10;&#10;Automatisch gegenereerde beschrijving">
            <a:extLst>
              <a:ext uri="{FF2B5EF4-FFF2-40B4-BE49-F238E27FC236}">
                <a16:creationId xmlns:a16="http://schemas.microsoft.com/office/drawing/2014/main" id="{058CC2F2-98BF-4BC5-96A2-9615D73B90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2343" y="0"/>
            <a:ext cx="2149161" cy="2094271"/>
          </a:xfrm>
          <a:prstGeom prst="rect">
            <a:avLst/>
          </a:prstGeom>
        </p:spPr>
      </p:pic>
      <p:pic>
        <p:nvPicPr>
          <p:cNvPr id="21" name="Afbeelding 20" descr="Afbeelding met stof, voedsel&#10;&#10;Automatisch gegenereerde beschrijving">
            <a:extLst>
              <a:ext uri="{FF2B5EF4-FFF2-40B4-BE49-F238E27FC236}">
                <a16:creationId xmlns:a16="http://schemas.microsoft.com/office/drawing/2014/main" id="{F61FF984-EB5B-4646-B8BC-A935F42517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90970" y="3704"/>
            <a:ext cx="2145360" cy="2090567"/>
          </a:xfrm>
          <a:prstGeom prst="rect">
            <a:avLst/>
          </a:prstGeom>
        </p:spPr>
      </p:pic>
      <p:pic>
        <p:nvPicPr>
          <p:cNvPr id="23" name="Afbeelding 22">
            <a:extLst>
              <a:ext uri="{FF2B5EF4-FFF2-40B4-BE49-F238E27FC236}">
                <a16:creationId xmlns:a16="http://schemas.microsoft.com/office/drawing/2014/main" id="{955D3521-A41B-4664-8EEE-7E4707A95B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42009" y="2284200"/>
            <a:ext cx="2169346" cy="2113940"/>
          </a:xfrm>
          <a:prstGeom prst="rect">
            <a:avLst/>
          </a:prstGeom>
        </p:spPr>
      </p:pic>
      <p:pic>
        <p:nvPicPr>
          <p:cNvPr id="25" name="Afbeelding 24" descr="Afbeelding met voedsel&#10;&#10;Automatisch gegenereerde beschrijving">
            <a:extLst>
              <a:ext uri="{FF2B5EF4-FFF2-40B4-BE49-F238E27FC236}">
                <a16:creationId xmlns:a16="http://schemas.microsoft.com/office/drawing/2014/main" id="{6B0FE9F6-F401-4F0C-AB31-E33A7A1E0F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90969" y="2284200"/>
            <a:ext cx="2143051" cy="2088317"/>
          </a:xfrm>
          <a:prstGeom prst="rect">
            <a:avLst/>
          </a:prstGeom>
        </p:spPr>
      </p:pic>
      <p:sp>
        <p:nvSpPr>
          <p:cNvPr id="28" name="Tekstvak 27">
            <a:extLst>
              <a:ext uri="{FF2B5EF4-FFF2-40B4-BE49-F238E27FC236}">
                <a16:creationId xmlns:a16="http://schemas.microsoft.com/office/drawing/2014/main" id="{F24D6BBD-C5F8-48C1-B40E-7EB2B3DB0A81}"/>
              </a:ext>
            </a:extLst>
          </p:cNvPr>
          <p:cNvSpPr txBox="1"/>
          <p:nvPr/>
        </p:nvSpPr>
        <p:spPr>
          <a:xfrm>
            <a:off x="4347194" y="2094271"/>
            <a:ext cx="724878" cy="215444"/>
          </a:xfrm>
          <a:prstGeom prst="rect">
            <a:avLst/>
          </a:prstGeom>
          <a:noFill/>
        </p:spPr>
        <p:txBody>
          <a:bodyPr wrap="none" rtlCol="0">
            <a:spAutoFit/>
          </a:bodyPr>
          <a:lstStyle/>
          <a:p>
            <a:r>
              <a:rPr lang="en-US" sz="800" dirty="0"/>
              <a:t>Pair forming.</a:t>
            </a:r>
          </a:p>
        </p:txBody>
      </p:sp>
      <p:sp>
        <p:nvSpPr>
          <p:cNvPr id="29" name="Tekstvak 28">
            <a:extLst>
              <a:ext uri="{FF2B5EF4-FFF2-40B4-BE49-F238E27FC236}">
                <a16:creationId xmlns:a16="http://schemas.microsoft.com/office/drawing/2014/main" id="{A8A99375-3781-44EB-BEEC-DF7797EB494B}"/>
              </a:ext>
            </a:extLst>
          </p:cNvPr>
          <p:cNvSpPr txBox="1"/>
          <p:nvPr/>
        </p:nvSpPr>
        <p:spPr>
          <a:xfrm>
            <a:off x="6694283" y="2097975"/>
            <a:ext cx="899605" cy="215444"/>
          </a:xfrm>
          <a:prstGeom prst="rect">
            <a:avLst/>
          </a:prstGeom>
          <a:noFill/>
        </p:spPr>
        <p:txBody>
          <a:bodyPr wrap="none" rtlCol="0">
            <a:spAutoFit/>
          </a:bodyPr>
          <a:lstStyle/>
          <a:p>
            <a:r>
              <a:rPr lang="en-US" sz="800" dirty="0"/>
              <a:t>Triangle forming.</a:t>
            </a:r>
          </a:p>
        </p:txBody>
      </p:sp>
      <p:sp>
        <p:nvSpPr>
          <p:cNvPr id="30" name="Tekstvak 29">
            <a:extLst>
              <a:ext uri="{FF2B5EF4-FFF2-40B4-BE49-F238E27FC236}">
                <a16:creationId xmlns:a16="http://schemas.microsoft.com/office/drawing/2014/main" id="{77FD7C67-5752-4CDA-8742-C4CA4CE0A1F6}"/>
              </a:ext>
            </a:extLst>
          </p:cNvPr>
          <p:cNvSpPr txBox="1"/>
          <p:nvPr/>
        </p:nvSpPr>
        <p:spPr>
          <a:xfrm>
            <a:off x="4336858" y="4382018"/>
            <a:ext cx="854721" cy="215444"/>
          </a:xfrm>
          <a:prstGeom prst="rect">
            <a:avLst/>
          </a:prstGeom>
          <a:noFill/>
        </p:spPr>
        <p:txBody>
          <a:bodyPr wrap="none" rtlCol="0">
            <a:spAutoFit/>
          </a:bodyPr>
          <a:lstStyle/>
          <a:p>
            <a:r>
              <a:rPr lang="en-US" sz="800" dirty="0"/>
              <a:t>Square forming.</a:t>
            </a:r>
          </a:p>
        </p:txBody>
      </p:sp>
      <p:sp>
        <p:nvSpPr>
          <p:cNvPr id="31" name="Tekstvak 30">
            <a:extLst>
              <a:ext uri="{FF2B5EF4-FFF2-40B4-BE49-F238E27FC236}">
                <a16:creationId xmlns:a16="http://schemas.microsoft.com/office/drawing/2014/main" id="{245D4AAB-402A-4221-B2D5-A80EB4F08F59}"/>
              </a:ext>
            </a:extLst>
          </p:cNvPr>
          <p:cNvSpPr txBox="1"/>
          <p:nvPr/>
        </p:nvSpPr>
        <p:spPr>
          <a:xfrm>
            <a:off x="6694836" y="4372517"/>
            <a:ext cx="1083951" cy="215444"/>
          </a:xfrm>
          <a:prstGeom prst="rect">
            <a:avLst/>
          </a:prstGeom>
          <a:noFill/>
        </p:spPr>
        <p:txBody>
          <a:bodyPr wrap="none" rtlCol="0">
            <a:spAutoFit/>
          </a:bodyPr>
          <a:lstStyle/>
          <a:p>
            <a:r>
              <a:rPr lang="en-US" sz="800" dirty="0"/>
              <a:t>No clear shapes (yet).</a:t>
            </a:r>
          </a:p>
        </p:txBody>
      </p:sp>
    </p:spTree>
    <p:extLst>
      <p:ext uri="{BB962C8B-B14F-4D97-AF65-F5344CB8AC3E}">
        <p14:creationId xmlns:p14="http://schemas.microsoft.com/office/powerpoint/2010/main" val="165647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8" grpId="0"/>
      <p:bldP spid="29" grpId="0"/>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52B3AF-BC82-46BD-B7A8-6E2A59825A3D}"/>
              </a:ext>
            </a:extLst>
          </p:cNvPr>
          <p:cNvSpPr>
            <a:spLocks noGrp="1"/>
          </p:cNvSpPr>
          <p:nvPr>
            <p:ph type="title"/>
          </p:nvPr>
        </p:nvSpPr>
        <p:spPr/>
        <p:txBody>
          <a:bodyPr/>
          <a:lstStyle/>
          <a:p>
            <a:r>
              <a:rPr lang="en-US" dirty="0"/>
              <a:t>Results: Databases</a:t>
            </a:r>
          </a:p>
        </p:txBody>
      </p:sp>
      <p:pic>
        <p:nvPicPr>
          <p:cNvPr id="7" name="Tijdelijke aanduiding voor inhoud 6">
            <a:extLst>
              <a:ext uri="{FF2B5EF4-FFF2-40B4-BE49-F238E27FC236}">
                <a16:creationId xmlns:a16="http://schemas.microsoft.com/office/drawing/2014/main" id="{06759FA4-331A-4453-BED0-8A290525F6B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821383" y="0"/>
            <a:ext cx="4322618" cy="4007511"/>
          </a:xfrm>
        </p:spPr>
      </p:pic>
      <p:sp>
        <p:nvSpPr>
          <p:cNvPr id="4" name="Tijdelijke aanduiding voor voettekst 3">
            <a:extLst>
              <a:ext uri="{FF2B5EF4-FFF2-40B4-BE49-F238E27FC236}">
                <a16:creationId xmlns:a16="http://schemas.microsoft.com/office/drawing/2014/main" id="{8DB97280-1C1E-4F77-B08B-370F354A1ADA}"/>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61802466-3ECF-4209-B69B-8B3E004A4C30}"/>
              </a:ext>
            </a:extLst>
          </p:cNvPr>
          <p:cNvSpPr>
            <a:spLocks noGrp="1"/>
          </p:cNvSpPr>
          <p:nvPr>
            <p:ph type="sldNum" sz="quarter" idx="12"/>
          </p:nvPr>
        </p:nvSpPr>
        <p:spPr/>
        <p:txBody>
          <a:bodyPr/>
          <a:lstStyle/>
          <a:p>
            <a:fld id="{C194BDB0-F4EA-4DD6-8281-CCE2440D0CE0}" type="slidenum">
              <a:rPr lang="en-GB" smtClean="0"/>
              <a:t>18</a:t>
            </a:fld>
            <a:endParaRPr lang="en-GB" dirty="0"/>
          </a:p>
        </p:txBody>
      </p:sp>
      <p:sp>
        <p:nvSpPr>
          <p:cNvPr id="9" name="Tijdelijke aanduiding voor inhoud 2">
            <a:extLst>
              <a:ext uri="{FF2B5EF4-FFF2-40B4-BE49-F238E27FC236}">
                <a16:creationId xmlns:a16="http://schemas.microsoft.com/office/drawing/2014/main" id="{6B8E5EE5-BA0B-4F71-A57D-4EC6B438DD09}"/>
              </a:ext>
            </a:extLst>
          </p:cNvPr>
          <p:cNvSpPr txBox="1">
            <a:spLocks/>
          </p:cNvSpPr>
          <p:nvPr/>
        </p:nvSpPr>
        <p:spPr>
          <a:xfrm>
            <a:off x="758825" y="1306642"/>
            <a:ext cx="3696798" cy="2922458"/>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Range of cell widths</a:t>
            </a:r>
          </a:p>
          <a:p>
            <a:pPr marL="342900" indent="-342900">
              <a:buFont typeface="Arial" panose="020B0604020202020204" pitchFamily="34" charset="0"/>
              <a:buChar char="•"/>
            </a:pPr>
            <a:r>
              <a:rPr lang="en-US" dirty="0"/>
              <a:t>Minimum and maximum</a:t>
            </a:r>
          </a:p>
          <a:p>
            <a:pPr marL="342900" indent="-342900">
              <a:buFont typeface="Arial" panose="020B0604020202020204" pitchFamily="34" charset="0"/>
              <a:buChar char="•"/>
            </a:pPr>
            <a:endParaRPr lang="en-US" dirty="0"/>
          </a:p>
        </p:txBody>
      </p:sp>
      <p:sp>
        <p:nvSpPr>
          <p:cNvPr id="10" name="Tekstvak 9">
            <a:extLst>
              <a:ext uri="{FF2B5EF4-FFF2-40B4-BE49-F238E27FC236}">
                <a16:creationId xmlns:a16="http://schemas.microsoft.com/office/drawing/2014/main" id="{75A2F7E7-17A5-4DCF-AD61-2E7FF6ABF538}"/>
              </a:ext>
            </a:extLst>
          </p:cNvPr>
          <p:cNvSpPr txBox="1"/>
          <p:nvPr/>
        </p:nvSpPr>
        <p:spPr>
          <a:xfrm>
            <a:off x="4821383" y="3933720"/>
            <a:ext cx="4322617" cy="507831"/>
          </a:xfrm>
          <a:prstGeom prst="rect">
            <a:avLst/>
          </a:prstGeom>
          <a:noFill/>
        </p:spPr>
        <p:txBody>
          <a:bodyPr wrap="square" rtlCol="0">
            <a:spAutoFit/>
          </a:bodyPr>
          <a:lstStyle/>
          <a:p>
            <a:r>
              <a:rPr lang="en-US" dirty="0"/>
              <a:t>A plot of the different energies in the database. It is a log plot with a offset of -37.1E</a:t>
            </a:r>
            <a:r>
              <a:rPr lang="en-US" baseline="-25000" dirty="0"/>
              <a:t>c</a:t>
            </a:r>
            <a:r>
              <a:rPr lang="en-US" dirty="0"/>
              <a:t>.</a:t>
            </a:r>
            <a:endParaRPr lang="en-US" sz="800" dirty="0"/>
          </a:p>
        </p:txBody>
      </p:sp>
    </p:spTree>
    <p:extLst>
      <p:ext uri="{BB962C8B-B14F-4D97-AF65-F5344CB8AC3E}">
        <p14:creationId xmlns:p14="http://schemas.microsoft.com/office/powerpoint/2010/main" val="427721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A501A9-E2E4-49EA-83F9-5910E902A5B7}"/>
              </a:ext>
            </a:extLst>
          </p:cNvPr>
          <p:cNvSpPr>
            <a:spLocks noGrp="1"/>
          </p:cNvSpPr>
          <p:nvPr>
            <p:ph type="title"/>
          </p:nvPr>
        </p:nvSpPr>
        <p:spPr/>
        <p:txBody>
          <a:bodyPr/>
          <a:lstStyle/>
          <a:p>
            <a:r>
              <a:rPr lang="en-US" dirty="0"/>
              <a:t>Results: Machine learning</a:t>
            </a:r>
          </a:p>
        </p:txBody>
      </p:sp>
      <p:sp>
        <p:nvSpPr>
          <p:cNvPr id="3" name="Tijdelijke aanduiding voor inhoud 2">
            <a:extLst>
              <a:ext uri="{FF2B5EF4-FFF2-40B4-BE49-F238E27FC236}">
                <a16:creationId xmlns:a16="http://schemas.microsoft.com/office/drawing/2014/main" id="{843E590E-855D-4A26-B343-8FA3E4C6FD49}"/>
              </a:ext>
            </a:extLst>
          </p:cNvPr>
          <p:cNvSpPr>
            <a:spLocks noGrp="1"/>
          </p:cNvSpPr>
          <p:nvPr>
            <p:ph idx="1"/>
          </p:nvPr>
        </p:nvSpPr>
        <p:spPr/>
        <p:txBody>
          <a:bodyPr/>
          <a:lstStyle/>
          <a:p>
            <a:pPr marL="342900" indent="-342900">
              <a:buFont typeface="Arial" panose="020B0604020202020204" pitchFamily="34" charset="0"/>
              <a:buChar char="•"/>
            </a:pPr>
            <a:r>
              <a:rPr lang="en-US" dirty="0"/>
              <a:t>Cell width 5R</a:t>
            </a:r>
            <a:r>
              <a:rPr lang="en-US" baseline="-25000" dirty="0"/>
              <a:t>c</a:t>
            </a:r>
          </a:p>
          <a:p>
            <a:pPr marL="342900" indent="-342900">
              <a:buFont typeface="Arial" panose="020B0604020202020204" pitchFamily="34" charset="0"/>
              <a:buChar char="•"/>
            </a:pPr>
            <a:r>
              <a:rPr lang="en-US" dirty="0"/>
              <a:t>25000 datapoints</a:t>
            </a:r>
          </a:p>
          <a:p>
            <a:pPr marL="342900" indent="-342900">
              <a:buFont typeface="Arial" panose="020B0604020202020204" pitchFamily="34" charset="0"/>
              <a:buChar char="•"/>
            </a:pPr>
            <a:r>
              <a:rPr lang="en-US" dirty="0"/>
              <a:t>3 trainings per network</a:t>
            </a:r>
          </a:p>
          <a:p>
            <a:pPr marL="342900" indent="-342900">
              <a:buFont typeface="Arial" panose="020B0604020202020204" pitchFamily="34" charset="0"/>
              <a:buChar char="•"/>
            </a:pPr>
            <a:r>
              <a:rPr lang="en-US" dirty="0"/>
              <a:t>Simple networks</a:t>
            </a:r>
          </a:p>
          <a:p>
            <a:pPr marL="342900" indent="-342900">
              <a:buFont typeface="Arial" panose="020B0604020202020204" pitchFamily="34" charset="0"/>
              <a:buChar char="•"/>
            </a:pPr>
            <a:r>
              <a:rPr lang="en-US" dirty="0"/>
              <a:t>Mean absolute error</a:t>
            </a:r>
          </a:p>
          <a:p>
            <a:pPr marL="342900" indent="-342900">
              <a:buFont typeface="Arial" panose="020B0604020202020204" pitchFamily="34" charset="0"/>
              <a:buChar char="•"/>
            </a:pPr>
            <a:r>
              <a:rPr lang="en-US" dirty="0"/>
              <a:t>ADAM optimizer</a:t>
            </a:r>
          </a:p>
          <a:p>
            <a:pPr marL="342900" indent="-342900">
              <a:buFont typeface="Arial" panose="020B0604020202020204" pitchFamily="34" charset="0"/>
              <a:buChar char="•"/>
            </a:pPr>
            <a:r>
              <a:rPr lang="en-US" dirty="0"/>
              <a:t>Low learning rate</a:t>
            </a:r>
          </a:p>
        </p:txBody>
      </p:sp>
      <p:sp>
        <p:nvSpPr>
          <p:cNvPr id="4" name="Tijdelijke aanduiding voor voettekst 3">
            <a:extLst>
              <a:ext uri="{FF2B5EF4-FFF2-40B4-BE49-F238E27FC236}">
                <a16:creationId xmlns:a16="http://schemas.microsoft.com/office/drawing/2014/main" id="{1597A091-2790-45BB-AAE3-CCFF2898FF04}"/>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CB78BE7B-67E6-4559-BCBA-ED98315B4D7E}"/>
              </a:ext>
            </a:extLst>
          </p:cNvPr>
          <p:cNvSpPr>
            <a:spLocks noGrp="1"/>
          </p:cNvSpPr>
          <p:nvPr>
            <p:ph type="sldNum" sz="quarter" idx="12"/>
          </p:nvPr>
        </p:nvSpPr>
        <p:spPr/>
        <p:txBody>
          <a:bodyPr/>
          <a:lstStyle/>
          <a:p>
            <a:fld id="{C194BDB0-F4EA-4DD6-8281-CCE2440D0CE0}" type="slidenum">
              <a:rPr lang="en-GB" smtClean="0"/>
              <a:t>19</a:t>
            </a:fld>
            <a:endParaRPr lang="en-GB" dirty="0"/>
          </a:p>
        </p:txBody>
      </p:sp>
      <p:pic>
        <p:nvPicPr>
          <p:cNvPr id="7" name="Afbeelding 6">
            <a:extLst>
              <a:ext uri="{FF2B5EF4-FFF2-40B4-BE49-F238E27FC236}">
                <a16:creationId xmlns:a16="http://schemas.microsoft.com/office/drawing/2014/main" id="{6935F9A3-233E-438C-AA5B-45000799C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033" y="690737"/>
            <a:ext cx="3374967" cy="3331419"/>
          </a:xfrm>
          <a:prstGeom prst="rect">
            <a:avLst/>
          </a:prstGeom>
        </p:spPr>
      </p:pic>
      <p:sp>
        <p:nvSpPr>
          <p:cNvPr id="8" name="Tekstvak 7">
            <a:extLst>
              <a:ext uri="{FF2B5EF4-FFF2-40B4-BE49-F238E27FC236}">
                <a16:creationId xmlns:a16="http://schemas.microsoft.com/office/drawing/2014/main" id="{B63C39C3-069D-4E5C-8302-EBE9528E6C01}"/>
              </a:ext>
            </a:extLst>
          </p:cNvPr>
          <p:cNvSpPr txBox="1"/>
          <p:nvPr/>
        </p:nvSpPr>
        <p:spPr>
          <a:xfrm>
            <a:off x="5769033" y="4017906"/>
            <a:ext cx="2988319" cy="215444"/>
          </a:xfrm>
          <a:prstGeom prst="rect">
            <a:avLst/>
          </a:prstGeom>
          <a:noFill/>
        </p:spPr>
        <p:txBody>
          <a:bodyPr wrap="none" rtlCol="0">
            <a:spAutoFit/>
          </a:bodyPr>
          <a:lstStyle/>
          <a:p>
            <a:r>
              <a:rPr lang="en-US" sz="800" dirty="0"/>
              <a:t>The loss of a linear network with ADAM and a learning rate of 10</a:t>
            </a:r>
            <a:r>
              <a:rPr lang="en-US" sz="800" baseline="30000" dirty="0"/>
              <a:t>-5</a:t>
            </a:r>
            <a:r>
              <a:rPr lang="en-US" sz="800" dirty="0"/>
              <a:t>.</a:t>
            </a:r>
          </a:p>
        </p:txBody>
      </p:sp>
    </p:spTree>
    <p:extLst>
      <p:ext uri="{BB962C8B-B14F-4D97-AF65-F5344CB8AC3E}">
        <p14:creationId xmlns:p14="http://schemas.microsoft.com/office/powerpoint/2010/main" val="79559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2CB964-C6B3-4FE0-9098-00B1B402F7C5}"/>
              </a:ext>
            </a:extLst>
          </p:cNvPr>
          <p:cNvSpPr>
            <a:spLocks noGrp="1"/>
          </p:cNvSpPr>
          <p:nvPr>
            <p:ph type="title"/>
          </p:nvPr>
        </p:nvSpPr>
        <p:spPr/>
        <p:txBody>
          <a:bodyPr/>
          <a:lstStyle/>
          <a:p>
            <a:r>
              <a:rPr lang="en-US" dirty="0"/>
              <a:t>Content</a:t>
            </a:r>
          </a:p>
        </p:txBody>
      </p:sp>
      <p:sp>
        <p:nvSpPr>
          <p:cNvPr id="3" name="Tijdelijke aanduiding voor inhoud 2">
            <a:extLst>
              <a:ext uri="{FF2B5EF4-FFF2-40B4-BE49-F238E27FC236}">
                <a16:creationId xmlns:a16="http://schemas.microsoft.com/office/drawing/2014/main" id="{9441EC5F-9956-4EB8-A9D6-57C28D497EF8}"/>
              </a:ext>
            </a:extLst>
          </p:cNvPr>
          <p:cNvSpPr>
            <a:spLocks noGrp="1"/>
          </p:cNvSpPr>
          <p:nvPr>
            <p:ph idx="1"/>
          </p:nvPr>
        </p:nvSpPr>
        <p:spPr>
          <a:xfrm>
            <a:off x="758824" y="898603"/>
            <a:ext cx="7556501" cy="2922458"/>
          </a:xfrm>
        </p:spPr>
        <p:txBody>
          <a:bodyPr/>
          <a:lstStyle/>
          <a:p>
            <a:pPr marL="342900" indent="-342900">
              <a:buFont typeface="Arial" panose="020B0604020202020204" pitchFamily="34" charset="0"/>
              <a:buChar char="•"/>
            </a:pPr>
            <a:r>
              <a:rPr lang="en-US" dirty="0"/>
              <a:t>Problem</a:t>
            </a:r>
          </a:p>
          <a:p>
            <a:pPr marL="523875" lvl="2" indent="-342900"/>
            <a:r>
              <a:rPr lang="en-US" dirty="0"/>
              <a:t>Potential energy surfaces</a:t>
            </a:r>
          </a:p>
          <a:p>
            <a:pPr marL="523875" lvl="2" indent="-342900"/>
            <a:r>
              <a:rPr lang="en-US" dirty="0"/>
              <a:t>Goal and requirements</a:t>
            </a:r>
          </a:p>
          <a:p>
            <a:pPr marL="342900" indent="-342900">
              <a:buFont typeface="Arial" panose="020B0604020202020204" pitchFamily="34" charset="0"/>
              <a:buChar char="•"/>
            </a:pPr>
            <a:r>
              <a:rPr lang="en-US" dirty="0"/>
              <a:t>Background information</a:t>
            </a:r>
          </a:p>
          <a:p>
            <a:pPr marL="342900" indent="-342900">
              <a:buFont typeface="Arial" panose="020B0604020202020204" pitchFamily="34" charset="0"/>
              <a:buChar char="•"/>
            </a:pPr>
            <a:r>
              <a:rPr lang="en-US" dirty="0"/>
              <a:t>Solution</a:t>
            </a:r>
          </a:p>
          <a:p>
            <a:pPr marL="523875" lvl="2" indent="-342900"/>
            <a:r>
              <a:rPr lang="en-US" dirty="0"/>
              <a:t>Potential energy</a:t>
            </a:r>
          </a:p>
          <a:p>
            <a:pPr marL="523875" lvl="2" indent="-342900"/>
            <a:r>
              <a:rPr lang="en-US" dirty="0"/>
              <a:t>Program</a:t>
            </a:r>
          </a:p>
          <a:p>
            <a:pPr marL="523875" lvl="2" indent="-342900"/>
            <a:r>
              <a:rPr lang="en-US" dirty="0"/>
              <a:t>Preparations for machine learning</a:t>
            </a:r>
          </a:p>
          <a:p>
            <a:pPr marL="342900" indent="-342900">
              <a:buFont typeface="Arial" panose="020B0604020202020204" pitchFamily="34" charset="0"/>
              <a:buChar char="•"/>
            </a:pPr>
            <a:r>
              <a:rPr lang="en-US" dirty="0"/>
              <a:t>Results</a:t>
            </a:r>
          </a:p>
          <a:p>
            <a:pPr marL="523875" lvl="2" indent="-342900"/>
            <a:r>
              <a:rPr lang="en-US" dirty="0"/>
              <a:t>Speed</a:t>
            </a:r>
          </a:p>
          <a:p>
            <a:pPr marL="523875" lvl="2" indent="-342900"/>
            <a:r>
              <a:rPr lang="en-US" dirty="0"/>
              <a:t>Databases</a:t>
            </a:r>
          </a:p>
          <a:p>
            <a:pPr marL="523875" lvl="2" indent="-342900"/>
            <a:r>
              <a:rPr lang="en-US" dirty="0"/>
              <a:t>Machine learning</a:t>
            </a:r>
          </a:p>
          <a:p>
            <a:pPr marL="342900" indent="-342900">
              <a:buFont typeface="Arial" panose="020B0604020202020204" pitchFamily="34" charset="0"/>
              <a:buChar char="•"/>
            </a:pPr>
            <a:r>
              <a:rPr lang="en-US" dirty="0"/>
              <a:t>Future</a:t>
            </a:r>
          </a:p>
        </p:txBody>
      </p:sp>
      <p:sp>
        <p:nvSpPr>
          <p:cNvPr id="4" name="Tijdelijke aanduiding voor voettekst 3">
            <a:extLst>
              <a:ext uri="{FF2B5EF4-FFF2-40B4-BE49-F238E27FC236}">
                <a16:creationId xmlns:a16="http://schemas.microsoft.com/office/drawing/2014/main" id="{A0E8CAC5-3E7A-4974-853D-B080525E4538}"/>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EAE34709-6F4B-4459-A58D-191D43318054}"/>
              </a:ext>
            </a:extLst>
          </p:cNvPr>
          <p:cNvSpPr>
            <a:spLocks noGrp="1"/>
          </p:cNvSpPr>
          <p:nvPr>
            <p:ph type="sldNum" sz="quarter" idx="12"/>
          </p:nvPr>
        </p:nvSpPr>
        <p:spPr/>
        <p:txBody>
          <a:bodyPr/>
          <a:lstStyle/>
          <a:p>
            <a:fld id="{C194BDB0-F4EA-4DD6-8281-CCE2440D0CE0}" type="slidenum">
              <a:rPr lang="en-GB" smtClean="0"/>
              <a:t>2</a:t>
            </a:fld>
            <a:endParaRPr lang="en-GB" dirty="0"/>
          </a:p>
        </p:txBody>
      </p:sp>
    </p:spTree>
    <p:extLst>
      <p:ext uri="{BB962C8B-B14F-4D97-AF65-F5344CB8AC3E}">
        <p14:creationId xmlns:p14="http://schemas.microsoft.com/office/powerpoint/2010/main" val="230705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AB1937-96D1-4E57-9A48-DCBFEF0DAACF}"/>
              </a:ext>
            </a:extLst>
          </p:cNvPr>
          <p:cNvSpPr>
            <a:spLocks noGrp="1"/>
          </p:cNvSpPr>
          <p:nvPr>
            <p:ph type="title"/>
          </p:nvPr>
        </p:nvSpPr>
        <p:spPr/>
        <p:txBody>
          <a:bodyPr/>
          <a:lstStyle/>
          <a:p>
            <a:r>
              <a:rPr lang="en-US" dirty="0"/>
              <a:t>Results: Machine learning</a:t>
            </a:r>
          </a:p>
        </p:txBody>
      </p:sp>
      <p:sp>
        <p:nvSpPr>
          <p:cNvPr id="3" name="Tijdelijke aanduiding voor inhoud 2">
            <a:extLst>
              <a:ext uri="{FF2B5EF4-FFF2-40B4-BE49-F238E27FC236}">
                <a16:creationId xmlns:a16="http://schemas.microsoft.com/office/drawing/2014/main" id="{E43D4B8E-C61D-41B8-B849-6F0DE0BAB538}"/>
              </a:ext>
            </a:extLst>
          </p:cNvPr>
          <p:cNvSpPr>
            <a:spLocks noGrp="1"/>
          </p:cNvSpPr>
          <p:nvPr>
            <p:ph idx="1"/>
          </p:nvPr>
        </p:nvSpPr>
        <p:spPr>
          <a:xfrm>
            <a:off x="758825" y="1306642"/>
            <a:ext cx="4799620" cy="2922458"/>
          </a:xfrm>
        </p:spPr>
        <p:txBody>
          <a:bodyPr/>
          <a:lstStyle/>
          <a:p>
            <a:pPr marL="342900" indent="-342900">
              <a:buFont typeface="Arial" panose="020B0604020202020204" pitchFamily="34" charset="0"/>
              <a:buChar char="•"/>
            </a:pPr>
            <a:r>
              <a:rPr lang="en-US" dirty="0"/>
              <a:t>Amount of inputs</a:t>
            </a:r>
          </a:p>
          <a:p>
            <a:pPr marL="342900" indent="-342900">
              <a:buFont typeface="Arial" panose="020B0604020202020204" pitchFamily="34" charset="0"/>
              <a:buChar char="•"/>
            </a:pPr>
            <a:r>
              <a:rPr lang="en-US" dirty="0"/>
              <a:t>Order of proximity matrices</a:t>
            </a:r>
          </a:p>
          <a:p>
            <a:pPr marL="342900" indent="-342900">
              <a:buFont typeface="Arial" panose="020B0604020202020204" pitchFamily="34" charset="0"/>
              <a:buChar char="•"/>
            </a:pPr>
            <a:r>
              <a:rPr lang="en-US" dirty="0"/>
              <a:t>Hidden layers</a:t>
            </a:r>
          </a:p>
        </p:txBody>
      </p:sp>
      <p:sp>
        <p:nvSpPr>
          <p:cNvPr id="4" name="Tijdelijke aanduiding voor voettekst 3">
            <a:extLst>
              <a:ext uri="{FF2B5EF4-FFF2-40B4-BE49-F238E27FC236}">
                <a16:creationId xmlns:a16="http://schemas.microsoft.com/office/drawing/2014/main" id="{A53552F7-EF2B-41E1-96F1-4A0C359DB1B2}"/>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2B35C6B0-9B40-4651-9848-4D023C736E34}"/>
              </a:ext>
            </a:extLst>
          </p:cNvPr>
          <p:cNvSpPr>
            <a:spLocks noGrp="1"/>
          </p:cNvSpPr>
          <p:nvPr>
            <p:ph type="sldNum" sz="quarter" idx="12"/>
          </p:nvPr>
        </p:nvSpPr>
        <p:spPr/>
        <p:txBody>
          <a:bodyPr/>
          <a:lstStyle/>
          <a:p>
            <a:fld id="{C194BDB0-F4EA-4DD6-8281-CCE2440D0CE0}" type="slidenum">
              <a:rPr lang="en-GB" smtClean="0"/>
              <a:t>20</a:t>
            </a:fld>
            <a:endParaRPr lang="en-GB" dirty="0"/>
          </a:p>
        </p:txBody>
      </p:sp>
      <p:pic>
        <p:nvPicPr>
          <p:cNvPr id="7" name="Afbeelding 6" descr="Afbeelding met tekst, kaart&#10;&#10;Automatisch gegenereerde beschrijving">
            <a:extLst>
              <a:ext uri="{FF2B5EF4-FFF2-40B4-BE49-F238E27FC236}">
                <a16:creationId xmlns:a16="http://schemas.microsoft.com/office/drawing/2014/main" id="{4D885CDF-1081-45E2-A32C-76F12F44A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1" y="518710"/>
            <a:ext cx="3352800" cy="3538275"/>
          </a:xfrm>
          <a:prstGeom prst="rect">
            <a:avLst/>
          </a:prstGeom>
        </p:spPr>
      </p:pic>
      <p:sp>
        <p:nvSpPr>
          <p:cNvPr id="8" name="Tekstvak 7">
            <a:extLst>
              <a:ext uri="{FF2B5EF4-FFF2-40B4-BE49-F238E27FC236}">
                <a16:creationId xmlns:a16="http://schemas.microsoft.com/office/drawing/2014/main" id="{B788D998-32BF-4B18-98E4-FB11D2FA2DF7}"/>
              </a:ext>
            </a:extLst>
          </p:cNvPr>
          <p:cNvSpPr txBox="1"/>
          <p:nvPr/>
        </p:nvSpPr>
        <p:spPr>
          <a:xfrm>
            <a:off x="5791201" y="4056985"/>
            <a:ext cx="3193503" cy="215444"/>
          </a:xfrm>
          <a:prstGeom prst="rect">
            <a:avLst/>
          </a:prstGeom>
          <a:noFill/>
        </p:spPr>
        <p:txBody>
          <a:bodyPr wrap="none" rtlCol="0">
            <a:spAutoFit/>
          </a:bodyPr>
          <a:lstStyle/>
          <a:p>
            <a:r>
              <a:rPr lang="en-US" sz="800" dirty="0"/>
              <a:t>The potential energy per particle as the particle is moved trough the cell.</a:t>
            </a:r>
          </a:p>
        </p:txBody>
      </p:sp>
      <p:pic>
        <p:nvPicPr>
          <p:cNvPr id="10" name="Afbeelding 9" descr="Afbeelding met tekst&#10;&#10;Automatisch gegenereerde beschrijving">
            <a:extLst>
              <a:ext uri="{FF2B5EF4-FFF2-40B4-BE49-F238E27FC236}">
                <a16:creationId xmlns:a16="http://schemas.microsoft.com/office/drawing/2014/main" id="{C06C1DF5-69FC-497F-9D5B-E7D62419B8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1" y="513191"/>
            <a:ext cx="3352799" cy="3538274"/>
          </a:xfrm>
          <a:prstGeom prst="rect">
            <a:avLst/>
          </a:prstGeom>
        </p:spPr>
      </p:pic>
      <p:sp>
        <p:nvSpPr>
          <p:cNvPr id="11" name="Tekstvak 10">
            <a:extLst>
              <a:ext uri="{FF2B5EF4-FFF2-40B4-BE49-F238E27FC236}">
                <a16:creationId xmlns:a16="http://schemas.microsoft.com/office/drawing/2014/main" id="{DE2679FD-0D7B-442C-BF83-26923A3D17CF}"/>
              </a:ext>
            </a:extLst>
          </p:cNvPr>
          <p:cNvSpPr txBox="1"/>
          <p:nvPr/>
        </p:nvSpPr>
        <p:spPr>
          <a:xfrm>
            <a:off x="5791201" y="4056985"/>
            <a:ext cx="3352799" cy="338554"/>
          </a:xfrm>
          <a:prstGeom prst="rect">
            <a:avLst/>
          </a:prstGeom>
          <a:noFill/>
        </p:spPr>
        <p:txBody>
          <a:bodyPr wrap="square" rtlCol="0">
            <a:spAutoFit/>
          </a:bodyPr>
          <a:lstStyle/>
          <a:p>
            <a:r>
              <a:rPr lang="en-US" sz="800" dirty="0"/>
              <a:t>The gradient of the potential energy per particle as at the particle is moved trough the cell.</a:t>
            </a:r>
          </a:p>
        </p:txBody>
      </p:sp>
      <p:pic>
        <p:nvPicPr>
          <p:cNvPr id="13" name="Afbeelding 12" descr="Afbeelding met tekst&#10;&#10;Automatisch gegenereerde beschrijving">
            <a:extLst>
              <a:ext uri="{FF2B5EF4-FFF2-40B4-BE49-F238E27FC236}">
                <a16:creationId xmlns:a16="http://schemas.microsoft.com/office/drawing/2014/main" id="{DB5AC471-97A5-4397-8DCF-4CE049AD4D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0953" y="513191"/>
            <a:ext cx="3253047" cy="3561835"/>
          </a:xfrm>
          <a:prstGeom prst="rect">
            <a:avLst/>
          </a:prstGeom>
        </p:spPr>
      </p:pic>
      <p:sp>
        <p:nvSpPr>
          <p:cNvPr id="14" name="Tekstvak 13">
            <a:extLst>
              <a:ext uri="{FF2B5EF4-FFF2-40B4-BE49-F238E27FC236}">
                <a16:creationId xmlns:a16="http://schemas.microsoft.com/office/drawing/2014/main" id="{DBE75F2B-09EF-4CBC-96AF-79A3326BC700}"/>
              </a:ext>
            </a:extLst>
          </p:cNvPr>
          <p:cNvSpPr txBox="1"/>
          <p:nvPr/>
        </p:nvSpPr>
        <p:spPr>
          <a:xfrm>
            <a:off x="5791201" y="4062503"/>
            <a:ext cx="3352799" cy="338554"/>
          </a:xfrm>
          <a:prstGeom prst="rect">
            <a:avLst/>
          </a:prstGeom>
          <a:noFill/>
        </p:spPr>
        <p:txBody>
          <a:bodyPr wrap="square" rtlCol="0">
            <a:spAutoFit/>
          </a:bodyPr>
          <a:lstStyle/>
          <a:p>
            <a:r>
              <a:rPr lang="en-US" sz="800" dirty="0"/>
              <a:t>The gradient of the potential energy per particle as the particle is moved trough the cell for a network with a hidden layer.</a:t>
            </a:r>
          </a:p>
        </p:txBody>
      </p:sp>
    </p:spTree>
    <p:extLst>
      <p:ext uri="{BB962C8B-B14F-4D97-AF65-F5344CB8AC3E}">
        <p14:creationId xmlns:p14="http://schemas.microsoft.com/office/powerpoint/2010/main" val="87181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1" grpId="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4E5A9D-298A-4B72-80C1-FF173A3BC29D}"/>
              </a:ext>
            </a:extLst>
          </p:cNvPr>
          <p:cNvSpPr>
            <a:spLocks noGrp="1"/>
          </p:cNvSpPr>
          <p:nvPr>
            <p:ph type="title"/>
          </p:nvPr>
        </p:nvSpPr>
        <p:spPr/>
        <p:txBody>
          <a:bodyPr/>
          <a:lstStyle/>
          <a:p>
            <a:r>
              <a:rPr lang="en-US" dirty="0"/>
              <a:t>Future</a:t>
            </a:r>
          </a:p>
        </p:txBody>
      </p:sp>
      <p:sp>
        <p:nvSpPr>
          <p:cNvPr id="3" name="Tijdelijke aanduiding voor inhoud 2">
            <a:extLst>
              <a:ext uri="{FF2B5EF4-FFF2-40B4-BE49-F238E27FC236}">
                <a16:creationId xmlns:a16="http://schemas.microsoft.com/office/drawing/2014/main" id="{66BC7F2F-C77C-4E09-8BD8-A34E2A35DAAC}"/>
              </a:ext>
            </a:extLst>
          </p:cNvPr>
          <p:cNvSpPr>
            <a:spLocks noGrp="1"/>
          </p:cNvSpPr>
          <p:nvPr>
            <p:ph idx="1"/>
          </p:nvPr>
        </p:nvSpPr>
        <p:spPr/>
        <p:txBody>
          <a:bodyPr/>
          <a:lstStyle/>
          <a:p>
            <a:pPr marL="342900" indent="-342900">
              <a:buFont typeface="Arial" panose="020B0604020202020204" pitchFamily="34" charset="0"/>
              <a:buChar char="•"/>
            </a:pPr>
            <a:r>
              <a:rPr lang="en-US" dirty="0"/>
              <a:t>More focus on machine learning</a:t>
            </a:r>
          </a:p>
          <a:p>
            <a:pPr marL="523875" lvl="2" indent="-342900"/>
            <a:r>
              <a:rPr lang="en-US" dirty="0"/>
              <a:t>Other networks</a:t>
            </a:r>
          </a:p>
          <a:p>
            <a:pPr marL="523875" lvl="2" indent="-342900"/>
            <a:r>
              <a:rPr lang="en-US" dirty="0"/>
              <a:t>Adaptive learning rate</a:t>
            </a:r>
          </a:p>
          <a:p>
            <a:pPr marL="342900" indent="-342900">
              <a:buFont typeface="Arial" panose="020B0604020202020204" pitchFamily="34" charset="0"/>
              <a:buChar char="•"/>
            </a:pPr>
            <a:r>
              <a:rPr lang="en-US" dirty="0"/>
              <a:t>A faster programming language</a:t>
            </a:r>
          </a:p>
          <a:p>
            <a:pPr marL="523875" lvl="2" indent="-342900"/>
            <a:r>
              <a:rPr lang="en-US" dirty="0"/>
              <a:t>Rewrite</a:t>
            </a:r>
          </a:p>
          <a:p>
            <a:pPr marL="523875" lvl="2" indent="-342900"/>
            <a:r>
              <a:rPr lang="en-US" dirty="0"/>
              <a:t>Compile</a:t>
            </a:r>
          </a:p>
          <a:p>
            <a:pPr marL="342900" lvl="1" indent="-342900">
              <a:buFont typeface="Arial" panose="020B0604020202020204" pitchFamily="34" charset="0"/>
              <a:buChar char="•"/>
            </a:pPr>
            <a:r>
              <a:rPr lang="en-US" sz="1950" dirty="0"/>
              <a:t>Better relaxation</a:t>
            </a:r>
          </a:p>
          <a:p>
            <a:pPr marL="342900" lvl="1" indent="-342900">
              <a:buFont typeface="Arial" panose="020B0604020202020204" pitchFamily="34" charset="0"/>
              <a:buChar char="•"/>
            </a:pPr>
            <a:r>
              <a:rPr lang="en-US" sz="1950" dirty="0"/>
              <a:t>Conclusion</a:t>
            </a:r>
          </a:p>
        </p:txBody>
      </p:sp>
      <p:sp>
        <p:nvSpPr>
          <p:cNvPr id="4" name="Tijdelijke aanduiding voor voettekst 3">
            <a:extLst>
              <a:ext uri="{FF2B5EF4-FFF2-40B4-BE49-F238E27FC236}">
                <a16:creationId xmlns:a16="http://schemas.microsoft.com/office/drawing/2014/main" id="{16FA36E9-3CF4-4AFF-90B2-95ADD8869AB3}"/>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2B4753F3-5F76-43A3-A463-D7F88DB13E1D}"/>
              </a:ext>
            </a:extLst>
          </p:cNvPr>
          <p:cNvSpPr>
            <a:spLocks noGrp="1"/>
          </p:cNvSpPr>
          <p:nvPr>
            <p:ph type="sldNum" sz="quarter" idx="12"/>
          </p:nvPr>
        </p:nvSpPr>
        <p:spPr/>
        <p:txBody>
          <a:bodyPr/>
          <a:lstStyle/>
          <a:p>
            <a:fld id="{C194BDB0-F4EA-4DD6-8281-CCE2440D0CE0}" type="slidenum">
              <a:rPr lang="en-GB" smtClean="0"/>
              <a:t>21</a:t>
            </a:fld>
            <a:endParaRPr lang="en-GB" dirty="0"/>
          </a:p>
        </p:txBody>
      </p:sp>
    </p:spTree>
    <p:extLst>
      <p:ext uri="{BB962C8B-B14F-4D97-AF65-F5344CB8AC3E}">
        <p14:creationId xmlns:p14="http://schemas.microsoft.com/office/powerpoint/2010/main" val="364042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D314BF-02DF-439A-8BF1-3C6CDE170BCB}"/>
              </a:ext>
            </a:extLst>
          </p:cNvPr>
          <p:cNvSpPr>
            <a:spLocks noGrp="1"/>
          </p:cNvSpPr>
          <p:nvPr>
            <p:ph type="title"/>
          </p:nvPr>
        </p:nvSpPr>
        <p:spPr/>
        <p:txBody>
          <a:bodyPr/>
          <a:lstStyle/>
          <a:p>
            <a:r>
              <a:rPr lang="en-US" dirty="0"/>
              <a:t>Problem: Potential energy surfaces</a:t>
            </a:r>
          </a:p>
        </p:txBody>
      </p:sp>
      <p:sp>
        <p:nvSpPr>
          <p:cNvPr id="3" name="Tijdelijke aanduiding voor inhoud 2">
            <a:extLst>
              <a:ext uri="{FF2B5EF4-FFF2-40B4-BE49-F238E27FC236}">
                <a16:creationId xmlns:a16="http://schemas.microsoft.com/office/drawing/2014/main" id="{A547C41A-E6EA-4AA6-AC77-4D8CA7CCC601}"/>
              </a:ext>
            </a:extLst>
          </p:cNvPr>
          <p:cNvSpPr>
            <a:spLocks noGrp="1"/>
          </p:cNvSpPr>
          <p:nvPr>
            <p:ph idx="1"/>
          </p:nvPr>
        </p:nvSpPr>
        <p:spPr>
          <a:xfrm>
            <a:off x="758824" y="1306642"/>
            <a:ext cx="5769661" cy="2922458"/>
          </a:xfrm>
        </p:spPr>
        <p:txBody>
          <a:bodyPr/>
          <a:lstStyle/>
          <a:p>
            <a:pPr marL="342900" indent="-342900">
              <a:buFont typeface="Arial" panose="020B0604020202020204" pitchFamily="34" charset="0"/>
              <a:buChar char="•"/>
            </a:pPr>
            <a:r>
              <a:rPr lang="en-US" dirty="0"/>
              <a:t>Potential energy surface (PES)</a:t>
            </a:r>
          </a:p>
          <a:p>
            <a:pPr marL="342900" indent="-342900">
              <a:buFont typeface="Arial" panose="020B0604020202020204" pitchFamily="34" charset="0"/>
              <a:buChar char="•"/>
            </a:pPr>
            <a:r>
              <a:rPr lang="en-US" dirty="0"/>
              <a:t>Properties of materials</a:t>
            </a:r>
          </a:p>
          <a:p>
            <a:pPr marL="342900" indent="-342900">
              <a:buFont typeface="Arial" panose="020B0604020202020204" pitchFamily="34" charset="0"/>
              <a:buChar char="•"/>
            </a:pPr>
            <a:r>
              <a:rPr lang="en-US" dirty="0"/>
              <a:t>Calculations cost much time</a:t>
            </a:r>
          </a:p>
        </p:txBody>
      </p:sp>
      <p:sp>
        <p:nvSpPr>
          <p:cNvPr id="4" name="Tijdelijke aanduiding voor voettekst 3">
            <a:extLst>
              <a:ext uri="{FF2B5EF4-FFF2-40B4-BE49-F238E27FC236}">
                <a16:creationId xmlns:a16="http://schemas.microsoft.com/office/drawing/2014/main" id="{BB5850FD-FE13-4B92-AAF5-561F432782D8}"/>
              </a:ext>
            </a:extLst>
          </p:cNvPr>
          <p:cNvSpPr>
            <a:spLocks noGrp="1"/>
          </p:cNvSpPr>
          <p:nvPr>
            <p:ph type="ftr" sz="quarter" idx="11"/>
          </p:nvPr>
        </p:nvSpPr>
        <p:spPr/>
        <p:txBody>
          <a:bodyPr/>
          <a:lstStyle/>
          <a:p>
            <a:r>
              <a:rPr lang="en-US" dirty="0"/>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151BC849-58E0-4EAD-9DC5-13364AE7AD2F}"/>
              </a:ext>
            </a:extLst>
          </p:cNvPr>
          <p:cNvSpPr>
            <a:spLocks noGrp="1"/>
          </p:cNvSpPr>
          <p:nvPr>
            <p:ph type="sldNum" sz="quarter" idx="12"/>
          </p:nvPr>
        </p:nvSpPr>
        <p:spPr/>
        <p:txBody>
          <a:bodyPr/>
          <a:lstStyle/>
          <a:p>
            <a:fld id="{C194BDB0-F4EA-4DD6-8281-CCE2440D0CE0}" type="slidenum">
              <a:rPr lang="en-GB" smtClean="0"/>
              <a:t>3</a:t>
            </a:fld>
            <a:endParaRPr lang="en-GB" dirty="0"/>
          </a:p>
        </p:txBody>
      </p:sp>
      <p:pic>
        <p:nvPicPr>
          <p:cNvPr id="7" name="Afbeelding 6" descr="Potential energy surface of a ball on a high.&#10;&#10;Source: Dynamical integrity: three decades of progress from macro to nano mechanics by John Michal Thompson">
            <a:extLst>
              <a:ext uri="{FF2B5EF4-FFF2-40B4-BE49-F238E27FC236}">
                <a16:creationId xmlns:a16="http://schemas.microsoft.com/office/drawing/2014/main" id="{319A88F2-31B8-4308-B573-1F033F094628}"/>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486" y="1057749"/>
            <a:ext cx="2615514" cy="2263282"/>
          </a:xfrm>
          <a:prstGeom prst="rect">
            <a:avLst/>
          </a:prstGeom>
        </p:spPr>
      </p:pic>
      <p:sp>
        <p:nvSpPr>
          <p:cNvPr id="8" name="Tekstvak 7">
            <a:extLst>
              <a:ext uri="{FF2B5EF4-FFF2-40B4-BE49-F238E27FC236}">
                <a16:creationId xmlns:a16="http://schemas.microsoft.com/office/drawing/2014/main" id="{95B773F5-C3AB-41CC-AE23-64001392A423}"/>
              </a:ext>
            </a:extLst>
          </p:cNvPr>
          <p:cNvSpPr txBox="1"/>
          <p:nvPr/>
        </p:nvSpPr>
        <p:spPr>
          <a:xfrm>
            <a:off x="6528487" y="3321031"/>
            <a:ext cx="2615514" cy="400110"/>
          </a:xfrm>
          <a:prstGeom prst="rect">
            <a:avLst/>
          </a:prstGeom>
          <a:noFill/>
        </p:spPr>
        <p:txBody>
          <a:bodyPr wrap="square" rtlCol="0">
            <a:spAutoFit/>
          </a:bodyPr>
          <a:lstStyle/>
          <a:p>
            <a:r>
              <a:rPr lang="en-US" sz="800" dirty="0"/>
              <a:t>Potential energy surface of a ball on a high.</a:t>
            </a:r>
          </a:p>
          <a:p>
            <a:r>
              <a:rPr lang="en-US" sz="600" dirty="0"/>
              <a:t>Source: Dynamical integrity: three decades of progress from macro to nano mechanics by John Michal Thompson</a:t>
            </a:r>
          </a:p>
        </p:txBody>
      </p:sp>
    </p:spTree>
    <p:extLst>
      <p:ext uri="{BB962C8B-B14F-4D97-AF65-F5344CB8AC3E}">
        <p14:creationId xmlns:p14="http://schemas.microsoft.com/office/powerpoint/2010/main" val="20062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4FF044-8AEF-4C0F-9570-1C74AA6AE7B7}"/>
              </a:ext>
            </a:extLst>
          </p:cNvPr>
          <p:cNvSpPr>
            <a:spLocks noGrp="1"/>
          </p:cNvSpPr>
          <p:nvPr>
            <p:ph type="title"/>
          </p:nvPr>
        </p:nvSpPr>
        <p:spPr/>
        <p:txBody>
          <a:bodyPr/>
          <a:lstStyle/>
          <a:p>
            <a:r>
              <a:rPr lang="en-US" dirty="0"/>
              <a:t>Problem: Goals and requirements</a:t>
            </a:r>
          </a:p>
        </p:txBody>
      </p:sp>
      <p:sp>
        <p:nvSpPr>
          <p:cNvPr id="3" name="Tijdelijke aanduiding voor inhoud 2">
            <a:extLst>
              <a:ext uri="{FF2B5EF4-FFF2-40B4-BE49-F238E27FC236}">
                <a16:creationId xmlns:a16="http://schemas.microsoft.com/office/drawing/2014/main" id="{FBBBDFCB-F96D-4C51-87DF-7899F5238BD8}"/>
              </a:ext>
            </a:extLst>
          </p:cNvPr>
          <p:cNvSpPr>
            <a:spLocks noGrp="1"/>
          </p:cNvSpPr>
          <p:nvPr>
            <p:ph idx="1"/>
          </p:nvPr>
        </p:nvSpPr>
        <p:spPr>
          <a:xfrm>
            <a:off x="758824" y="1306641"/>
            <a:ext cx="7556501" cy="3447255"/>
          </a:xfrm>
        </p:spPr>
        <p:txBody>
          <a:bodyPr/>
          <a:lstStyle/>
          <a:p>
            <a:pPr marL="342900" indent="-342900">
              <a:buFont typeface="Arial" panose="020B0604020202020204" pitchFamily="34" charset="0"/>
              <a:buChar char="•"/>
            </a:pPr>
            <a:r>
              <a:rPr lang="en-US" dirty="0"/>
              <a:t>Toy model</a:t>
            </a:r>
          </a:p>
          <a:p>
            <a:pPr marL="342900" indent="-342900">
              <a:buFont typeface="Arial" panose="020B0604020202020204" pitchFamily="34" charset="0"/>
              <a:buChar char="•"/>
            </a:pPr>
            <a:r>
              <a:rPr lang="en-US" dirty="0"/>
              <a:t>Database generation</a:t>
            </a:r>
          </a:p>
          <a:p>
            <a:pPr marL="342900" indent="-342900">
              <a:buFont typeface="Arial" panose="020B0604020202020204" pitchFamily="34" charset="0"/>
              <a:buChar char="•"/>
            </a:pPr>
            <a:r>
              <a:rPr lang="en-US" dirty="0"/>
              <a:t>Neural network (NN)</a:t>
            </a:r>
          </a:p>
          <a:p>
            <a:endParaRPr lang="en-US" dirty="0"/>
          </a:p>
          <a:p>
            <a:pPr marL="342900" indent="-342900">
              <a:buFont typeface="Arial" panose="020B0604020202020204" pitchFamily="34" charset="0"/>
              <a:buChar char="•"/>
            </a:pPr>
            <a:r>
              <a:rPr lang="en-US" dirty="0"/>
              <a:t>Requirements PES:</a:t>
            </a:r>
          </a:p>
          <a:p>
            <a:pPr marL="523875" lvl="2" indent="-342900"/>
            <a:r>
              <a:rPr lang="en-US" dirty="0"/>
              <a:t>Depend on position</a:t>
            </a:r>
          </a:p>
          <a:p>
            <a:pPr marL="523875" lvl="2" indent="-342900"/>
            <a:r>
              <a:rPr lang="en-US" dirty="0"/>
              <a:t>Periodic boundary conditions</a:t>
            </a:r>
          </a:p>
          <a:p>
            <a:pPr marL="523875" lvl="2" indent="-342900"/>
            <a:r>
              <a:rPr lang="en-US" dirty="0"/>
              <a:t>Complex</a:t>
            </a:r>
          </a:p>
          <a:p>
            <a:pPr marL="523875" lvl="2" indent="-342900"/>
            <a:r>
              <a:rPr lang="en-US" dirty="0"/>
              <a:t>Hardwired symmetries</a:t>
            </a:r>
          </a:p>
          <a:p>
            <a:pPr marL="523875" lvl="2" indent="-342900"/>
            <a:r>
              <a:rPr lang="en-US" dirty="0"/>
              <a:t>Continuously differentiable</a:t>
            </a:r>
          </a:p>
          <a:p>
            <a:pPr marL="523875" lvl="2" indent="-342900"/>
            <a:r>
              <a:rPr lang="en-US" dirty="0"/>
              <a:t>Physical behavior but general</a:t>
            </a:r>
          </a:p>
          <a:p>
            <a:pPr marL="523875" lvl="2" indent="-342900"/>
            <a:r>
              <a:rPr lang="en-US" dirty="0"/>
              <a:t>Faster and more flexible than DFT simulations</a:t>
            </a:r>
          </a:p>
        </p:txBody>
      </p:sp>
      <p:sp>
        <p:nvSpPr>
          <p:cNvPr id="4" name="Tijdelijke aanduiding voor voettekst 3">
            <a:extLst>
              <a:ext uri="{FF2B5EF4-FFF2-40B4-BE49-F238E27FC236}">
                <a16:creationId xmlns:a16="http://schemas.microsoft.com/office/drawing/2014/main" id="{A28C7C50-3F64-476F-A7B5-E2AB18ADA041}"/>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E7B7CC35-6DA5-4239-8DB0-C34037FD2124}"/>
              </a:ext>
            </a:extLst>
          </p:cNvPr>
          <p:cNvSpPr>
            <a:spLocks noGrp="1"/>
          </p:cNvSpPr>
          <p:nvPr>
            <p:ph type="sldNum" sz="quarter" idx="12"/>
          </p:nvPr>
        </p:nvSpPr>
        <p:spPr/>
        <p:txBody>
          <a:bodyPr/>
          <a:lstStyle/>
          <a:p>
            <a:fld id="{C194BDB0-F4EA-4DD6-8281-CCE2440D0CE0}" type="slidenum">
              <a:rPr lang="en-GB" smtClean="0"/>
              <a:t>4</a:t>
            </a:fld>
            <a:endParaRPr lang="en-GB" dirty="0"/>
          </a:p>
        </p:txBody>
      </p:sp>
    </p:spTree>
    <p:extLst>
      <p:ext uri="{BB962C8B-B14F-4D97-AF65-F5344CB8AC3E}">
        <p14:creationId xmlns:p14="http://schemas.microsoft.com/office/powerpoint/2010/main" val="35338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4FF044-8AEF-4C0F-9570-1C74AA6AE7B7}"/>
              </a:ext>
            </a:extLst>
          </p:cNvPr>
          <p:cNvSpPr>
            <a:spLocks noGrp="1"/>
          </p:cNvSpPr>
          <p:nvPr>
            <p:ph type="title"/>
          </p:nvPr>
        </p:nvSpPr>
        <p:spPr/>
        <p:txBody>
          <a:bodyPr/>
          <a:lstStyle/>
          <a:p>
            <a:r>
              <a:rPr lang="en-US" dirty="0"/>
              <a:t>Problem: Goals and requirements</a:t>
            </a:r>
          </a:p>
        </p:txBody>
      </p:sp>
      <p:sp>
        <p:nvSpPr>
          <p:cNvPr id="3" name="Tijdelijke aanduiding voor inhoud 2">
            <a:extLst>
              <a:ext uri="{FF2B5EF4-FFF2-40B4-BE49-F238E27FC236}">
                <a16:creationId xmlns:a16="http://schemas.microsoft.com/office/drawing/2014/main" id="{FBBBDFCB-F96D-4C51-87DF-7899F5238BD8}"/>
              </a:ext>
            </a:extLst>
          </p:cNvPr>
          <p:cNvSpPr>
            <a:spLocks noGrp="1"/>
          </p:cNvSpPr>
          <p:nvPr>
            <p:ph idx="1"/>
          </p:nvPr>
        </p:nvSpPr>
        <p:spPr/>
        <p:txBody>
          <a:bodyPr/>
          <a:lstStyle/>
          <a:p>
            <a:pPr marL="342900" indent="-342900">
              <a:buFont typeface="Arial" panose="020B0604020202020204" pitchFamily="34" charset="0"/>
              <a:buChar char="•"/>
            </a:pPr>
            <a:r>
              <a:rPr lang="en-US" dirty="0"/>
              <a:t>Requirements database:</a:t>
            </a:r>
          </a:p>
          <a:p>
            <a:pPr marL="523875" lvl="2" indent="-342900"/>
            <a:r>
              <a:rPr lang="en-US" dirty="0"/>
              <a:t>Reasonable range of energies</a:t>
            </a:r>
          </a:p>
          <a:p>
            <a:pPr marL="523875" lvl="2" indent="-342900"/>
            <a:r>
              <a:rPr lang="en-US" dirty="0"/>
              <a:t>Inputs are symmetric</a:t>
            </a:r>
          </a:p>
          <a:p>
            <a:pPr marL="523875" lvl="2" indent="-342900"/>
            <a:r>
              <a:rPr lang="en-US" dirty="0"/>
              <a:t>Inputs are continuous</a:t>
            </a:r>
          </a:p>
          <a:p>
            <a:pPr marL="523875" lvl="2" indent="-342900"/>
            <a:r>
              <a:rPr lang="en-US" dirty="0"/>
              <a:t>Inputs are continuously differentiable</a:t>
            </a:r>
          </a:p>
          <a:p>
            <a:endParaRPr lang="en-US" dirty="0"/>
          </a:p>
          <a:p>
            <a:pPr marL="342900" indent="-342900">
              <a:buFont typeface="Arial" panose="020B0604020202020204" pitchFamily="34" charset="0"/>
              <a:buChar char="•"/>
            </a:pPr>
            <a:r>
              <a:rPr lang="en-US" dirty="0"/>
              <a:t>Requirements neural network:</a:t>
            </a:r>
          </a:p>
          <a:p>
            <a:pPr marL="523875" lvl="2" indent="-342900"/>
            <a:r>
              <a:rPr lang="en-US" dirty="0"/>
              <a:t>Be accurate</a:t>
            </a:r>
          </a:p>
          <a:p>
            <a:pPr marL="523875" lvl="2" indent="-342900"/>
            <a:r>
              <a:rPr lang="en-US" dirty="0"/>
              <a:t>Have a well behaved derivative</a:t>
            </a:r>
          </a:p>
        </p:txBody>
      </p:sp>
      <p:sp>
        <p:nvSpPr>
          <p:cNvPr id="4" name="Tijdelijke aanduiding voor voettekst 3">
            <a:extLst>
              <a:ext uri="{FF2B5EF4-FFF2-40B4-BE49-F238E27FC236}">
                <a16:creationId xmlns:a16="http://schemas.microsoft.com/office/drawing/2014/main" id="{A28C7C50-3F64-476F-A7B5-E2AB18ADA041}"/>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E7B7CC35-6DA5-4239-8DB0-C34037FD2124}"/>
              </a:ext>
            </a:extLst>
          </p:cNvPr>
          <p:cNvSpPr>
            <a:spLocks noGrp="1"/>
          </p:cNvSpPr>
          <p:nvPr>
            <p:ph type="sldNum" sz="quarter" idx="12"/>
          </p:nvPr>
        </p:nvSpPr>
        <p:spPr/>
        <p:txBody>
          <a:bodyPr/>
          <a:lstStyle/>
          <a:p>
            <a:fld id="{C194BDB0-F4EA-4DD6-8281-CCE2440D0CE0}" type="slidenum">
              <a:rPr lang="en-GB" smtClean="0"/>
              <a:t>5</a:t>
            </a:fld>
            <a:endParaRPr lang="en-GB" dirty="0"/>
          </a:p>
        </p:txBody>
      </p:sp>
    </p:spTree>
    <p:extLst>
      <p:ext uri="{BB962C8B-B14F-4D97-AF65-F5344CB8AC3E}">
        <p14:creationId xmlns:p14="http://schemas.microsoft.com/office/powerpoint/2010/main" val="172091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2B94DE-7D8A-4F3B-B2F2-B2CCC98A462D}"/>
              </a:ext>
            </a:extLst>
          </p:cNvPr>
          <p:cNvSpPr>
            <a:spLocks noGrp="1"/>
          </p:cNvSpPr>
          <p:nvPr>
            <p:ph type="title"/>
          </p:nvPr>
        </p:nvSpPr>
        <p:spPr/>
        <p:txBody>
          <a:bodyPr/>
          <a:lstStyle/>
          <a:p>
            <a:r>
              <a:rPr lang="en-US" dirty="0"/>
              <a:t>Background information</a:t>
            </a:r>
          </a:p>
        </p:txBody>
      </p:sp>
      <mc:AlternateContent xmlns:mc="http://schemas.openxmlformats.org/markup-compatibility/2006" xmlns:a14="http://schemas.microsoft.com/office/drawing/2010/main">
        <mc:Choice Requires="a14">
          <p:sp>
            <p:nvSpPr>
              <p:cNvPr id="3" name="Tijdelijke aanduiding voor inhoud 2">
                <a:extLst>
                  <a:ext uri="{FF2B5EF4-FFF2-40B4-BE49-F238E27FC236}">
                    <a16:creationId xmlns:a16="http://schemas.microsoft.com/office/drawing/2014/main" id="{08FCDA59-E179-4944-B891-4EF26A373931}"/>
                  </a:ext>
                </a:extLst>
              </p:cNvPr>
              <p:cNvSpPr>
                <a:spLocks noGrp="1"/>
              </p:cNvSpPr>
              <p:nvPr>
                <p:ph idx="1"/>
              </p:nvPr>
            </p:nvSpPr>
            <p:spPr>
              <a:xfrm>
                <a:off x="758824" y="1306642"/>
                <a:ext cx="6119647" cy="2922458"/>
              </a:xfrm>
            </p:spPr>
            <p:txBody>
              <a:bodyPr/>
              <a:lstStyle/>
              <a:p>
                <a:pPr marL="342900" indent="-342900">
                  <a:buFont typeface="Arial" panose="020B0604020202020204" pitchFamily="34" charset="0"/>
                  <a:buChar char="•"/>
                </a:pPr>
                <a:r>
                  <a:rPr lang="en-US" dirty="0"/>
                  <a:t>Density Functional Theory</a:t>
                </a:r>
              </a:p>
              <a:p>
                <a:pPr marL="342900" indent="-342900">
                  <a:buFont typeface="Arial" panose="020B0604020202020204" pitchFamily="34" charset="0"/>
                  <a:buChar char="•"/>
                </a:pPr>
                <a:r>
                  <a:rPr lang="en-US" dirty="0"/>
                  <a:t>Calculation intensive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Toy models</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rPr>
                          <m:t>𝑁</m:t>
                        </m:r>
                      </m:sup>
                      <m:e>
                        <m:r>
                          <a:rPr lang="en-US" b="0" i="1" smtClean="0">
                            <a:latin typeface="Cambria Math" panose="02040503050406030204" pitchFamily="18" charset="0"/>
                          </a:rPr>
                          <m:t>𝑉</m:t>
                        </m:r>
                        <m:r>
                          <a:rPr lang="en-US" b="0" i="1" baseline="-25000" smtClean="0">
                            <a:latin typeface="Cambria Math" panose="02040503050406030204" pitchFamily="18" charset="0"/>
                          </a:rPr>
                          <m:t>2</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r>
                                  <m:rPr>
                                    <m:sty m:val="p"/>
                                  </m:rPr>
                                  <a:rPr lang="en-US" b="0" i="0" baseline="-25000" smtClean="0">
                                    <a:latin typeface="Cambria Math" panose="02040503050406030204" pitchFamily="18" charset="0"/>
                                  </a:rPr>
                                  <m:t>i</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r>
                                  <a:rPr lang="en-US" b="0" i="1" baseline="-25000" smtClean="0">
                                    <a:latin typeface="Cambria Math" panose="02040503050406030204" pitchFamily="18" charset="0"/>
                                  </a:rPr>
                                  <m:t>𝑗</m:t>
                                </m:r>
                              </m:e>
                            </m:acc>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rPr>
                              <m:t>𝑁</m:t>
                            </m:r>
                          </m:sup>
                          <m:e>
                            <m:r>
                              <a:rPr lang="en-US" b="0" i="1" smtClean="0">
                                <a:latin typeface="Cambria Math" panose="02040503050406030204" pitchFamily="18" charset="0"/>
                              </a:rPr>
                              <m:t>𝑉</m:t>
                            </m:r>
                            <m:r>
                              <a:rPr lang="en-US" b="0" i="1" baseline="-25000" smtClean="0">
                                <a:latin typeface="Cambria Math" panose="02040503050406030204" pitchFamily="18" charset="0"/>
                              </a:rPr>
                              <m:t>3</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r>
                                      <m:rPr>
                                        <m:sty m:val="p"/>
                                      </m:rPr>
                                      <a:rPr lang="en-US" baseline="-25000">
                                        <a:latin typeface="Cambria Math" panose="02040503050406030204" pitchFamily="18" charset="0"/>
                                      </a:rPr>
                                      <m:t>i</m:t>
                                    </m:r>
                                  </m:e>
                                </m:acc>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𝑟</m:t>
                                    </m:r>
                                    <m:r>
                                      <a:rPr lang="en-US" i="1" baseline="-25000">
                                        <a:latin typeface="Cambria Math" panose="02040503050406030204" pitchFamily="18" charset="0"/>
                                      </a:rPr>
                                      <m:t>𝑗</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r>
                                      <a:rPr lang="en-US" b="0" i="1" baseline="-25000" smtClean="0">
                                        <a:latin typeface="Cambria Math" panose="02040503050406030204" pitchFamily="18" charset="0"/>
                                      </a:rPr>
                                      <m:t>𝑘</m:t>
                                    </m:r>
                                  </m:e>
                                </m:acc>
                              </m:e>
                            </m:d>
                            <m:r>
                              <a:rPr lang="en-US" b="0" i="1" smtClean="0">
                                <a:latin typeface="Cambria Math" panose="02040503050406030204" pitchFamily="18" charset="0"/>
                              </a:rPr>
                              <m:t>+ …</m:t>
                            </m:r>
                          </m:e>
                        </m:nary>
                      </m:e>
                    </m:nary>
                  </m:oMath>
                </a14:m>
                <a:endParaRPr lang="en-US" dirty="0"/>
              </a:p>
              <a:p>
                <a:pPr marL="342900" indent="-342900">
                  <a:buFont typeface="Arial" panose="020B0604020202020204" pitchFamily="34" charset="0"/>
                  <a:buChar char="•"/>
                </a:pPr>
                <a:r>
                  <a:rPr lang="en-US" dirty="0"/>
                  <a:t>Short range potential</a:t>
                </a:r>
              </a:p>
              <a:p>
                <a:pPr marL="342900" indent="-342900">
                  <a:buFont typeface="Arial" panose="020B0604020202020204" pitchFamily="34" charset="0"/>
                  <a:buChar char="•"/>
                </a:pPr>
                <a:r>
                  <a:rPr lang="en-US" dirty="0"/>
                  <a:t>Long range potential</a:t>
                </a:r>
              </a:p>
              <a:p>
                <a:pPr marL="342900" indent="-342900">
                  <a:buFont typeface="Arial" panose="020B0604020202020204" pitchFamily="34" charset="0"/>
                  <a:buChar char="•"/>
                </a:pPr>
                <a:r>
                  <a:rPr lang="en-US" dirty="0"/>
                  <a:t>Morse potential</a:t>
                </a:r>
              </a:p>
              <a:p>
                <a:pPr marL="342900" indent="-342900">
                  <a:buFont typeface="Arial" panose="020B0604020202020204" pitchFamily="34" charset="0"/>
                  <a:buChar char="•"/>
                </a:pPr>
                <a:r>
                  <a:rPr lang="en-US" dirty="0"/>
                  <a:t>Lennard-Jones potential</a:t>
                </a:r>
              </a:p>
            </p:txBody>
          </p:sp>
        </mc:Choice>
        <mc:Fallback xmlns="">
          <p:sp>
            <p:nvSpPr>
              <p:cNvPr id="3" name="Tijdelijke aanduiding voor inhoud 2">
                <a:extLst>
                  <a:ext uri="{FF2B5EF4-FFF2-40B4-BE49-F238E27FC236}">
                    <a16:creationId xmlns:a16="http://schemas.microsoft.com/office/drawing/2014/main" id="{08FCDA59-E179-4944-B891-4EF26A373931}"/>
                  </a:ext>
                </a:extLst>
              </p:cNvPr>
              <p:cNvSpPr>
                <a:spLocks noGrp="1" noRot="1" noChangeAspect="1" noMove="1" noResize="1" noEditPoints="1" noAdjustHandles="1" noChangeArrowheads="1" noChangeShapeType="1" noTextEdit="1"/>
              </p:cNvSpPr>
              <p:nvPr>
                <p:ph idx="1"/>
              </p:nvPr>
            </p:nvSpPr>
            <p:spPr>
              <a:xfrm>
                <a:off x="758824" y="1306642"/>
                <a:ext cx="6119647" cy="2922458"/>
              </a:xfrm>
              <a:blipFill>
                <a:blip r:embed="rId3"/>
                <a:stretch>
                  <a:fillRect l="-2291" t="-2500"/>
                </a:stretch>
              </a:blipFill>
            </p:spPr>
            <p:txBody>
              <a:bodyPr/>
              <a:lstStyle/>
              <a:p>
                <a:r>
                  <a:rPr lang="en-US">
                    <a:noFill/>
                  </a:rPr>
                  <a:t> </a:t>
                </a:r>
              </a:p>
            </p:txBody>
          </p:sp>
        </mc:Fallback>
      </mc:AlternateContent>
      <p:sp>
        <p:nvSpPr>
          <p:cNvPr id="4" name="Tijdelijke aanduiding voor voettekst 3">
            <a:extLst>
              <a:ext uri="{FF2B5EF4-FFF2-40B4-BE49-F238E27FC236}">
                <a16:creationId xmlns:a16="http://schemas.microsoft.com/office/drawing/2014/main" id="{8BA91312-3214-49BF-AFCD-5424EFE51A6C}"/>
              </a:ext>
            </a:extLst>
          </p:cNvPr>
          <p:cNvSpPr>
            <a:spLocks noGrp="1"/>
          </p:cNvSpPr>
          <p:nvPr>
            <p:ph type="ftr" sz="quarter" idx="11"/>
          </p:nvPr>
        </p:nvSpPr>
        <p:spPr/>
        <p:txBody>
          <a:bodyPr/>
          <a:lstStyle/>
          <a:p>
            <a:r>
              <a:rPr lang="en-US" dirty="0"/>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A54B4C37-BDEF-4B54-8EED-BB479DDF9853}"/>
              </a:ext>
            </a:extLst>
          </p:cNvPr>
          <p:cNvSpPr>
            <a:spLocks noGrp="1"/>
          </p:cNvSpPr>
          <p:nvPr>
            <p:ph type="sldNum" sz="quarter" idx="12"/>
          </p:nvPr>
        </p:nvSpPr>
        <p:spPr/>
        <p:txBody>
          <a:bodyPr/>
          <a:lstStyle/>
          <a:p>
            <a:fld id="{C194BDB0-F4EA-4DD6-8281-CCE2440D0CE0}" type="slidenum">
              <a:rPr lang="en-GB" smtClean="0"/>
              <a:t>6</a:t>
            </a:fld>
            <a:endParaRPr lang="en-GB" dirty="0"/>
          </a:p>
        </p:txBody>
      </p:sp>
      <p:pic>
        <p:nvPicPr>
          <p:cNvPr id="7" name="Afbeelding 6">
            <a:extLst>
              <a:ext uri="{FF2B5EF4-FFF2-40B4-BE49-F238E27FC236}">
                <a16:creationId xmlns:a16="http://schemas.microsoft.com/office/drawing/2014/main" id="{7920DAA0-00F4-47BE-ACB4-1C5D736EF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7958" y="1"/>
            <a:ext cx="2126042" cy="2074606"/>
          </a:xfrm>
          <a:prstGeom prst="rect">
            <a:avLst/>
          </a:prstGeom>
        </p:spPr>
      </p:pic>
      <p:pic>
        <p:nvPicPr>
          <p:cNvPr id="9" name="Afbeelding 8" descr="Afbeelding met kaart&#10;&#10;Automatisch gegenereerde beschrijving">
            <a:extLst>
              <a:ext uri="{FF2B5EF4-FFF2-40B4-BE49-F238E27FC236}">
                <a16:creationId xmlns:a16="http://schemas.microsoft.com/office/drawing/2014/main" id="{507B9A56-7712-48D2-A9B9-CF2B12C03F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7958" y="2281084"/>
            <a:ext cx="2126042" cy="2074606"/>
          </a:xfrm>
          <a:prstGeom prst="rect">
            <a:avLst/>
          </a:prstGeom>
        </p:spPr>
      </p:pic>
      <p:sp>
        <p:nvSpPr>
          <p:cNvPr id="10" name="Tekstvak 9">
            <a:extLst>
              <a:ext uri="{FF2B5EF4-FFF2-40B4-BE49-F238E27FC236}">
                <a16:creationId xmlns:a16="http://schemas.microsoft.com/office/drawing/2014/main" id="{EC90F55D-E2B9-4DB9-98C1-6E0CE96A58A4}"/>
              </a:ext>
            </a:extLst>
          </p:cNvPr>
          <p:cNvSpPr txBox="1"/>
          <p:nvPr/>
        </p:nvSpPr>
        <p:spPr>
          <a:xfrm>
            <a:off x="7017958" y="2065640"/>
            <a:ext cx="2880852" cy="215444"/>
          </a:xfrm>
          <a:prstGeom prst="rect">
            <a:avLst/>
          </a:prstGeom>
          <a:noFill/>
        </p:spPr>
        <p:txBody>
          <a:bodyPr wrap="square" rtlCol="0">
            <a:spAutoFit/>
          </a:bodyPr>
          <a:lstStyle/>
          <a:p>
            <a:r>
              <a:rPr lang="en-US" sz="800" dirty="0"/>
              <a:t>The Morse potential</a:t>
            </a:r>
          </a:p>
        </p:txBody>
      </p:sp>
      <p:sp>
        <p:nvSpPr>
          <p:cNvPr id="11" name="Tekstvak 10">
            <a:extLst>
              <a:ext uri="{FF2B5EF4-FFF2-40B4-BE49-F238E27FC236}">
                <a16:creationId xmlns:a16="http://schemas.microsoft.com/office/drawing/2014/main" id="{B34052CA-E56F-48F3-94C9-AF1668125B87}"/>
              </a:ext>
            </a:extLst>
          </p:cNvPr>
          <p:cNvSpPr txBox="1"/>
          <p:nvPr/>
        </p:nvSpPr>
        <p:spPr>
          <a:xfrm>
            <a:off x="7017958" y="4361923"/>
            <a:ext cx="1372492" cy="215444"/>
          </a:xfrm>
          <a:prstGeom prst="rect">
            <a:avLst/>
          </a:prstGeom>
          <a:noFill/>
        </p:spPr>
        <p:txBody>
          <a:bodyPr wrap="none" rtlCol="0">
            <a:spAutoFit/>
          </a:bodyPr>
          <a:lstStyle/>
          <a:p>
            <a:r>
              <a:rPr lang="en-US" sz="800" dirty="0"/>
              <a:t>The Lennard-Jones potential</a:t>
            </a:r>
          </a:p>
        </p:txBody>
      </p:sp>
    </p:spTree>
    <p:extLst>
      <p:ext uri="{BB962C8B-B14F-4D97-AF65-F5344CB8AC3E}">
        <p14:creationId xmlns:p14="http://schemas.microsoft.com/office/powerpoint/2010/main" val="373784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6ECAD-A044-4DBD-B929-756F3D83CC6E}"/>
              </a:ext>
            </a:extLst>
          </p:cNvPr>
          <p:cNvSpPr>
            <a:spLocks noGrp="1"/>
          </p:cNvSpPr>
          <p:nvPr>
            <p:ph type="title"/>
          </p:nvPr>
        </p:nvSpPr>
        <p:spPr/>
        <p:txBody>
          <a:bodyPr/>
          <a:lstStyle/>
          <a:p>
            <a:r>
              <a:rPr lang="en-US" dirty="0"/>
              <a:t>Solution: Potential energy</a:t>
            </a:r>
          </a:p>
        </p:txBody>
      </p:sp>
      <mc:AlternateContent xmlns:mc="http://schemas.openxmlformats.org/markup-compatibility/2006">
        <mc:Choice xmlns:a14="http://schemas.microsoft.com/office/drawing/2010/main" Requires="a14">
          <p:sp>
            <p:nvSpPr>
              <p:cNvPr id="3" name="Tijdelijke aanduiding voor inhoud 2">
                <a:extLst>
                  <a:ext uri="{FF2B5EF4-FFF2-40B4-BE49-F238E27FC236}">
                    <a16:creationId xmlns:a16="http://schemas.microsoft.com/office/drawing/2014/main" id="{71391D3D-2E54-47CF-B951-464451B68884}"/>
                  </a:ext>
                </a:extLst>
              </p:cNvPr>
              <p:cNvSpPr>
                <a:spLocks noGrp="1"/>
              </p:cNvSpPr>
              <p:nvPr>
                <p:ph idx="1"/>
              </p:nvPr>
            </p:nvSpPr>
            <p:spPr>
              <a:xfrm>
                <a:off x="758824" y="1306642"/>
                <a:ext cx="4167137" cy="2922458"/>
              </a:xfrm>
            </p:spPr>
            <p:txBody>
              <a:bodyPr/>
              <a:lstStyle/>
              <a:p>
                <a:pPr marL="342900" indent="-342900">
                  <a:buFont typeface="Arial" panose="020B0604020202020204" pitchFamily="34" charset="0"/>
                  <a:buChar char="•"/>
                </a:pPr>
                <a:r>
                  <a:rPr lang="en-US" dirty="0"/>
                  <a:t>Infinite lattice</a:t>
                </a:r>
              </a:p>
              <a:p>
                <a:pPr marL="342900" indent="-342900">
                  <a:buFont typeface="Arial" panose="020B0604020202020204" pitchFamily="34" charset="0"/>
                  <a:buChar char="•"/>
                </a:pPr>
                <a:r>
                  <a:rPr lang="en-US" dirty="0"/>
                  <a:t>Up to a certain depth</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up>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𝑑𝑠</m:t>
                                </m:r>
                                <m:r>
                                  <a:rPr lang="en-US" b="0" i="1" smtClean="0">
                                    <a:latin typeface="Cambria Math" panose="02040503050406030204" pitchFamily="18" charset="0"/>
                                  </a:rPr>
                                  <m:t>+1</m:t>
                                </m:r>
                              </m:e>
                            </m:d>
                            <m:r>
                              <a:rPr lang="en-US" b="0" i="1" baseline="30000" smtClean="0">
                                <a:latin typeface="Cambria Math" panose="02040503050406030204" pitchFamily="18" charset="0"/>
                              </a:rPr>
                              <m:t>𝑑</m:t>
                            </m:r>
                            <m:r>
                              <a:rPr lang="en-US" b="0" i="1" smtClean="0">
                                <a:latin typeface="Cambria Math" panose="02040503050406030204" pitchFamily="18" charset="0"/>
                              </a:rPr>
                              <m:t>𝑁</m:t>
                            </m:r>
                            <m:r>
                              <a:rPr lang="en-US" b="0" i="1" baseline="-25000" smtClean="0">
                                <a:latin typeface="Cambria Math" panose="02040503050406030204" pitchFamily="18" charset="0"/>
                              </a:rPr>
                              <m:t>𝑝</m:t>
                            </m:r>
                          </m:sup>
                          <m:e>
                            <m:r>
                              <a:rPr lang="en-US" b="0" i="1" smtClean="0">
                                <a:latin typeface="Cambria Math" panose="02040503050406030204" pitchFamily="18" charset="0"/>
                              </a:rPr>
                              <m:t>𝑉</m:t>
                            </m:r>
                            <m:r>
                              <a:rPr lang="en-US" b="0" i="1" baseline="-25000" smtClean="0">
                                <a:latin typeface="Cambria Math" panose="02040503050406030204" pitchFamily="18" charset="0"/>
                              </a:rPr>
                              <m:t>3</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baseline="-25000" smtClean="0">
                                <a:latin typeface="Cambria Math" panose="02040503050406030204" pitchFamily="18" charset="0"/>
                              </a:rPr>
                              <m:t>𝑖</m:t>
                            </m:r>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b="0" i="1" baseline="-25000" smtClean="0">
                                <a:latin typeface="Cambria Math" panose="02040503050406030204" pitchFamily="18" charset="0"/>
                              </a:rPr>
                              <m:t>𝑗</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b="0" i="1" baseline="-25000" smtClean="0">
                                <a:latin typeface="Cambria Math" panose="02040503050406030204" pitchFamily="18" charset="0"/>
                              </a:rPr>
                              <m:t>𝑘</m:t>
                            </m:r>
                            <m:r>
                              <a:rPr lang="en-US" b="0" i="1" smtClean="0">
                                <a:latin typeface="Cambria Math" panose="02040503050406030204" pitchFamily="18" charset="0"/>
                              </a:rPr>
                              <m:t>)</m:t>
                            </m:r>
                          </m:e>
                        </m:nary>
                      </m:num>
                      <m:den>
                        <m:r>
                          <a:rPr lang="en-US" b="0" i="1" smtClean="0">
                            <a:latin typeface="Cambria Math" panose="02040503050406030204" pitchFamily="18" charset="0"/>
                          </a:rPr>
                          <m:t>(2</m:t>
                        </m:r>
                        <m:r>
                          <a:rPr lang="en-US" b="0" i="1" smtClean="0">
                            <a:latin typeface="Cambria Math" panose="02040503050406030204" pitchFamily="18" charset="0"/>
                          </a:rPr>
                          <m:t>𝑑𝑠</m:t>
                        </m:r>
                        <m:r>
                          <a:rPr lang="en-US" b="0" i="1" smtClean="0">
                            <a:latin typeface="Cambria Math" panose="02040503050406030204" pitchFamily="18" charset="0"/>
                          </a:rPr>
                          <m:t>+1)</m:t>
                        </m:r>
                        <m:r>
                          <a:rPr lang="en-US" b="0" i="1" baseline="30000" smtClean="0">
                            <a:latin typeface="Cambria Math" panose="02040503050406030204" pitchFamily="18" charset="0"/>
                          </a:rPr>
                          <m:t>𝑑</m:t>
                        </m:r>
                        <m:r>
                          <a:rPr lang="en-US" b="0" i="1" smtClean="0">
                            <a:latin typeface="Cambria Math" panose="02040503050406030204" pitchFamily="18" charset="0"/>
                          </a:rPr>
                          <m:t>𝑁</m:t>
                        </m:r>
                        <m:r>
                          <a:rPr lang="en-US" b="0" i="1" baseline="-25000" smtClean="0">
                            <a:latin typeface="Cambria Math" panose="02040503050406030204" pitchFamily="18" charset="0"/>
                          </a:rPr>
                          <m:t>𝑝</m:t>
                        </m:r>
                      </m:den>
                    </m:f>
                  </m:oMath>
                </a14:m>
                <a:endParaRPr lang="en-US" dirty="0"/>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𝑑𝑠</m:t>
                    </m:r>
                    <m:r>
                      <a:rPr lang="en-US" b="0" i="1" baseline="30000" smtClean="0">
                        <a:latin typeface="Cambria Math" panose="02040503050406030204" pitchFamily="18" charset="0"/>
                      </a:rPr>
                      <m:t>3</m:t>
                    </m:r>
                    <m:r>
                      <a:rPr lang="en-US" b="0" i="1" baseline="30000" smtClean="0">
                        <a:latin typeface="Cambria Math" panose="02040503050406030204" pitchFamily="18" charset="0"/>
                      </a:rPr>
                      <m:t>𝑑</m:t>
                    </m:r>
                    <m:r>
                      <a:rPr lang="en-US" b="0" i="1" baseline="30000" smtClean="0">
                        <a:latin typeface="Cambria Math" panose="02040503050406030204" pitchFamily="18" charset="0"/>
                      </a:rPr>
                      <m:t> </m:t>
                    </m:r>
                    <m:r>
                      <a:rPr lang="en-US" b="0" i="1" smtClean="0">
                        <a:latin typeface="Cambria Math" panose="02040503050406030204" pitchFamily="18" charset="0"/>
                      </a:rPr>
                      <m:t>𝑁</m:t>
                    </m:r>
                    <m:r>
                      <a:rPr lang="en-US" b="0" i="1" baseline="-25000" smtClean="0">
                        <a:latin typeface="Cambria Math" panose="02040503050406030204" pitchFamily="18" charset="0"/>
                      </a:rPr>
                      <m:t>𝑝</m:t>
                    </m:r>
                    <m:r>
                      <a:rPr lang="en-US" b="0" i="1" baseline="30000" smtClean="0">
                        <a:latin typeface="Cambria Math" panose="02040503050406030204" pitchFamily="18" charset="0"/>
                      </a:rPr>
                      <m:t>3</m:t>
                    </m:r>
                    <m:r>
                      <a:rPr lang="en-US" b="0" i="1" smtClean="0">
                        <a:latin typeface="Cambria Math" panose="02040503050406030204" pitchFamily="18" charset="0"/>
                      </a:rPr>
                      <m:t>)</m:t>
                    </m:r>
                  </m:oMath>
                </a14:m>
                <a:endParaRPr lang="en-US" dirty="0"/>
              </a:p>
              <a:p>
                <a:pPr marL="342900" indent="-342900">
                  <a:buFont typeface="Arial" panose="020B0604020202020204" pitchFamily="34" charset="0"/>
                  <a:buChar char="•"/>
                </a:pPr>
                <a:r>
                  <a:rPr lang="en-US" dirty="0"/>
                  <a:t>At least one particle in unit cell</a:t>
                </a:r>
              </a:p>
              <a:p>
                <a:pPr marL="342900" indent="-34290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𝑑𝑠</m:t>
                    </m:r>
                    <m:r>
                      <a:rPr lang="en-US" b="0" i="1" baseline="30000" dirty="0" smtClean="0">
                        <a:latin typeface="Cambria Math" panose="02040503050406030204" pitchFamily="18" charset="0"/>
                      </a:rPr>
                      <m:t>2</m:t>
                    </m:r>
                    <m:r>
                      <a:rPr lang="en-US" i="1" baseline="30000" dirty="0" smtClean="0">
                        <a:latin typeface="Cambria Math" panose="02040503050406030204" pitchFamily="18" charset="0"/>
                      </a:rPr>
                      <m:t>𝑑</m:t>
                    </m:r>
                    <m:r>
                      <a:rPr lang="en-US" i="1" dirty="0" smtClean="0">
                        <a:latin typeface="Cambria Math" panose="02040503050406030204" pitchFamily="18" charset="0"/>
                      </a:rPr>
                      <m:t>𝑁</m:t>
                    </m:r>
                    <m:r>
                      <a:rPr lang="en-US" i="1" baseline="-25000" dirty="0" smtClean="0">
                        <a:latin typeface="Cambria Math" panose="02040503050406030204" pitchFamily="18" charset="0"/>
                      </a:rPr>
                      <m:t>𝑝</m:t>
                    </m:r>
                    <m:r>
                      <a:rPr lang="en-US" i="1" baseline="30000" dirty="0" smtClean="0">
                        <a:latin typeface="Cambria Math" panose="02040503050406030204" pitchFamily="18" charset="0"/>
                      </a:rPr>
                      <m:t>3</m:t>
                    </m:r>
                    <m:r>
                      <a:rPr lang="en-US" i="1" dirty="0" smtClean="0">
                        <a:latin typeface="Cambria Math" panose="02040503050406030204" pitchFamily="18" charset="0"/>
                      </a:rPr>
                      <m:t>)</m:t>
                    </m:r>
                  </m:oMath>
                </a14:m>
                <a:endParaRPr lang="en-US" dirty="0"/>
              </a:p>
              <a:p>
                <a:pPr marL="342900" indent="-342900">
                  <a:buFont typeface="Arial" panose="020B0604020202020204" pitchFamily="34" charset="0"/>
                  <a:buChar char="•"/>
                </a:pPr>
                <a:r>
                  <a:rPr lang="en-US" dirty="0"/>
                  <a:t>Lower depth required</a:t>
                </a:r>
              </a:p>
            </p:txBody>
          </p:sp>
        </mc:Choice>
        <mc:Fallback>
          <p:sp>
            <p:nvSpPr>
              <p:cNvPr id="3" name="Tijdelijke aanduiding voor inhoud 2">
                <a:extLst>
                  <a:ext uri="{FF2B5EF4-FFF2-40B4-BE49-F238E27FC236}">
                    <a16:creationId xmlns:a16="http://schemas.microsoft.com/office/drawing/2014/main" id="{71391D3D-2E54-47CF-B951-464451B68884}"/>
                  </a:ext>
                </a:extLst>
              </p:cNvPr>
              <p:cNvSpPr>
                <a:spLocks noGrp="1" noRot="1" noChangeAspect="1" noMove="1" noResize="1" noEditPoints="1" noAdjustHandles="1" noChangeArrowheads="1" noChangeShapeType="1" noTextEdit="1"/>
              </p:cNvSpPr>
              <p:nvPr>
                <p:ph idx="1"/>
              </p:nvPr>
            </p:nvSpPr>
            <p:spPr>
              <a:xfrm>
                <a:off x="758824" y="1306642"/>
                <a:ext cx="4167137" cy="2922458"/>
              </a:xfrm>
              <a:blipFill>
                <a:blip r:embed="rId3"/>
                <a:stretch>
                  <a:fillRect l="-3363" t="-2500"/>
                </a:stretch>
              </a:blipFill>
            </p:spPr>
            <p:txBody>
              <a:bodyPr/>
              <a:lstStyle/>
              <a:p>
                <a:r>
                  <a:rPr lang="en-US">
                    <a:noFill/>
                  </a:rPr>
                  <a:t> </a:t>
                </a:r>
              </a:p>
            </p:txBody>
          </p:sp>
        </mc:Fallback>
      </mc:AlternateContent>
      <p:sp>
        <p:nvSpPr>
          <p:cNvPr id="4" name="Tijdelijke aanduiding voor voettekst 3">
            <a:extLst>
              <a:ext uri="{FF2B5EF4-FFF2-40B4-BE49-F238E27FC236}">
                <a16:creationId xmlns:a16="http://schemas.microsoft.com/office/drawing/2014/main" id="{CD2CA413-5285-4138-8481-190B14618B66}"/>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83FD7FA6-077C-4F79-98EF-314096881BA0}"/>
              </a:ext>
            </a:extLst>
          </p:cNvPr>
          <p:cNvSpPr>
            <a:spLocks noGrp="1"/>
          </p:cNvSpPr>
          <p:nvPr>
            <p:ph type="sldNum" sz="quarter" idx="12"/>
          </p:nvPr>
        </p:nvSpPr>
        <p:spPr/>
        <p:txBody>
          <a:bodyPr/>
          <a:lstStyle/>
          <a:p>
            <a:fld id="{C194BDB0-F4EA-4DD6-8281-CCE2440D0CE0}" type="slidenum">
              <a:rPr lang="en-GB" smtClean="0"/>
              <a:t>7</a:t>
            </a:fld>
            <a:endParaRPr lang="en-GB" dirty="0"/>
          </a:p>
        </p:txBody>
      </p:sp>
      <p:pic>
        <p:nvPicPr>
          <p:cNvPr id="9" name="Afbeelding 8" descr="Afbeelding met buiten, licht, verkeer, auto&#10;&#10;Automatisch gegenereerde beschrijving">
            <a:extLst>
              <a:ext uri="{FF2B5EF4-FFF2-40B4-BE49-F238E27FC236}">
                <a16:creationId xmlns:a16="http://schemas.microsoft.com/office/drawing/2014/main" id="{CC0465B9-8F72-451F-BA24-68B1E5FE3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171" y="518711"/>
            <a:ext cx="3424951" cy="3404360"/>
          </a:xfrm>
          <a:prstGeom prst="rect">
            <a:avLst/>
          </a:prstGeom>
        </p:spPr>
      </p:pic>
      <p:sp>
        <p:nvSpPr>
          <p:cNvPr id="10" name="Tekstvak 9">
            <a:extLst>
              <a:ext uri="{FF2B5EF4-FFF2-40B4-BE49-F238E27FC236}">
                <a16:creationId xmlns:a16="http://schemas.microsoft.com/office/drawing/2014/main" id="{FD48361C-026C-48A6-9C63-EF2247A8B666}"/>
              </a:ext>
            </a:extLst>
          </p:cNvPr>
          <p:cNvSpPr txBox="1"/>
          <p:nvPr/>
        </p:nvSpPr>
        <p:spPr>
          <a:xfrm>
            <a:off x="5686170" y="3815349"/>
            <a:ext cx="3424951" cy="215444"/>
          </a:xfrm>
          <a:prstGeom prst="rect">
            <a:avLst/>
          </a:prstGeom>
          <a:noFill/>
        </p:spPr>
        <p:txBody>
          <a:bodyPr wrap="square" rtlCol="0">
            <a:spAutoFit/>
          </a:bodyPr>
          <a:lstStyle/>
          <a:p>
            <a:r>
              <a:rPr lang="en-US" sz="800" dirty="0"/>
              <a:t>A example of the lattice with a depth of 1.</a:t>
            </a:r>
          </a:p>
        </p:txBody>
      </p:sp>
    </p:spTree>
    <p:extLst>
      <p:ext uri="{BB962C8B-B14F-4D97-AF65-F5344CB8AC3E}">
        <p14:creationId xmlns:p14="http://schemas.microsoft.com/office/powerpoint/2010/main" val="343383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C5AD7A-6077-488E-841F-CA34408A9BEF}"/>
              </a:ext>
            </a:extLst>
          </p:cNvPr>
          <p:cNvSpPr>
            <a:spLocks noGrp="1"/>
          </p:cNvSpPr>
          <p:nvPr>
            <p:ph type="title"/>
          </p:nvPr>
        </p:nvSpPr>
        <p:spPr/>
        <p:txBody>
          <a:bodyPr/>
          <a:lstStyle/>
          <a:p>
            <a:r>
              <a:rPr lang="en-US" dirty="0"/>
              <a:t>Solution: Potential energy</a:t>
            </a:r>
          </a:p>
        </p:txBody>
      </p:sp>
      <p:sp>
        <p:nvSpPr>
          <p:cNvPr id="3" name="Tijdelijke aanduiding voor inhoud 2">
            <a:extLst>
              <a:ext uri="{FF2B5EF4-FFF2-40B4-BE49-F238E27FC236}">
                <a16:creationId xmlns:a16="http://schemas.microsoft.com/office/drawing/2014/main" id="{84EE4B05-C7AD-44B6-93AF-05D7F3D5330D}"/>
              </a:ext>
            </a:extLst>
          </p:cNvPr>
          <p:cNvSpPr>
            <a:spLocks noGrp="1"/>
          </p:cNvSpPr>
          <p:nvPr>
            <p:ph idx="1"/>
          </p:nvPr>
        </p:nvSpPr>
        <p:spPr>
          <a:xfrm>
            <a:off x="758824" y="1306642"/>
            <a:ext cx="4034402" cy="2922458"/>
          </a:xfrm>
        </p:spPr>
        <p:txBody>
          <a:bodyPr/>
          <a:lstStyle/>
          <a:p>
            <a:pPr marL="342900" indent="-342900">
              <a:buFont typeface="Arial" panose="020B0604020202020204" pitchFamily="34" charset="0"/>
              <a:buChar char="•"/>
            </a:pPr>
            <a:r>
              <a:rPr lang="en-US" dirty="0"/>
              <a:t>Triangles are counted multiple times</a:t>
            </a:r>
          </a:p>
        </p:txBody>
      </p:sp>
      <p:sp>
        <p:nvSpPr>
          <p:cNvPr id="4" name="Tijdelijke aanduiding voor voettekst 3">
            <a:extLst>
              <a:ext uri="{FF2B5EF4-FFF2-40B4-BE49-F238E27FC236}">
                <a16:creationId xmlns:a16="http://schemas.microsoft.com/office/drawing/2014/main" id="{BD05E582-A3EF-4E39-BA39-7C3232650D9F}"/>
              </a:ext>
            </a:extLst>
          </p:cNvPr>
          <p:cNvSpPr>
            <a:spLocks noGrp="1"/>
          </p:cNvSpPr>
          <p:nvPr>
            <p:ph type="ftr" sz="quarter" idx="11"/>
          </p:nvPr>
        </p:nvSpPr>
        <p:spPr>
          <a:xfrm>
            <a:off x="1114426" y="4568400"/>
            <a:ext cx="7042149" cy="576000"/>
          </a:xfrm>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CC6F2AE9-2B66-4481-8EBE-232BFC9ADC85}"/>
              </a:ext>
            </a:extLst>
          </p:cNvPr>
          <p:cNvSpPr>
            <a:spLocks noGrp="1"/>
          </p:cNvSpPr>
          <p:nvPr>
            <p:ph type="sldNum" sz="quarter" idx="12"/>
          </p:nvPr>
        </p:nvSpPr>
        <p:spPr/>
        <p:txBody>
          <a:bodyPr/>
          <a:lstStyle/>
          <a:p>
            <a:fld id="{C194BDB0-F4EA-4DD6-8281-CCE2440D0CE0}" type="slidenum">
              <a:rPr lang="en-GB" smtClean="0"/>
              <a:t>8</a:t>
            </a:fld>
            <a:endParaRPr lang="en-GB" dirty="0"/>
          </a:p>
        </p:txBody>
      </p:sp>
      <p:pic>
        <p:nvPicPr>
          <p:cNvPr id="11" name="Afbeelding 10">
            <a:extLst>
              <a:ext uri="{FF2B5EF4-FFF2-40B4-BE49-F238E27FC236}">
                <a16:creationId xmlns:a16="http://schemas.microsoft.com/office/drawing/2014/main" id="{07C3243F-58C0-433D-9B91-372E9B217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7" y="1667069"/>
            <a:ext cx="2807110" cy="2684089"/>
          </a:xfrm>
          <a:prstGeom prst="rect">
            <a:avLst/>
          </a:prstGeom>
        </p:spPr>
      </p:pic>
      <p:pic>
        <p:nvPicPr>
          <p:cNvPr id="13" name="Afbeelding 12" descr="Afbeelding met licht, voedsel&#10;&#10;Automatisch gegenereerde beschrijving">
            <a:extLst>
              <a:ext uri="{FF2B5EF4-FFF2-40B4-BE49-F238E27FC236}">
                <a16:creationId xmlns:a16="http://schemas.microsoft.com/office/drawing/2014/main" id="{129C037C-FFDD-4B7B-B623-4280E03C2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5907" y="1669915"/>
            <a:ext cx="2714638" cy="2682192"/>
          </a:xfrm>
          <a:prstGeom prst="rect">
            <a:avLst/>
          </a:prstGeom>
        </p:spPr>
      </p:pic>
      <p:pic>
        <p:nvPicPr>
          <p:cNvPr id="15" name="Afbeelding 14" descr="Afbeelding met lot, gevuld, groep, bedekt&#10;&#10;Automatisch gegenereerde beschrijving">
            <a:extLst>
              <a:ext uri="{FF2B5EF4-FFF2-40B4-BE49-F238E27FC236}">
                <a16:creationId xmlns:a16="http://schemas.microsoft.com/office/drawing/2014/main" id="{8FE7638A-B1AD-41A4-AF70-590D66E73B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0545" y="1668018"/>
            <a:ext cx="2714638" cy="2682192"/>
          </a:xfrm>
          <a:prstGeom prst="rect">
            <a:avLst/>
          </a:prstGeom>
        </p:spPr>
      </p:pic>
      <p:sp>
        <p:nvSpPr>
          <p:cNvPr id="16" name="Tekstvak 15">
            <a:extLst>
              <a:ext uri="{FF2B5EF4-FFF2-40B4-BE49-F238E27FC236}">
                <a16:creationId xmlns:a16="http://schemas.microsoft.com/office/drawing/2014/main" id="{F66F63C6-6947-4403-875D-E3227E31B328}"/>
              </a:ext>
            </a:extLst>
          </p:cNvPr>
          <p:cNvSpPr txBox="1"/>
          <p:nvPr/>
        </p:nvSpPr>
        <p:spPr>
          <a:xfrm>
            <a:off x="628797" y="4370271"/>
            <a:ext cx="2856738" cy="219256"/>
          </a:xfrm>
          <a:prstGeom prst="rect">
            <a:avLst/>
          </a:prstGeom>
          <a:noFill/>
        </p:spPr>
        <p:txBody>
          <a:bodyPr wrap="square" rtlCol="0">
            <a:spAutoFit/>
          </a:bodyPr>
          <a:lstStyle/>
          <a:p>
            <a:r>
              <a:rPr lang="en-US" sz="800" dirty="0"/>
              <a:t>The energy of a moving square configuration.</a:t>
            </a:r>
          </a:p>
        </p:txBody>
      </p:sp>
      <p:sp>
        <p:nvSpPr>
          <p:cNvPr id="18" name="Tekstvak 17">
            <a:extLst>
              <a:ext uri="{FF2B5EF4-FFF2-40B4-BE49-F238E27FC236}">
                <a16:creationId xmlns:a16="http://schemas.microsoft.com/office/drawing/2014/main" id="{986DB64A-3FFC-4B51-AB93-0CD079DC6F9F}"/>
              </a:ext>
            </a:extLst>
          </p:cNvPr>
          <p:cNvSpPr txBox="1"/>
          <p:nvPr/>
        </p:nvSpPr>
        <p:spPr>
          <a:xfrm>
            <a:off x="3487615" y="4334792"/>
            <a:ext cx="2220480" cy="215444"/>
          </a:xfrm>
          <a:prstGeom prst="rect">
            <a:avLst/>
          </a:prstGeom>
          <a:noFill/>
        </p:spPr>
        <p:txBody>
          <a:bodyPr wrap="none" rtlCol="0">
            <a:spAutoFit/>
          </a:bodyPr>
          <a:lstStyle/>
          <a:p>
            <a:r>
              <a:rPr lang="en-US" sz="800" dirty="0"/>
              <a:t>A lattice with the square in the center of the cell.</a:t>
            </a:r>
          </a:p>
        </p:txBody>
      </p:sp>
      <p:sp>
        <p:nvSpPr>
          <p:cNvPr id="21" name="Tekstvak 20">
            <a:extLst>
              <a:ext uri="{FF2B5EF4-FFF2-40B4-BE49-F238E27FC236}">
                <a16:creationId xmlns:a16="http://schemas.microsoft.com/office/drawing/2014/main" id="{81D73AF4-3E53-42D3-8868-CD0B6DEFF8C9}"/>
              </a:ext>
            </a:extLst>
          </p:cNvPr>
          <p:cNvSpPr txBox="1"/>
          <p:nvPr/>
        </p:nvSpPr>
        <p:spPr>
          <a:xfrm>
            <a:off x="6200173" y="4332895"/>
            <a:ext cx="2161169" cy="215444"/>
          </a:xfrm>
          <a:prstGeom prst="rect">
            <a:avLst/>
          </a:prstGeom>
          <a:noFill/>
        </p:spPr>
        <p:txBody>
          <a:bodyPr wrap="none" rtlCol="0">
            <a:spAutoFit/>
          </a:bodyPr>
          <a:lstStyle/>
          <a:p>
            <a:r>
              <a:rPr lang="en-US" sz="800" dirty="0"/>
              <a:t>A lattice with the square at the edge of the cell.</a:t>
            </a:r>
          </a:p>
        </p:txBody>
      </p:sp>
    </p:spTree>
    <p:extLst>
      <p:ext uri="{BB962C8B-B14F-4D97-AF65-F5344CB8AC3E}">
        <p14:creationId xmlns:p14="http://schemas.microsoft.com/office/powerpoint/2010/main" val="412987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778A1-EE36-46A1-9396-2CC6A64257D8}"/>
              </a:ext>
            </a:extLst>
          </p:cNvPr>
          <p:cNvSpPr>
            <a:spLocks noGrp="1"/>
          </p:cNvSpPr>
          <p:nvPr>
            <p:ph type="title"/>
          </p:nvPr>
        </p:nvSpPr>
        <p:spPr/>
        <p:txBody>
          <a:bodyPr/>
          <a:lstStyle/>
          <a:p>
            <a:r>
              <a:rPr lang="en-US" dirty="0"/>
              <a:t>Solution: Potential energy</a:t>
            </a:r>
          </a:p>
        </p:txBody>
      </p:sp>
      <mc:AlternateContent xmlns:mc="http://schemas.openxmlformats.org/markup-compatibility/2006">
        <mc:Choice xmlns:a14="http://schemas.microsoft.com/office/drawing/2010/main" Requires="a14">
          <p:sp>
            <p:nvSpPr>
              <p:cNvPr id="3" name="Tijdelijke aanduiding voor inhoud 2">
                <a:extLst>
                  <a:ext uri="{FF2B5EF4-FFF2-40B4-BE49-F238E27FC236}">
                    <a16:creationId xmlns:a16="http://schemas.microsoft.com/office/drawing/2014/main" id="{91294643-6597-4C45-95F5-B5E9344BA290}"/>
                  </a:ext>
                </a:extLst>
              </p:cNvPr>
              <p:cNvSpPr>
                <a:spLocks noGrp="1"/>
              </p:cNvSpPr>
              <p:nvPr>
                <p:ph idx="1"/>
              </p:nvPr>
            </p:nvSpPr>
            <p:spPr>
              <a:xfrm>
                <a:off x="758825" y="1306642"/>
                <a:ext cx="4350732" cy="2922458"/>
              </a:xfrm>
            </p:spPr>
            <p:txBody>
              <a:bodyPr/>
              <a:lstStyle/>
              <a:p>
                <a:pPr marL="342900" indent="-342900">
                  <a:buFont typeface="Arial" panose="020B0604020202020204" pitchFamily="34" charset="0"/>
                  <a:buChar char="•"/>
                </a:pPr>
                <a:r>
                  <a:rPr lang="en-US" dirty="0"/>
                  <a:t>Characteristic distance and energy</a:t>
                </a:r>
              </a:p>
              <a:p>
                <a:pPr marL="342900" indent="-342900">
                  <a:buFont typeface="Arial" panose="020B0604020202020204" pitchFamily="34" charset="0"/>
                  <a:buChar char="•"/>
                </a:pPr>
                <a:r>
                  <a:rPr lang="en-US" dirty="0"/>
                  <a:t>Try several potentials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Short range: area and pair interaction</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𝑉</m:t>
                    </m:r>
                    <m:r>
                      <a:rPr lang="en-US" b="0" i="1" baseline="-25000"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𝐸𝑐</m:t>
                    </m:r>
                    <m:r>
                      <a:rPr lang="en-US" b="0" i="1" baseline="-25000"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r>
                          <a:rPr lang="en-US" b="0" i="1" baseline="30000" smtClean="0">
                            <a:latin typeface="Cambria Math" panose="02040503050406030204" pitchFamily="18" charset="0"/>
                          </a:rPr>
                          <m:t>2</m:t>
                        </m:r>
                      </m:num>
                      <m:den>
                        <m:r>
                          <a:rPr lang="en-US" b="0" i="1" smtClean="0">
                            <a:latin typeface="Cambria Math" panose="02040503050406030204" pitchFamily="18" charset="0"/>
                          </a:rPr>
                          <m:t>𝑅</m:t>
                        </m:r>
                        <m:r>
                          <a:rPr lang="en-US" b="0" i="1" baseline="-25000" smtClean="0">
                            <a:latin typeface="Cambria Math" panose="02040503050406030204" pitchFamily="18" charset="0"/>
                          </a:rPr>
                          <m:t>𝑐</m:t>
                        </m:r>
                        <m:r>
                          <a:rPr lang="en-US" b="0" i="1" baseline="30000"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r>
                          <a:rPr lang="en-US" b="0" i="1" baseline="-25000" smtClean="0">
                            <a:latin typeface="Cambria Math" panose="02040503050406030204" pitchFamily="18" charset="0"/>
                          </a:rPr>
                          <m:t>𝑐</m:t>
                        </m:r>
                        <m:r>
                          <a:rPr lang="en-US" b="0" i="1" baseline="30000" smtClean="0">
                            <a:latin typeface="Cambria Math" panose="02040503050406030204" pitchFamily="18" charset="0"/>
                          </a:rPr>
                          <m:t>12</m:t>
                        </m:r>
                      </m:num>
                      <m:den>
                        <m:r>
                          <a:rPr lang="en-US" b="0" i="1" smtClean="0">
                            <a:latin typeface="Cambria Math" panose="02040503050406030204" pitchFamily="18" charset="0"/>
                          </a:rPr>
                          <m:t>𝑎</m:t>
                        </m:r>
                        <m:r>
                          <a:rPr lang="en-US" b="0" i="1" baseline="30000" smtClean="0">
                            <a:latin typeface="Cambria Math" panose="02040503050406030204" pitchFamily="18" charset="0"/>
                          </a:rPr>
                          <m:t>12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r>
                          <a:rPr lang="en-US" b="0" i="1" baseline="-25000" smtClean="0">
                            <a:latin typeface="Cambria Math" panose="02040503050406030204" pitchFamily="18" charset="0"/>
                          </a:rPr>
                          <m:t>𝑐</m:t>
                        </m:r>
                        <m:r>
                          <a:rPr lang="en-US" b="0" i="1" baseline="30000" smtClean="0">
                            <a:latin typeface="Cambria Math" panose="02040503050406030204" pitchFamily="18" charset="0"/>
                          </a:rPr>
                          <m:t>12</m:t>
                        </m:r>
                      </m:num>
                      <m:den>
                        <m:r>
                          <a:rPr lang="en-US" b="0" i="1" smtClean="0">
                            <a:latin typeface="Cambria Math" panose="02040503050406030204" pitchFamily="18" charset="0"/>
                          </a:rPr>
                          <m:t>𝑏</m:t>
                        </m:r>
                        <m:r>
                          <a:rPr lang="en-US" b="0" i="1" baseline="30000" smtClean="0">
                            <a:latin typeface="Cambria Math" panose="02040503050406030204" pitchFamily="18" charset="0"/>
                          </a:rPr>
                          <m:t>12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r>
                          <a:rPr lang="en-US" b="0" i="1" baseline="-25000" smtClean="0">
                            <a:latin typeface="Cambria Math" panose="02040503050406030204" pitchFamily="18" charset="0"/>
                          </a:rPr>
                          <m:t>𝑐</m:t>
                        </m:r>
                        <m:r>
                          <a:rPr lang="en-US" b="0" i="1" baseline="30000" smtClean="0">
                            <a:latin typeface="Cambria Math" panose="02040503050406030204" pitchFamily="18" charset="0"/>
                          </a:rPr>
                          <m:t>12</m:t>
                        </m:r>
                      </m:num>
                      <m:den>
                        <m:r>
                          <a:rPr lang="en-US" b="0" i="1" smtClean="0">
                            <a:latin typeface="Cambria Math" panose="02040503050406030204" pitchFamily="18" charset="0"/>
                          </a:rPr>
                          <m:t>𝑐</m:t>
                        </m:r>
                        <m:r>
                          <a:rPr lang="en-US" b="0" i="1" baseline="30000" smtClean="0">
                            <a:latin typeface="Cambria Math" panose="02040503050406030204" pitchFamily="18" charset="0"/>
                          </a:rPr>
                          <m:t>12</m:t>
                        </m:r>
                      </m:den>
                    </m:f>
                    <m:r>
                      <a:rPr lang="en-US" b="0" i="1" smtClean="0">
                        <a:latin typeface="Cambria Math" panose="02040503050406030204" pitchFamily="18" charset="0"/>
                      </a:rPr>
                      <m:t>)</m:t>
                    </m:r>
                  </m:oMath>
                </a14:m>
                <a:endParaRPr lang="en-US" dirty="0"/>
              </a:p>
              <a:p>
                <a:pPr marL="342900" indent="-342900">
                  <a:buFont typeface="Arial" panose="020B0604020202020204" pitchFamily="34" charset="0"/>
                  <a:buChar char="•"/>
                </a:pPr>
                <a:r>
                  <a:rPr lang="en-US" dirty="0"/>
                  <a:t>Long range: circumference</a:t>
                </a:r>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𝑉</m:t>
                    </m:r>
                    <m:r>
                      <a:rPr lang="en-US" b="0" i="1" baseline="-25000"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𝐸</m:t>
                    </m:r>
                    <m:r>
                      <a:rPr lang="en-US" b="0" i="1" baseline="-25000" smtClean="0">
                        <a:latin typeface="Cambria Math" panose="02040503050406030204" pitchFamily="18" charset="0"/>
                      </a:rPr>
                      <m:t>𝑐</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r>
                          <a:rPr lang="en-US" b="0" i="1" baseline="-25000" smtClean="0">
                            <a:latin typeface="Cambria Math" panose="02040503050406030204" pitchFamily="18" charset="0"/>
                          </a:rPr>
                          <m:t>𝑐</m:t>
                        </m:r>
                        <m:r>
                          <a:rPr lang="en-US" b="0" i="1" baseline="30000" smtClean="0">
                            <a:latin typeface="Cambria Math" panose="02040503050406030204" pitchFamily="18" charset="0"/>
                          </a:rPr>
                          <m:t>6</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baseline="30000" smtClean="0">
                            <a:latin typeface="Cambria Math" panose="02040503050406030204" pitchFamily="18" charset="0"/>
                          </a:rPr>
                          <m:t>6</m:t>
                        </m:r>
                      </m:den>
                    </m:f>
                  </m:oMath>
                </a14:m>
                <a:endParaRPr lang="en-US" dirty="0"/>
              </a:p>
              <a:p>
                <a:pPr marL="342900" indent="-342900">
                  <a:buFont typeface="Arial" panose="020B0604020202020204" pitchFamily="34" charset="0"/>
                  <a:buChar char="•"/>
                </a:pPr>
                <a:r>
                  <a:rPr lang="en-US" dirty="0"/>
                  <a:t>No convergence</a:t>
                </a:r>
              </a:p>
            </p:txBody>
          </p:sp>
        </mc:Choice>
        <mc:Fallback>
          <p:sp>
            <p:nvSpPr>
              <p:cNvPr id="3" name="Tijdelijke aanduiding voor inhoud 2">
                <a:extLst>
                  <a:ext uri="{FF2B5EF4-FFF2-40B4-BE49-F238E27FC236}">
                    <a16:creationId xmlns:a16="http://schemas.microsoft.com/office/drawing/2014/main" id="{91294643-6597-4C45-95F5-B5E9344BA290}"/>
                  </a:ext>
                </a:extLst>
              </p:cNvPr>
              <p:cNvSpPr>
                <a:spLocks noGrp="1" noRot="1" noChangeAspect="1" noMove="1" noResize="1" noEditPoints="1" noAdjustHandles="1" noChangeArrowheads="1" noChangeShapeType="1" noTextEdit="1"/>
              </p:cNvSpPr>
              <p:nvPr>
                <p:ph idx="1"/>
              </p:nvPr>
            </p:nvSpPr>
            <p:spPr>
              <a:xfrm>
                <a:off x="758825" y="1306642"/>
                <a:ext cx="4350732" cy="2922458"/>
              </a:xfrm>
              <a:blipFill>
                <a:blip r:embed="rId3"/>
                <a:stretch>
                  <a:fillRect l="-3221" t="-2500"/>
                </a:stretch>
              </a:blipFill>
            </p:spPr>
            <p:txBody>
              <a:bodyPr/>
              <a:lstStyle/>
              <a:p>
                <a:r>
                  <a:rPr lang="en-US">
                    <a:noFill/>
                  </a:rPr>
                  <a:t> </a:t>
                </a:r>
              </a:p>
            </p:txBody>
          </p:sp>
        </mc:Fallback>
      </mc:AlternateContent>
      <p:sp>
        <p:nvSpPr>
          <p:cNvPr id="4" name="Tijdelijke aanduiding voor voettekst 3">
            <a:extLst>
              <a:ext uri="{FF2B5EF4-FFF2-40B4-BE49-F238E27FC236}">
                <a16:creationId xmlns:a16="http://schemas.microsoft.com/office/drawing/2014/main" id="{12A4264B-738E-4A98-9669-392505AE8798}"/>
              </a:ext>
            </a:extLst>
          </p:cNvPr>
          <p:cNvSpPr>
            <a:spLocks noGrp="1"/>
          </p:cNvSpPr>
          <p:nvPr>
            <p:ph type="ftr" sz="quarter" idx="11"/>
          </p:nvPr>
        </p:nvSpPr>
        <p:spPr/>
        <p:txBody>
          <a:bodyPr/>
          <a:lstStyle/>
          <a:p>
            <a:r>
              <a:rPr lang="en-US"/>
              <a:t>Design of a toy model database for predicting potential energy surfaces with neural nets - Tim Heiszwolf</a:t>
            </a:r>
            <a:endParaRPr lang="en-GB" dirty="0"/>
          </a:p>
        </p:txBody>
      </p:sp>
      <p:sp>
        <p:nvSpPr>
          <p:cNvPr id="5" name="Tijdelijke aanduiding voor dianummer 4">
            <a:extLst>
              <a:ext uri="{FF2B5EF4-FFF2-40B4-BE49-F238E27FC236}">
                <a16:creationId xmlns:a16="http://schemas.microsoft.com/office/drawing/2014/main" id="{0C178FD1-5551-41FC-BE92-39526670EFCE}"/>
              </a:ext>
            </a:extLst>
          </p:cNvPr>
          <p:cNvSpPr>
            <a:spLocks noGrp="1"/>
          </p:cNvSpPr>
          <p:nvPr>
            <p:ph type="sldNum" sz="quarter" idx="12"/>
          </p:nvPr>
        </p:nvSpPr>
        <p:spPr/>
        <p:txBody>
          <a:bodyPr/>
          <a:lstStyle/>
          <a:p>
            <a:fld id="{C194BDB0-F4EA-4DD6-8281-CCE2440D0CE0}" type="slidenum">
              <a:rPr lang="en-GB" smtClean="0"/>
              <a:t>9</a:t>
            </a:fld>
            <a:endParaRPr lang="en-GB" dirty="0"/>
          </a:p>
        </p:txBody>
      </p:sp>
      <p:pic>
        <p:nvPicPr>
          <p:cNvPr id="7" name="Afbeelding 6" descr="Afbeelding met schermafbeelding&#10;&#10;Automatisch gegenereerde beschrijving">
            <a:extLst>
              <a:ext uri="{FF2B5EF4-FFF2-40B4-BE49-F238E27FC236}">
                <a16:creationId xmlns:a16="http://schemas.microsoft.com/office/drawing/2014/main" id="{3DE7AA63-E096-45AE-8D52-32206D9FC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4357" y="518710"/>
            <a:ext cx="3729644" cy="3523627"/>
          </a:xfrm>
          <a:prstGeom prst="rect">
            <a:avLst/>
          </a:prstGeom>
        </p:spPr>
      </p:pic>
      <p:sp>
        <p:nvSpPr>
          <p:cNvPr id="8" name="Tekstvak 7">
            <a:extLst>
              <a:ext uri="{FF2B5EF4-FFF2-40B4-BE49-F238E27FC236}">
                <a16:creationId xmlns:a16="http://schemas.microsoft.com/office/drawing/2014/main" id="{70AD111A-6853-483C-BF9A-A0259A750864}"/>
              </a:ext>
            </a:extLst>
          </p:cNvPr>
          <p:cNvSpPr txBox="1"/>
          <p:nvPr/>
        </p:nvSpPr>
        <p:spPr>
          <a:xfrm>
            <a:off x="5414357" y="4042337"/>
            <a:ext cx="3373039" cy="215444"/>
          </a:xfrm>
          <a:prstGeom prst="rect">
            <a:avLst/>
          </a:prstGeom>
          <a:noFill/>
        </p:spPr>
        <p:txBody>
          <a:bodyPr wrap="none" rtlCol="0">
            <a:spAutoFit/>
          </a:bodyPr>
          <a:lstStyle/>
          <a:p>
            <a:r>
              <a:rPr lang="en-US" sz="800" dirty="0"/>
              <a:t>The convergence of the potential as the depths of surrounding cells increase</a:t>
            </a:r>
          </a:p>
        </p:txBody>
      </p:sp>
      <p:pic>
        <p:nvPicPr>
          <p:cNvPr id="10" name="Afbeelding 9" descr="Afbeelding met kaart&#10;&#10;Automatisch gegenereerde beschrijving">
            <a:extLst>
              <a:ext uri="{FF2B5EF4-FFF2-40B4-BE49-F238E27FC236}">
                <a16:creationId xmlns:a16="http://schemas.microsoft.com/office/drawing/2014/main" id="{CE3306E7-E12B-4CAA-800D-3C2ED75335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4357" y="518709"/>
            <a:ext cx="3729643" cy="3639410"/>
          </a:xfrm>
          <a:prstGeom prst="rect">
            <a:avLst/>
          </a:prstGeom>
        </p:spPr>
      </p:pic>
      <p:sp>
        <p:nvSpPr>
          <p:cNvPr id="12" name="Tekstvak 11">
            <a:extLst>
              <a:ext uri="{FF2B5EF4-FFF2-40B4-BE49-F238E27FC236}">
                <a16:creationId xmlns:a16="http://schemas.microsoft.com/office/drawing/2014/main" id="{00CF9452-AB5C-4E12-9D4B-D6DFB26B1050}"/>
              </a:ext>
            </a:extLst>
          </p:cNvPr>
          <p:cNvSpPr txBox="1"/>
          <p:nvPr/>
        </p:nvSpPr>
        <p:spPr>
          <a:xfrm>
            <a:off x="5414356" y="4040094"/>
            <a:ext cx="2449710" cy="215444"/>
          </a:xfrm>
          <a:prstGeom prst="rect">
            <a:avLst/>
          </a:prstGeom>
          <a:noFill/>
        </p:spPr>
        <p:txBody>
          <a:bodyPr wrap="none" rtlCol="0">
            <a:spAutoFit/>
          </a:bodyPr>
          <a:lstStyle/>
          <a:p>
            <a:r>
              <a:rPr lang="en-US" sz="800" dirty="0"/>
              <a:t>The potential energy function of a equilateral triangle.</a:t>
            </a:r>
          </a:p>
        </p:txBody>
      </p:sp>
    </p:spTree>
    <p:extLst>
      <p:ext uri="{BB962C8B-B14F-4D97-AF65-F5344CB8AC3E}">
        <p14:creationId xmlns:p14="http://schemas.microsoft.com/office/powerpoint/2010/main" val="402716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xit" presetSubtype="0" fill="hold"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theme/theme1.xml><?xml version="1.0" encoding="utf-8"?>
<a:theme xmlns:a="http://schemas.openxmlformats.org/drawingml/2006/main" name="Kantoorthema">
  <a:themeElements>
    <a:clrScheme name="TUe_PPT_V2">
      <a:dk1>
        <a:sysClr val="windowText" lastClr="000000"/>
      </a:dk1>
      <a:lt1>
        <a:sysClr val="window" lastClr="FFFFFF"/>
      </a:lt1>
      <a:dk2>
        <a:srgbClr val="C81919"/>
      </a:dk2>
      <a:lt2>
        <a:srgbClr val="101073"/>
      </a:lt2>
      <a:accent1>
        <a:srgbClr val="C81919"/>
      </a:accent1>
      <a:accent2>
        <a:srgbClr val="9E9EB1"/>
      </a:accent2>
      <a:accent3>
        <a:srgbClr val="0092B5"/>
      </a:accent3>
      <a:accent4>
        <a:srgbClr val="FF9A00"/>
      </a:accent4>
      <a:accent5>
        <a:srgbClr val="101073"/>
      </a:accent5>
      <a:accent6>
        <a:srgbClr val="CEDF00"/>
      </a:accent6>
      <a:hlink>
        <a:srgbClr val="0563C1"/>
      </a:hlink>
      <a:folHlink>
        <a:srgbClr val="954F72"/>
      </a:folHlink>
    </a:clrScheme>
    <a:fontScheme name="TUe_Calibri">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e_16x9.potx" id="{9370F84E-7576-4FDA-B736-A09996DF8429}" vid="{ED81D3C9-A1FB-4E5B-AF38-E92F700A58F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TUe_16x9 (2)</Template>
  <TotalTime>1200</TotalTime>
  <Words>5833</Words>
  <Application>Microsoft Office PowerPoint</Application>
  <PresentationFormat>Diavoorstelling (16:9)</PresentationFormat>
  <Paragraphs>405</Paragraphs>
  <Slides>21</Slides>
  <Notes>21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21</vt:i4>
      </vt:variant>
    </vt:vector>
  </HeadingPairs>
  <TitlesOfParts>
    <vt:vector size="25" baseType="lpstr">
      <vt:lpstr>Arial</vt:lpstr>
      <vt:lpstr>Calibri</vt:lpstr>
      <vt:lpstr>Cambria Math</vt:lpstr>
      <vt:lpstr>Kantoorthema</vt:lpstr>
      <vt:lpstr>Design of a toy model database for predicting potential energy surfaces with neural nets</vt:lpstr>
      <vt:lpstr>Content</vt:lpstr>
      <vt:lpstr>Problem: Potential energy surfaces</vt:lpstr>
      <vt:lpstr>Problem: Goals and requirements</vt:lpstr>
      <vt:lpstr>Problem: Goals and requirements</vt:lpstr>
      <vt:lpstr>Background information</vt:lpstr>
      <vt:lpstr>Solution: Potential energy</vt:lpstr>
      <vt:lpstr>Solution: Potential energy</vt:lpstr>
      <vt:lpstr>Solution: Potential energy</vt:lpstr>
      <vt:lpstr>Solution: Potential energy</vt:lpstr>
      <vt:lpstr>Solution: Potential energy</vt:lpstr>
      <vt:lpstr>Solution: Potential energy</vt:lpstr>
      <vt:lpstr>Solution: Program</vt:lpstr>
      <vt:lpstr>Solution: Preparations for machine learning</vt:lpstr>
      <vt:lpstr>Results: Speed</vt:lpstr>
      <vt:lpstr>Results: Speed</vt:lpstr>
      <vt:lpstr>Results: Databases</vt:lpstr>
      <vt:lpstr>Results: Databases</vt:lpstr>
      <vt:lpstr>Results: Machine learning</vt:lpstr>
      <vt:lpstr>Results: Machine learning</vt:lpstr>
      <vt:lpstr>Future</vt:lpstr>
    </vt:vector>
  </TitlesOfParts>
  <Company>TU/e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title at the top</dc:title>
  <dc:creator>Ven, I.M.J. van de</dc:creator>
  <cp:lastModifiedBy>Tim Heiszwolf</cp:lastModifiedBy>
  <cp:revision>243</cp:revision>
  <dcterms:created xsi:type="dcterms:W3CDTF">2019-11-27T15:26:32Z</dcterms:created>
  <dcterms:modified xsi:type="dcterms:W3CDTF">2020-07-09T07:36:42Z</dcterms:modified>
</cp:coreProperties>
</file>