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4"/>
    <p:sldMasterId id="2147483718" r:id="rId5"/>
  </p:sldMasterIdLst>
  <p:notesMasterIdLst>
    <p:notesMasterId r:id="rId81"/>
  </p:notesMasterIdLst>
  <p:handoutMasterIdLst>
    <p:handoutMasterId r:id="rId82"/>
  </p:handoutMasterIdLst>
  <p:sldIdLst>
    <p:sldId id="256" r:id="rId6"/>
    <p:sldId id="287" r:id="rId7"/>
    <p:sldId id="360" r:id="rId8"/>
    <p:sldId id="295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4" r:id="rId19"/>
    <p:sldId id="372" r:id="rId20"/>
    <p:sldId id="373" r:id="rId21"/>
    <p:sldId id="375" r:id="rId22"/>
    <p:sldId id="376" r:id="rId23"/>
    <p:sldId id="377" r:id="rId24"/>
    <p:sldId id="378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62" r:id="rId44"/>
    <p:sldId id="399" r:id="rId45"/>
    <p:sldId id="400" r:id="rId46"/>
    <p:sldId id="398" r:id="rId47"/>
    <p:sldId id="294" r:id="rId48"/>
    <p:sldId id="296" r:id="rId49"/>
    <p:sldId id="297" r:id="rId50"/>
    <p:sldId id="298" r:id="rId51"/>
    <p:sldId id="304" r:id="rId52"/>
    <p:sldId id="305" r:id="rId53"/>
    <p:sldId id="306" r:id="rId54"/>
    <p:sldId id="299" r:id="rId55"/>
    <p:sldId id="308" r:id="rId56"/>
    <p:sldId id="310" r:id="rId57"/>
    <p:sldId id="309" r:id="rId58"/>
    <p:sldId id="312" r:id="rId59"/>
    <p:sldId id="311" r:id="rId60"/>
    <p:sldId id="307" r:id="rId61"/>
    <p:sldId id="300" r:id="rId62"/>
    <p:sldId id="302" r:id="rId63"/>
    <p:sldId id="303" r:id="rId64"/>
    <p:sldId id="313" r:id="rId65"/>
    <p:sldId id="324" r:id="rId66"/>
    <p:sldId id="317" r:id="rId67"/>
    <p:sldId id="325" r:id="rId68"/>
    <p:sldId id="327" r:id="rId69"/>
    <p:sldId id="328" r:id="rId70"/>
    <p:sldId id="326" r:id="rId71"/>
    <p:sldId id="332" r:id="rId72"/>
    <p:sldId id="333" r:id="rId73"/>
    <p:sldId id="339" r:id="rId74"/>
    <p:sldId id="336" r:id="rId75"/>
    <p:sldId id="340" r:id="rId76"/>
    <p:sldId id="349" r:id="rId77"/>
    <p:sldId id="346" r:id="rId78"/>
    <p:sldId id="348" r:id="rId79"/>
    <p:sldId id="401" r:id="rId80"/>
  </p:sldIdLst>
  <p:sldSz cx="9144000" cy="5143500" type="screen16x9"/>
  <p:notesSz cx="6858000" cy="9144000"/>
  <p:custDataLst>
    <p:tags r:id="rId83"/>
  </p:custDataLst>
  <p:defaultTextStyle>
    <a:defPPr>
      <a:defRPr lang="nl-NL"/>
    </a:defPPr>
    <a:lvl1pPr marL="0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9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9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98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97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97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97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95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95" algn="l" defTabSz="456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2">
          <p15:clr>
            <a:srgbClr val="A4A3A4"/>
          </p15:clr>
        </p15:guide>
        <p15:guide id="2" orient="horz" pos="586">
          <p15:clr>
            <a:srgbClr val="A4A3A4"/>
          </p15:clr>
        </p15:guide>
        <p15:guide id="3" orient="horz" pos="830">
          <p15:clr>
            <a:srgbClr val="A4A3A4"/>
          </p15:clr>
        </p15:guide>
        <p15:guide id="4" pos="2885">
          <p15:clr>
            <a:srgbClr val="A4A3A4"/>
          </p15:clr>
        </p15:guide>
        <p15:guide id="5" pos="294">
          <p15:clr>
            <a:srgbClr val="A4A3A4"/>
          </p15:clr>
        </p15:guide>
        <p15:guide id="6" pos="53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DE"/>
    <a:srgbClr val="FFF215"/>
    <a:srgbClr val="FBFF43"/>
    <a:srgbClr val="FEFFA8"/>
    <a:srgbClr val="FF433B"/>
    <a:srgbClr val="FF6667"/>
    <a:srgbClr val="C81A07"/>
    <a:srgbClr val="FF2600"/>
    <a:srgbClr val="7030A0"/>
    <a:srgbClr val="C8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tijl, licht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Stijl, licht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Stijl, licht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2"/>
    <p:restoredTop sz="94720"/>
  </p:normalViewPr>
  <p:slideViewPr>
    <p:cSldViewPr snapToGrid="0">
      <p:cViewPr varScale="1">
        <p:scale>
          <a:sx n="282" d="100"/>
          <a:sy n="282" d="100"/>
        </p:scale>
        <p:origin x="5256" y="168"/>
      </p:cViewPr>
      <p:guideLst>
        <p:guide orient="horz" pos="3002"/>
        <p:guide orient="horz" pos="586"/>
        <p:guide orient="horz" pos="830"/>
        <p:guide pos="2885"/>
        <p:guide pos="294"/>
        <p:guide pos="53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presProps" Target="pres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048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b="1">
              <a:latin typeface="Corbel"/>
              <a:cs typeface="Corbel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372761" y="0"/>
            <a:ext cx="148365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1D61-6A12-B148-B795-5CBE2F827FD7}" type="datetime3">
              <a:rPr lang="nl-NL">
                <a:latin typeface="Corbel"/>
                <a:cs typeface="Corbel"/>
              </a:rPr>
              <a:t>13/02/23</a:t>
            </a:fld>
            <a:endParaRPr lang="nl-NL">
              <a:latin typeface="Corbel"/>
              <a:cs typeface="Corbel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574041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>
              <a:latin typeface="Corbel"/>
              <a:cs typeface="Corbel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091357" y="8685213"/>
            <a:ext cx="76505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047AC-04BA-824E-9526-AEF0380CB1CE}" type="slidenum">
              <a:rPr>
                <a:latin typeface="Corbel"/>
                <a:cs typeface="Corbel"/>
              </a:rPr>
              <a:pPr/>
              <a:t>‹#›</a:t>
            </a:fld>
            <a:endParaRPr lang="nl-NL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018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58969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Corbel"/>
                <a:cs typeface="Corbel"/>
              </a:defRPr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358377" y="0"/>
            <a:ext cx="149803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rbel"/>
                <a:cs typeface="Corbel"/>
              </a:defRPr>
            </a:lvl1pPr>
          </a:lstStyle>
          <a:p>
            <a:fld id="{301EDAA2-3DF6-7940-91E3-A225DE787136}" type="datetime3">
              <a:t>13 February 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715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/>
                <a:cs typeface="Corbel"/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070763" y="8685213"/>
            <a:ext cx="7856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/>
                <a:cs typeface="Corbel"/>
              </a:defRPr>
            </a:lvl1pPr>
          </a:lstStyle>
          <a:p>
            <a:fld id="{1CB5D99F-C216-8C4C-B398-F06F7517D80F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18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lnSpc>
        <a:spcPct val="100000"/>
      </a:lnSpc>
      <a:defRPr sz="1200" kern="1200">
        <a:solidFill>
          <a:schemeClr val="tx1"/>
        </a:solidFill>
        <a:latin typeface="Corbel"/>
        <a:ea typeface="+mn-ea"/>
        <a:cs typeface="Corbel"/>
      </a:defRPr>
    </a:lvl1pPr>
    <a:lvl2pPr marL="176213" indent="-176213" algn="l" defTabSz="457200" rtl="0" eaLnBrk="1" latinLnBrk="0" hangingPunct="1">
      <a:lnSpc>
        <a:spcPct val="100000"/>
      </a:lnSpc>
      <a:buFont typeface="Arial"/>
      <a:buChar char="•"/>
      <a:defRPr sz="1200" kern="1200">
        <a:solidFill>
          <a:schemeClr val="tx1"/>
        </a:solidFill>
        <a:latin typeface="Corbel"/>
        <a:ea typeface="+mn-ea"/>
        <a:cs typeface="Corbel"/>
      </a:defRPr>
    </a:lvl2pPr>
    <a:lvl3pPr marL="361950" indent="-185738" algn="l" defTabSz="457200" rtl="0" eaLnBrk="1" latinLnBrk="0" hangingPunct="1">
      <a:lnSpc>
        <a:spcPct val="100000"/>
      </a:lnSpc>
      <a:buFont typeface="Arial"/>
      <a:buChar char="•"/>
      <a:defRPr sz="1100" kern="1200">
        <a:solidFill>
          <a:schemeClr val="tx1"/>
        </a:solidFill>
        <a:latin typeface="Corbel"/>
        <a:ea typeface="+mn-ea"/>
        <a:cs typeface="Corbel"/>
      </a:defRPr>
    </a:lvl3pPr>
    <a:lvl4pPr marL="536575" indent="-174625" algn="l" defTabSz="457200" rtl="0" eaLnBrk="1" latinLnBrk="0" hangingPunct="1">
      <a:lnSpc>
        <a:spcPct val="100000"/>
      </a:lnSpc>
      <a:buFont typeface="Arial"/>
      <a:buChar char="•"/>
      <a:defRPr sz="1000" kern="1200">
        <a:solidFill>
          <a:schemeClr val="tx1"/>
        </a:solidFill>
        <a:latin typeface="Corbel"/>
        <a:ea typeface="+mn-ea"/>
        <a:cs typeface="Corbel"/>
      </a:defRPr>
    </a:lvl4pPr>
    <a:lvl5pPr marL="712788" indent="-176213" algn="l" defTabSz="457200" rtl="0" eaLnBrk="1" latinLnBrk="0" hangingPunct="1">
      <a:lnSpc>
        <a:spcPct val="100000"/>
      </a:lnSpc>
      <a:buFont typeface="Arial"/>
      <a:buChar char="•"/>
      <a:defRPr sz="1000" kern="1200">
        <a:solidFill>
          <a:schemeClr val="tx1"/>
        </a:solidFill>
        <a:latin typeface="Corbel"/>
        <a:ea typeface="+mn-ea"/>
        <a:cs typeface="Corbe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62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76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1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1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5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5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95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37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417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17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79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561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44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382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378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314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28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558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534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465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4003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5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757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628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4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464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2100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4820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305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75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81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7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02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76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89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464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5D99F-C216-8C4C-B398-F06F7517D80F}" type="slidenum">
              <a:rPr lang="nl-NL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09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735330" y="115330"/>
            <a:ext cx="1002982" cy="11862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9000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Myriad Pro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9638" cy="3411061"/>
          </a:xfrm>
          <a:solidFill>
            <a:srgbClr val="EAEAEA"/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nl-NL"/>
              <a:t>Click icon to insert photo and send it to background.</a:t>
            </a:r>
            <a:br>
              <a:rPr lang="nl-NL"/>
            </a:br>
            <a:r>
              <a:rPr lang="nl-NL"/>
              <a:t>The photo will be centred automatically inside this grey box.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920875" y="3428327"/>
            <a:ext cx="4166260" cy="474109"/>
          </a:xfrm>
          <a:prstGeom prst="roundRect">
            <a:avLst>
              <a:gd name="adj" fmla="val 21895"/>
            </a:avLst>
          </a:prstGeom>
          <a:gradFill flip="none" rotWithShape="0">
            <a:gsLst>
              <a:gs pos="0">
                <a:srgbClr val="FF8000"/>
              </a:gs>
              <a:gs pos="94000">
                <a:srgbClr val="FF4D00"/>
              </a:gs>
            </a:gsLst>
            <a:lin ang="1320000" scaled="0"/>
            <a:tileRect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36000" rIns="108000" bIns="54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 algn="l" defTabSz="45699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nl-NL" sz="2000" b="1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6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subtitle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943997" y="4507589"/>
            <a:ext cx="4068003" cy="349702"/>
          </a:xfrm>
          <a:prstGeom prst="rect">
            <a:avLst/>
          </a:prstGeom>
        </p:spPr>
        <p:txBody>
          <a:bodyPr wrap="square" lIns="144000" tIns="36000" rIns="144000" bIns="36000" anchor="b">
            <a:spAutoFit/>
          </a:bodyPr>
          <a:lstStyle>
            <a:lvl1pPr marL="0" indent="0">
              <a:spcBef>
                <a:spcPts val="0"/>
              </a:spcBef>
              <a:buNone/>
              <a:defRPr sz="1800" b="0" i="0" baseline="0">
                <a:solidFill>
                  <a:srgbClr val="5E6A71"/>
                </a:solidFill>
                <a:latin typeface="+mn-lt"/>
                <a:cs typeface="Myriad Pro" pitchFamily="34" charset="0"/>
              </a:defRPr>
            </a:lvl1pPr>
          </a:lstStyle>
          <a:p>
            <a:pPr lvl="0"/>
            <a:r>
              <a:rPr lang="en-GB" noProof="0"/>
              <a:t>Speaker’s name  –  Date</a:t>
            </a:r>
          </a:p>
        </p:txBody>
      </p:sp>
      <p:sp>
        <p:nvSpPr>
          <p:cNvPr id="13" name="Rechthoek 12"/>
          <p:cNvSpPr/>
          <p:nvPr/>
        </p:nvSpPr>
        <p:spPr>
          <a:xfrm>
            <a:off x="5892801" y="3302973"/>
            <a:ext cx="194334" cy="409137"/>
          </a:xfrm>
          <a:prstGeom prst="rect">
            <a:avLst/>
          </a:prstGeom>
          <a:solidFill>
            <a:srgbClr val="FF4D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36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5" name="Titel 14"/>
          <p:cNvSpPr>
            <a:spLocks noGrp="1"/>
          </p:cNvSpPr>
          <p:nvPr>
            <p:ph type="title" hasCustomPrompt="1"/>
          </p:nvPr>
        </p:nvSpPr>
        <p:spPr>
          <a:xfrm>
            <a:off x="-57149" y="2141521"/>
            <a:ext cx="6151950" cy="1279066"/>
          </a:xfrm>
          <a:prstGeom prst="round1Rect">
            <a:avLst>
              <a:gd name="adj" fmla="val 11967"/>
            </a:avLst>
          </a:prstGeom>
          <a:solidFill>
            <a:schemeClr val="accent1"/>
          </a:solidFill>
          <a:ln w="19050" cmpd="sng">
            <a:solidFill>
              <a:schemeClr val="bg1"/>
            </a:solidFill>
          </a:ln>
        </p:spPr>
        <p:txBody>
          <a:bodyPr wrap="square" lIns="504000" tIns="126000" rIns="108000" bIns="144000" anchor="b">
            <a:spAutoFit/>
          </a:bodyPr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br>
              <a:rPr lang="en-GB" noProof="0"/>
            </a:br>
            <a:r>
              <a:rPr lang="en-US"/>
              <a:t>Click to add title</a:t>
            </a:r>
            <a:endParaRPr lang="en-GB" noProof="0"/>
          </a:p>
        </p:txBody>
      </p:sp>
      <p:sp>
        <p:nvSpPr>
          <p:cNvPr id="10" name="Rechthoek 9"/>
          <p:cNvSpPr/>
          <p:nvPr userDrawn="1"/>
        </p:nvSpPr>
        <p:spPr>
          <a:xfrm>
            <a:off x="7735330" y="115330"/>
            <a:ext cx="1002982" cy="11862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9000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Myriad Pro"/>
            </a:endParaRPr>
          </a:p>
        </p:txBody>
      </p:sp>
      <p:sp>
        <p:nvSpPr>
          <p:cNvPr id="11" name="Rechthoek 10"/>
          <p:cNvSpPr/>
          <p:nvPr userDrawn="1"/>
        </p:nvSpPr>
        <p:spPr>
          <a:xfrm>
            <a:off x="5892801" y="3302973"/>
            <a:ext cx="194334" cy="409137"/>
          </a:xfrm>
          <a:prstGeom prst="rect">
            <a:avLst/>
          </a:prstGeom>
          <a:solidFill>
            <a:srgbClr val="FF4D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36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547659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703818" y="4158802"/>
            <a:ext cx="1153160" cy="3945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75814" y="1777271"/>
            <a:ext cx="7804586" cy="564257"/>
          </a:xfrm>
          <a:effectLst/>
        </p:spPr>
        <p:txBody>
          <a:bodyPr anchor="b">
            <a:spAutoFit/>
          </a:bodyPr>
          <a:lstStyle>
            <a:lvl1pPr>
              <a:defRPr sz="4000" b="0" i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2430031"/>
            <a:ext cx="7778749" cy="461665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add subtitle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Rechthoek 7"/>
          <p:cNvSpPr/>
          <p:nvPr userDrawn="1"/>
        </p:nvSpPr>
        <p:spPr>
          <a:xfrm>
            <a:off x="7703818" y="4158802"/>
            <a:ext cx="1153160" cy="3945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927565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with full-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9638" cy="5143500"/>
          </a:xfrm>
          <a:noFill/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/>
              <a:buNone/>
              <a:tabLst/>
              <a:defRPr sz="12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GB" noProof="0"/>
              <a:t>Click icon to insert photo and send it to background.</a:t>
            </a:r>
            <a:br>
              <a:rPr lang="en-GB" noProof="0"/>
            </a:br>
            <a:r>
              <a:rPr lang="en-GB" noProof="0"/>
              <a:t>The photo will be scaled automatically to full size, the Rabobank logo hidden automatically.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5814" y="1436845"/>
            <a:ext cx="7804586" cy="564257"/>
          </a:xfrm>
          <a:effectLst>
            <a:outerShdw blurRad="63500" dist="25400" dir="54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anchor="b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501651" y="2095645"/>
            <a:ext cx="7778749" cy="461665"/>
          </a:xfrm>
          <a:effectLst>
            <a:outerShdw blurRad="63500" dist="25400" dir="54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add subtitle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7F7F7F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76496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7735330" y="115330"/>
            <a:ext cx="1002982" cy="11862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9000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Myriad Pro"/>
            </a:endParaRP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582557"/>
          </a:xfrm>
          <a:solidFill>
            <a:srgbClr val="EAEAEA"/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GB" noProof="0"/>
              <a:t>Click icon to insert photo and send it to background.</a:t>
            </a:r>
            <a:br>
              <a:rPr lang="en-GB" noProof="0"/>
            </a:br>
            <a:r>
              <a:rPr lang="en-GB" noProof="0"/>
              <a:t>The photo will be centred automatically inside this grey box.</a:t>
            </a:r>
          </a:p>
        </p:txBody>
      </p:sp>
      <p:sp>
        <p:nvSpPr>
          <p:cNvPr id="21" name="Titel 14"/>
          <p:cNvSpPr>
            <a:spLocks noGrp="1"/>
          </p:cNvSpPr>
          <p:nvPr>
            <p:ph type="title" hasCustomPrompt="1"/>
          </p:nvPr>
        </p:nvSpPr>
        <p:spPr>
          <a:xfrm>
            <a:off x="1" y="2042914"/>
            <a:ext cx="6096069" cy="1279066"/>
          </a:xfrm>
          <a:custGeom>
            <a:avLst/>
            <a:gdLst>
              <a:gd name="connsiteX0" fmla="*/ 0 w 6151950"/>
              <a:gd name="connsiteY0" fmla="*/ 0 h 1269833"/>
              <a:gd name="connsiteX1" fmla="*/ 5999989 w 6151950"/>
              <a:gd name="connsiteY1" fmla="*/ 0 h 1269833"/>
              <a:gd name="connsiteX2" fmla="*/ 6151950 w 6151950"/>
              <a:gd name="connsiteY2" fmla="*/ 151961 h 1269833"/>
              <a:gd name="connsiteX3" fmla="*/ 6151950 w 6151950"/>
              <a:gd name="connsiteY3" fmla="*/ 1269833 h 1269833"/>
              <a:gd name="connsiteX4" fmla="*/ 0 w 6151950"/>
              <a:gd name="connsiteY4" fmla="*/ 1269833 h 1269833"/>
              <a:gd name="connsiteX5" fmla="*/ 0 w 6151950"/>
              <a:gd name="connsiteY5" fmla="*/ 0 h 1269833"/>
              <a:gd name="connsiteX0" fmla="*/ 0 w 6151950"/>
              <a:gd name="connsiteY0" fmla="*/ 0 h 1278300"/>
              <a:gd name="connsiteX1" fmla="*/ 5999989 w 6151950"/>
              <a:gd name="connsiteY1" fmla="*/ 0 h 1278300"/>
              <a:gd name="connsiteX2" fmla="*/ 6151950 w 6151950"/>
              <a:gd name="connsiteY2" fmla="*/ 151961 h 1278300"/>
              <a:gd name="connsiteX3" fmla="*/ 5999550 w 6151950"/>
              <a:gd name="connsiteY3" fmla="*/ 1278300 h 1278300"/>
              <a:gd name="connsiteX4" fmla="*/ 0 w 6151950"/>
              <a:gd name="connsiteY4" fmla="*/ 1269833 h 1278300"/>
              <a:gd name="connsiteX5" fmla="*/ 0 w 6151950"/>
              <a:gd name="connsiteY5" fmla="*/ 0 h 1278300"/>
              <a:gd name="connsiteX0" fmla="*/ 0 w 6151950"/>
              <a:gd name="connsiteY0" fmla="*/ 0 h 1278300"/>
              <a:gd name="connsiteX1" fmla="*/ 5999989 w 6151950"/>
              <a:gd name="connsiteY1" fmla="*/ 0 h 1278300"/>
              <a:gd name="connsiteX2" fmla="*/ 6151950 w 6151950"/>
              <a:gd name="connsiteY2" fmla="*/ 151961 h 1278300"/>
              <a:gd name="connsiteX3" fmla="*/ 6026149 w 6151950"/>
              <a:gd name="connsiteY3" fmla="*/ 1052450 h 1278300"/>
              <a:gd name="connsiteX4" fmla="*/ 5999550 w 6151950"/>
              <a:gd name="connsiteY4" fmla="*/ 1278300 h 1278300"/>
              <a:gd name="connsiteX5" fmla="*/ 0 w 6151950"/>
              <a:gd name="connsiteY5" fmla="*/ 1269833 h 1278300"/>
              <a:gd name="connsiteX6" fmla="*/ 0 w 6151950"/>
              <a:gd name="connsiteY6" fmla="*/ 0 h 1278300"/>
              <a:gd name="connsiteX0" fmla="*/ 0 w 6153149"/>
              <a:gd name="connsiteY0" fmla="*/ 0 h 1278300"/>
              <a:gd name="connsiteX1" fmla="*/ 5999989 w 6153149"/>
              <a:gd name="connsiteY1" fmla="*/ 0 h 1278300"/>
              <a:gd name="connsiteX2" fmla="*/ 6151950 w 6153149"/>
              <a:gd name="connsiteY2" fmla="*/ 151961 h 1278300"/>
              <a:gd name="connsiteX3" fmla="*/ 6153149 w 6153149"/>
              <a:gd name="connsiteY3" fmla="*/ 1103250 h 1278300"/>
              <a:gd name="connsiteX4" fmla="*/ 5999550 w 6153149"/>
              <a:gd name="connsiteY4" fmla="*/ 1278300 h 1278300"/>
              <a:gd name="connsiteX5" fmla="*/ 0 w 6153149"/>
              <a:gd name="connsiteY5" fmla="*/ 1269833 h 1278300"/>
              <a:gd name="connsiteX6" fmla="*/ 0 w 6153149"/>
              <a:gd name="connsiteY6" fmla="*/ 0 h 1278300"/>
              <a:gd name="connsiteX0" fmla="*/ 0 w 6153149"/>
              <a:gd name="connsiteY0" fmla="*/ 0 h 1278300"/>
              <a:gd name="connsiteX1" fmla="*/ 5999989 w 6153149"/>
              <a:gd name="connsiteY1" fmla="*/ 0 h 1278300"/>
              <a:gd name="connsiteX2" fmla="*/ 6151950 w 6153149"/>
              <a:gd name="connsiteY2" fmla="*/ 151961 h 1278300"/>
              <a:gd name="connsiteX3" fmla="*/ 6153149 w 6153149"/>
              <a:gd name="connsiteY3" fmla="*/ 1103250 h 1278300"/>
              <a:gd name="connsiteX4" fmla="*/ 5999550 w 6153149"/>
              <a:gd name="connsiteY4" fmla="*/ 1278300 h 1278300"/>
              <a:gd name="connsiteX5" fmla="*/ 0 w 6153149"/>
              <a:gd name="connsiteY5" fmla="*/ 1269833 h 1278300"/>
              <a:gd name="connsiteX6" fmla="*/ 0 w 6153149"/>
              <a:gd name="connsiteY6" fmla="*/ 0 h 1278300"/>
              <a:gd name="connsiteX0" fmla="*/ 0 w 6153149"/>
              <a:gd name="connsiteY0" fmla="*/ 0 h 1278300"/>
              <a:gd name="connsiteX1" fmla="*/ 5999989 w 6153149"/>
              <a:gd name="connsiteY1" fmla="*/ 0 h 1278300"/>
              <a:gd name="connsiteX2" fmla="*/ 6151950 w 6153149"/>
              <a:gd name="connsiteY2" fmla="*/ 151961 h 1278300"/>
              <a:gd name="connsiteX3" fmla="*/ 6153149 w 6153149"/>
              <a:gd name="connsiteY3" fmla="*/ 1103250 h 1278300"/>
              <a:gd name="connsiteX4" fmla="*/ 5999550 w 6153149"/>
              <a:gd name="connsiteY4" fmla="*/ 1278300 h 1278300"/>
              <a:gd name="connsiteX5" fmla="*/ 0 w 6153149"/>
              <a:gd name="connsiteY5" fmla="*/ 1269833 h 1278300"/>
              <a:gd name="connsiteX6" fmla="*/ 0 w 6153149"/>
              <a:gd name="connsiteY6" fmla="*/ 0 h 1278300"/>
              <a:gd name="connsiteX0" fmla="*/ 0 w 6153229"/>
              <a:gd name="connsiteY0" fmla="*/ 0 h 1278300"/>
              <a:gd name="connsiteX1" fmla="*/ 5999989 w 6153229"/>
              <a:gd name="connsiteY1" fmla="*/ 0 h 1278300"/>
              <a:gd name="connsiteX2" fmla="*/ 6151950 w 6153229"/>
              <a:gd name="connsiteY2" fmla="*/ 151961 h 1278300"/>
              <a:gd name="connsiteX3" fmla="*/ 6153149 w 6153229"/>
              <a:gd name="connsiteY3" fmla="*/ 1103250 h 1278300"/>
              <a:gd name="connsiteX4" fmla="*/ 5999550 w 6153229"/>
              <a:gd name="connsiteY4" fmla="*/ 1278300 h 1278300"/>
              <a:gd name="connsiteX5" fmla="*/ 0 w 6153229"/>
              <a:gd name="connsiteY5" fmla="*/ 1269833 h 1278300"/>
              <a:gd name="connsiteX6" fmla="*/ 0 w 6153229"/>
              <a:gd name="connsiteY6" fmla="*/ 0 h 1278300"/>
              <a:gd name="connsiteX0" fmla="*/ 0 w 6153219"/>
              <a:gd name="connsiteY0" fmla="*/ 0 h 1278300"/>
              <a:gd name="connsiteX1" fmla="*/ 5999989 w 6153219"/>
              <a:gd name="connsiteY1" fmla="*/ 0 h 1278300"/>
              <a:gd name="connsiteX2" fmla="*/ 6151950 w 6153219"/>
              <a:gd name="connsiteY2" fmla="*/ 151961 h 1278300"/>
              <a:gd name="connsiteX3" fmla="*/ 6153149 w 6153219"/>
              <a:gd name="connsiteY3" fmla="*/ 1103250 h 1278300"/>
              <a:gd name="connsiteX4" fmla="*/ 5999550 w 6153219"/>
              <a:gd name="connsiteY4" fmla="*/ 1278300 h 1278300"/>
              <a:gd name="connsiteX5" fmla="*/ 0 w 6153219"/>
              <a:gd name="connsiteY5" fmla="*/ 1269833 h 1278300"/>
              <a:gd name="connsiteX6" fmla="*/ 0 w 6153219"/>
              <a:gd name="connsiteY6" fmla="*/ 0 h 1278300"/>
              <a:gd name="connsiteX0" fmla="*/ 4233 w 6157452"/>
              <a:gd name="connsiteY0" fmla="*/ 0 h 1282533"/>
              <a:gd name="connsiteX1" fmla="*/ 6004222 w 6157452"/>
              <a:gd name="connsiteY1" fmla="*/ 0 h 1282533"/>
              <a:gd name="connsiteX2" fmla="*/ 6156183 w 6157452"/>
              <a:gd name="connsiteY2" fmla="*/ 151961 h 1282533"/>
              <a:gd name="connsiteX3" fmla="*/ 6157382 w 6157452"/>
              <a:gd name="connsiteY3" fmla="*/ 1103250 h 1282533"/>
              <a:gd name="connsiteX4" fmla="*/ 6003783 w 6157452"/>
              <a:gd name="connsiteY4" fmla="*/ 1278300 h 1282533"/>
              <a:gd name="connsiteX5" fmla="*/ 0 w 6157452"/>
              <a:gd name="connsiteY5" fmla="*/ 1282533 h 1282533"/>
              <a:gd name="connsiteX6" fmla="*/ 4233 w 6157452"/>
              <a:gd name="connsiteY6" fmla="*/ 0 h 1282533"/>
              <a:gd name="connsiteX0" fmla="*/ 0 w 6153219"/>
              <a:gd name="connsiteY0" fmla="*/ 0 h 1291000"/>
              <a:gd name="connsiteX1" fmla="*/ 5999989 w 6153219"/>
              <a:gd name="connsiteY1" fmla="*/ 0 h 1291000"/>
              <a:gd name="connsiteX2" fmla="*/ 6151950 w 6153219"/>
              <a:gd name="connsiteY2" fmla="*/ 151961 h 1291000"/>
              <a:gd name="connsiteX3" fmla="*/ 6153149 w 6153219"/>
              <a:gd name="connsiteY3" fmla="*/ 1103250 h 1291000"/>
              <a:gd name="connsiteX4" fmla="*/ 5999550 w 6153219"/>
              <a:gd name="connsiteY4" fmla="*/ 1278300 h 1291000"/>
              <a:gd name="connsiteX5" fmla="*/ 8467 w 6153219"/>
              <a:gd name="connsiteY5" fmla="*/ 1291000 h 1291000"/>
              <a:gd name="connsiteX6" fmla="*/ 0 w 6153219"/>
              <a:gd name="connsiteY6" fmla="*/ 0 h 1291000"/>
              <a:gd name="connsiteX0" fmla="*/ 0 w 6156424"/>
              <a:gd name="connsiteY0" fmla="*/ 0 h 1291000"/>
              <a:gd name="connsiteX1" fmla="*/ 6003194 w 6156424"/>
              <a:gd name="connsiteY1" fmla="*/ 0 h 1291000"/>
              <a:gd name="connsiteX2" fmla="*/ 6155155 w 6156424"/>
              <a:gd name="connsiteY2" fmla="*/ 151961 h 1291000"/>
              <a:gd name="connsiteX3" fmla="*/ 6156354 w 6156424"/>
              <a:gd name="connsiteY3" fmla="*/ 1103250 h 1291000"/>
              <a:gd name="connsiteX4" fmla="*/ 6002755 w 6156424"/>
              <a:gd name="connsiteY4" fmla="*/ 1278300 h 1291000"/>
              <a:gd name="connsiteX5" fmla="*/ 11672 w 6156424"/>
              <a:gd name="connsiteY5" fmla="*/ 1291000 h 1291000"/>
              <a:gd name="connsiteX6" fmla="*/ 0 w 6156424"/>
              <a:gd name="connsiteY6" fmla="*/ 0 h 1291000"/>
              <a:gd name="connsiteX0" fmla="*/ 0 w 6156424"/>
              <a:gd name="connsiteY0" fmla="*/ 0 h 1291000"/>
              <a:gd name="connsiteX1" fmla="*/ 6003194 w 6156424"/>
              <a:gd name="connsiteY1" fmla="*/ 0 h 1291000"/>
              <a:gd name="connsiteX2" fmla="*/ 6155155 w 6156424"/>
              <a:gd name="connsiteY2" fmla="*/ 151961 h 1291000"/>
              <a:gd name="connsiteX3" fmla="*/ 6156354 w 6156424"/>
              <a:gd name="connsiteY3" fmla="*/ 1103250 h 1291000"/>
              <a:gd name="connsiteX4" fmla="*/ 6002755 w 6156424"/>
              <a:gd name="connsiteY4" fmla="*/ 1278300 h 1291000"/>
              <a:gd name="connsiteX5" fmla="*/ 2058 w 6156424"/>
              <a:gd name="connsiteY5" fmla="*/ 1291000 h 1291000"/>
              <a:gd name="connsiteX6" fmla="*/ 0 w 6156424"/>
              <a:gd name="connsiteY6" fmla="*/ 0 h 12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6424" h="1291000">
                <a:moveTo>
                  <a:pt x="0" y="0"/>
                </a:moveTo>
                <a:lnTo>
                  <a:pt x="6003194" y="0"/>
                </a:lnTo>
                <a:cubicBezTo>
                  <a:pt x="6087120" y="0"/>
                  <a:pt x="6155155" y="68035"/>
                  <a:pt x="6155155" y="151961"/>
                </a:cubicBezTo>
                <a:cubicBezTo>
                  <a:pt x="6155555" y="469057"/>
                  <a:pt x="6152521" y="930600"/>
                  <a:pt x="6156354" y="1103250"/>
                </a:cubicBezTo>
                <a:cubicBezTo>
                  <a:pt x="6160187" y="1275900"/>
                  <a:pt x="6007388" y="1270750"/>
                  <a:pt x="6002755" y="1278300"/>
                </a:cubicBezTo>
                <a:lnTo>
                  <a:pt x="2058" y="1291000"/>
                </a:lnTo>
                <a:cubicBezTo>
                  <a:pt x="-764" y="860667"/>
                  <a:pt x="2822" y="430333"/>
                  <a:pt x="0" y="0"/>
                </a:cubicBezTo>
                <a:close/>
              </a:path>
            </a:pathLst>
          </a:custGeom>
          <a:solidFill>
            <a:schemeClr val="bg1">
              <a:alpha val="87000"/>
            </a:schemeClr>
          </a:solidFill>
          <a:ln w="19050" cmpd="sng">
            <a:noFill/>
          </a:ln>
        </p:spPr>
        <p:txBody>
          <a:bodyPr wrap="square" lIns="504000" tIns="126000" rIns="108000" bIns="144000" anchor="b">
            <a:sp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br>
              <a:rPr lang="en-GB" noProof="0"/>
            </a:br>
            <a:r>
              <a:rPr lang="en-GB" noProof="0"/>
              <a:t>Click to add title</a:t>
            </a:r>
          </a:p>
        </p:txBody>
      </p:sp>
      <p:sp>
        <p:nvSpPr>
          <p:cNvPr id="26" name="Tijdelijke aanduiding voor dianummer 4"/>
          <p:cNvSpPr txBox="1">
            <a:spLocks/>
          </p:cNvSpPr>
          <p:nvPr/>
        </p:nvSpPr>
        <p:spPr>
          <a:xfrm>
            <a:off x="7637464" y="4862517"/>
            <a:ext cx="642937" cy="20478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nl-NL"/>
            </a:defPPr>
            <a:lvl1pPr marL="0" algn="r" defTabSz="456999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999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99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98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997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997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997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995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995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21C4A5-98F2-7545-875B-39B2F4500447}" type="slidenum">
              <a:rPr lang="nl-NL">
                <a:solidFill>
                  <a:schemeClr val="bg1"/>
                </a:solidFill>
              </a:rPr>
              <a:pPr/>
              <a:t>‹#›</a:t>
            </a:fld>
            <a:endParaRPr lang="nl-NL">
              <a:solidFill>
                <a:schemeClr val="bg1"/>
              </a:solidFill>
            </a:endParaRPr>
          </a:p>
        </p:txBody>
      </p:sp>
      <p:pic>
        <p:nvPicPr>
          <p:cNvPr id="7" name="Afbeelding 9" descr="RB_logo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1538" y="3835989"/>
            <a:ext cx="896774" cy="1073211"/>
          </a:xfrm>
          <a:prstGeom prst="rect">
            <a:avLst/>
          </a:prstGeom>
        </p:spPr>
      </p:pic>
      <p:sp>
        <p:nvSpPr>
          <p:cNvPr id="9" name="Tijdelijke aanduiding voor dianummer 4"/>
          <p:cNvSpPr>
            <a:spLocks noGrp="1"/>
          </p:cNvSpPr>
          <p:nvPr>
            <p:ph type="sldNum" sz="quarter" idx="10"/>
          </p:nvPr>
        </p:nvSpPr>
        <p:spPr>
          <a:xfrm>
            <a:off x="6910633" y="4731985"/>
            <a:ext cx="642937" cy="204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Rechthoek 9"/>
          <p:cNvSpPr/>
          <p:nvPr userDrawn="1"/>
        </p:nvSpPr>
        <p:spPr>
          <a:xfrm>
            <a:off x="7735330" y="115330"/>
            <a:ext cx="1002982" cy="11862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90000" rIns="72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Myriad Pro"/>
            </a:endParaRPr>
          </a:p>
        </p:txBody>
      </p:sp>
      <p:sp>
        <p:nvSpPr>
          <p:cNvPr id="11" name="Tijdelijke aanduiding voor dianummer 4"/>
          <p:cNvSpPr txBox="1">
            <a:spLocks/>
          </p:cNvSpPr>
          <p:nvPr userDrawn="1"/>
        </p:nvSpPr>
        <p:spPr>
          <a:xfrm>
            <a:off x="7637464" y="4862517"/>
            <a:ext cx="642937" cy="20478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nl-NL"/>
            </a:defPPr>
            <a:lvl1pPr marL="0" algn="r" defTabSz="456999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999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99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98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997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997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997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995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995" algn="l" defTabSz="4569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21C4A5-98F2-7545-875B-39B2F4500447}" type="slidenum">
              <a:rPr lang="nl-NL">
                <a:solidFill>
                  <a:schemeClr val="bg1"/>
                </a:solidFill>
              </a:rPr>
              <a:pPr/>
              <a:t>‹#›</a:t>
            </a:fld>
            <a:endParaRPr lang="nl-NL">
              <a:solidFill>
                <a:schemeClr val="bg1"/>
              </a:solidFill>
            </a:endParaRPr>
          </a:p>
        </p:txBody>
      </p:sp>
      <p:pic>
        <p:nvPicPr>
          <p:cNvPr id="12" name="Afbeelding 9" descr="RB_logo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1538" y="3835989"/>
            <a:ext cx="896774" cy="10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217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8F46AEA-7DC5-49CE-8BFE-71954F1B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6858000" cy="1296000"/>
          </a:xfrm>
        </p:spPr>
        <p:txBody>
          <a:bodyPr/>
          <a:lstStyle>
            <a:lvl1pPr>
              <a:lnSpc>
                <a:spcPct val="80000"/>
              </a:lnSpc>
              <a:defRPr sz="4690" b="0" i="0">
                <a:solidFill>
                  <a:schemeClr val="bg1"/>
                </a:solidFill>
                <a:latin typeface="Myriad for Rabobank Bd It" panose="020B070303040309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8" name="Tijdelijke aanduiding voor tekst 5">
            <a:extLst>
              <a:ext uri="{FF2B5EF4-FFF2-40B4-BE49-F238E27FC236}">
                <a16:creationId xmlns:a16="http://schemas.microsoft.com/office/drawing/2014/main" id="{EE09DE58-CE57-4730-853B-343A871CF0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600" y="3091256"/>
            <a:ext cx="6858000" cy="626400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880" b="0" i="0">
                <a:solidFill>
                  <a:schemeClr val="bg1"/>
                </a:solidFill>
                <a:latin typeface="Myriad for Rabobank It" panose="020B050303040309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" descr="{&quot;templafy&quot;:{&quot;type&quot;:&quot;text&quot;,&quot;binding&quot;:&quot;Translations.Background_Colour&quot;}}" title="Translations.Background_Colour">
            <a:extLst>
              <a:ext uri="{FF2B5EF4-FFF2-40B4-BE49-F238E27FC236}">
                <a16:creationId xmlns:a16="http://schemas.microsoft.com/office/drawing/2014/main" id="{137A5C93-B761-4EDB-B022-CB5CA6AB95B5}"/>
              </a:ext>
            </a:extLst>
          </p:cNvPr>
          <p:cNvSpPr/>
          <p:nvPr userDrawn="1"/>
        </p:nvSpPr>
        <p:spPr>
          <a:xfrm>
            <a:off x="0" y="-362020"/>
            <a:ext cx="914400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b" anchorCtr="0">
            <a:spAutoFit/>
          </a:bodyPr>
          <a:lstStyle/>
          <a:p>
            <a:pPr marL="171450" marR="0" lvl="0" indent="-171450" algn="l" defTabSz="456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noProof="0">
                <a:solidFill>
                  <a:schemeClr val="bg2">
                    <a:lumMod val="50000"/>
                  </a:schemeClr>
                </a:solidFill>
                <a:latin typeface="Myriad for Rabobank" panose="020B0503030403020204" pitchFamily="34" charset="0"/>
              </a:rPr>
              <a:t>To change background colour: select </a:t>
            </a:r>
            <a:r>
              <a:rPr lang="en-US" sz="1200" b="0" i="0" noProof="0">
                <a:solidFill>
                  <a:schemeClr val="bg2">
                    <a:lumMod val="50000"/>
                  </a:schemeClr>
                </a:solidFill>
                <a:latin typeface="Myriad for Rabobank Bd" panose="020B0703030403020204" pitchFamily="34" charset="0"/>
              </a:rPr>
              <a:t>Design, Format Background, Fill, Solid Fill, </a:t>
            </a:r>
            <a:r>
              <a:rPr lang="en-US" sz="1200" b="0" i="0" noProof="0">
                <a:solidFill>
                  <a:schemeClr val="bg2">
                    <a:lumMod val="50000"/>
                  </a:schemeClr>
                </a:solidFill>
                <a:latin typeface="Myriad for Rabobank Bd It" panose="020B0703030403090204" pitchFamily="34" charset="0"/>
              </a:rPr>
              <a:t>Choose one of the Accent colours</a:t>
            </a:r>
          </a:p>
        </p:txBody>
      </p:sp>
    </p:spTree>
    <p:extLst>
      <p:ext uri="{BB962C8B-B14F-4D97-AF65-F5344CB8AC3E}">
        <p14:creationId xmlns:p14="http://schemas.microsoft.com/office/powerpoint/2010/main" val="21409910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5814" y="191292"/>
            <a:ext cx="7804586" cy="875509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475814" y="1336196"/>
            <a:ext cx="7804586" cy="3429000"/>
          </a:xfrm>
        </p:spPr>
        <p:txBody>
          <a:bodyPr/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 marL="93375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13133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346200"/>
            <a:ext cx="7804151" cy="330200"/>
          </a:xfrm>
        </p:spPr>
        <p:txBody>
          <a:bodyPr/>
          <a:lstStyle>
            <a:lvl1pPr marL="0" indent="0">
              <a:buNone/>
              <a:defRPr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6250" y="1677600"/>
            <a:ext cx="7804800" cy="3078000"/>
          </a:xfrm>
        </p:spPr>
        <p:txBody>
          <a:bodyPr/>
          <a:lstStyle>
            <a:lvl4pPr marL="933750" indent="-28575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8183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475815" y="1329929"/>
            <a:ext cx="3782918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933750" indent="-285750">
              <a:buFont typeface="Arial" panose="020B0604020202020204" pitchFamily="34" charset="0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2"/>
          </p:nvPr>
        </p:nvSpPr>
        <p:spPr>
          <a:xfrm>
            <a:off x="4487334" y="1329929"/>
            <a:ext cx="3793067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52277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475815" y="1663700"/>
            <a:ext cx="3782918" cy="31023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2"/>
          </p:nvPr>
        </p:nvSpPr>
        <p:spPr>
          <a:xfrm>
            <a:off x="4487334" y="1663700"/>
            <a:ext cx="3793067" cy="31023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475815" y="1346598"/>
            <a:ext cx="3783448" cy="316706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rgbClr val="FF6600"/>
                </a:solidFill>
              </a:defRPr>
            </a:lvl1pPr>
          </a:lstStyle>
          <a:p>
            <a:pPr lvl="0"/>
            <a:r>
              <a:rPr lang="en-GB" noProof="0"/>
              <a:t>Click to add column title</a:t>
            </a:r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7334" y="1346598"/>
            <a:ext cx="3793067" cy="316706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rgbClr val="FF6600"/>
                </a:solidFill>
              </a:defRPr>
            </a:lvl1pPr>
          </a:lstStyle>
          <a:p>
            <a:pPr lvl="0"/>
            <a:r>
              <a:rPr lang="en-GB" noProof="0"/>
              <a:t>Click to add column title</a:t>
            </a:r>
          </a:p>
        </p:txBody>
      </p:sp>
      <p:sp>
        <p:nvSpPr>
          <p:cNvPr id="9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22258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de/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475815" y="1329929"/>
            <a:ext cx="5019052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2"/>
          </p:nvPr>
        </p:nvSpPr>
        <p:spPr>
          <a:xfrm>
            <a:off x="5731934" y="1329929"/>
            <a:ext cx="2548466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604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narrow/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475815" y="1329929"/>
            <a:ext cx="2538318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2"/>
          </p:nvPr>
        </p:nvSpPr>
        <p:spPr>
          <a:xfrm>
            <a:off x="3259668" y="1329929"/>
            <a:ext cx="5020733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2714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2"/>
          </p:nvPr>
        </p:nvSpPr>
        <p:spPr>
          <a:xfrm>
            <a:off x="3150466" y="1329929"/>
            <a:ext cx="2448000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5832400" y="1329929"/>
            <a:ext cx="2448000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jdelijke aanduiding voor inhoud 6"/>
          <p:cNvSpPr>
            <a:spLocks noGrp="1"/>
          </p:cNvSpPr>
          <p:nvPr>
            <p:ph sz="quarter" idx="14"/>
          </p:nvPr>
        </p:nvSpPr>
        <p:spPr>
          <a:xfrm>
            <a:off x="475815" y="1329929"/>
            <a:ext cx="2448000" cy="3436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7F7F7F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60193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>
          <a:xfrm>
            <a:off x="7637464" y="4862517"/>
            <a:ext cx="642937" cy="204788"/>
          </a:xfrm>
        </p:spPr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23422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5814" y="191292"/>
            <a:ext cx="7042586" cy="8755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noProof="0"/>
          </a:p>
        </p:txBody>
      </p:sp>
      <p:sp>
        <p:nvSpPr>
          <p:cNvPr id="5" name="Kader 4" hidden="1"/>
          <p:cNvSpPr/>
          <p:nvPr/>
        </p:nvSpPr>
        <p:spPr>
          <a:xfrm>
            <a:off x="-540568" y="-408592"/>
            <a:ext cx="10225136" cy="5960686"/>
          </a:xfrm>
          <a:prstGeom prst="frame">
            <a:avLst>
              <a:gd name="adj1" fmla="val 6674"/>
            </a:avLst>
          </a:prstGeom>
          <a:noFill/>
          <a:ln w="6350" cap="flat" cmpd="sng" algn="ctr">
            <a:solidFill>
              <a:schemeClr val="accent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36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7637464" y="4862517"/>
            <a:ext cx="642937" cy="20478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rgbClr val="5E6A71"/>
                </a:solidFill>
              </a:defRPr>
            </a:lvl1pPr>
          </a:lstStyle>
          <a:p>
            <a:fld id="{4821C4A5-98F2-7545-875B-39B2F450044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>
          <a:xfrm>
            <a:off x="475812" y="1337072"/>
            <a:ext cx="7804588" cy="3429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75812" y="4862517"/>
            <a:ext cx="7042588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rgbClr val="5E6A7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720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l" defTabSz="456999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Myriad Pro Light"/>
        </a:defRPr>
      </a:lvl1pPr>
    </p:titleStyle>
    <p:bodyStyle>
      <a:lvl1pPr marL="216000" marR="0" indent="-2160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 typeface="Lucida Grande"/>
        <a:buChar char="•"/>
        <a:tabLst/>
        <a:defRPr kumimoji="0" lang="nl-NL" sz="2000" b="0" i="0" u="none" strike="noStrike" kern="1200" cap="none" spc="0" normalizeH="0" baseline="0" noProof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Myriad Pro Light" pitchFamily="34" charset="0"/>
        </a:defRPr>
      </a:lvl1pPr>
      <a:lvl2pPr marL="432000" marR="0" indent="-2160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Lucida Grande"/>
        <a:buChar char="•"/>
        <a:tabLst/>
        <a:defRPr kumimoji="0" lang="nl-NL" sz="1800" b="0" i="0" u="none" strike="noStrike" kern="120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Myriad Pro Light" pitchFamily="34" charset="0"/>
        </a:defRPr>
      </a:lvl2pPr>
      <a:lvl3pPr marL="648000" marR="0" indent="-2160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 typeface="Lucida Grande"/>
        <a:buChar char="•"/>
        <a:tabLst/>
        <a:defRPr kumimoji="0" lang="nl-NL" sz="1600" b="0" i="0" u="none" strike="noStrike" kern="1200" cap="none" spc="0" normalizeH="0" baseline="0" noProof="0">
          <a:ln>
            <a:noFill/>
          </a:ln>
          <a:solidFill>
            <a:prstClr val="black"/>
          </a:solidFill>
          <a:effectLst/>
          <a:uLnTx/>
          <a:uFillTx/>
          <a:latin typeface="+mn-lt"/>
          <a:ea typeface="+mn-ea"/>
          <a:cs typeface="Mongolian Baiti" pitchFamily="66" charset="0"/>
        </a:defRPr>
      </a:lvl3pPr>
      <a:lvl4pPr marL="864000" marR="0" indent="-2160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E6A71"/>
        </a:buClr>
        <a:buSzPct val="80000"/>
        <a:buFont typeface="Arial" pitchFamily="34" charset="0"/>
        <a:buChar char="•"/>
        <a:tabLst/>
        <a:defRPr kumimoji="0" lang="nl-NL" sz="1600" b="0" i="0" u="none" strike="noStrike" kern="1200" cap="none" spc="0" normalizeH="0" baseline="0" noProof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Mongolian Baiti" pitchFamily="66" charset="0"/>
        </a:defRPr>
      </a:lvl4pPr>
      <a:lvl5pPr marL="1588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kumimoji="0" lang="nl-NL" sz="1800" b="1" i="1" u="none" strike="noStrike" kern="1200" cap="none" spc="0" normalizeH="0" baseline="0" noProof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Mongolian Baiti" pitchFamily="66" charset="0"/>
        </a:defRPr>
      </a:lvl5pPr>
      <a:lvl6pPr marL="177800" indent="-177800" algn="l" defTabSz="456999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800" indent="-177800" algn="l" defTabSz="456999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95" indent="-228500" algn="l" defTabSz="45699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95" indent="-228500" algn="l" defTabSz="45699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9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9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98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97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97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97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95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95" algn="l" defTabSz="456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1600" y="353833"/>
            <a:ext cx="8197200" cy="5074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add title</a:t>
            </a:r>
          </a:p>
        </p:txBody>
      </p:sp>
      <p:sp>
        <p:nvSpPr>
          <p:cNvPr id="5" name="Kader 4" hidden="1"/>
          <p:cNvSpPr/>
          <p:nvPr/>
        </p:nvSpPr>
        <p:spPr>
          <a:xfrm>
            <a:off x="-540568" y="-408592"/>
            <a:ext cx="10225136" cy="5960686"/>
          </a:xfrm>
          <a:prstGeom prst="frame">
            <a:avLst>
              <a:gd name="adj1" fmla="val 6674"/>
            </a:avLst>
          </a:prstGeom>
          <a:noFill/>
          <a:ln w="6350" cap="flat" cmpd="sng" algn="ctr">
            <a:solidFill>
              <a:schemeClr val="accent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36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8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for Rabobank Lt" panose="020B0403030403020204" pitchFamily="34" charset="0"/>
              <a:ea typeface="+mn-ea"/>
              <a:cs typeface="Myriad for Rabobank"/>
            </a:endParaRP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>
          <a:xfrm>
            <a:off x="471600" y="1288800"/>
            <a:ext cx="8197200" cy="32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/>
          </a:p>
          <a:p>
            <a:pPr lvl="1"/>
            <a:endParaRPr lang="en-US"/>
          </a:p>
          <a:p>
            <a:pPr lvl="2"/>
            <a:endParaRPr lang="en-US"/>
          </a:p>
          <a:p>
            <a:pPr lvl="3"/>
            <a:endParaRPr lang="en-US"/>
          </a:p>
          <a:p>
            <a:pPr lvl="4"/>
            <a:endParaRPr lang="en-US"/>
          </a:p>
        </p:txBody>
      </p:sp>
      <p:sp>
        <p:nvSpPr>
          <p:cNvPr id="3" name="Rechthoek 2" hidden="1">
            <a:extLst>
              <a:ext uri="{FF2B5EF4-FFF2-40B4-BE49-F238E27FC236}">
                <a16:creationId xmlns:a16="http://schemas.microsoft.com/office/drawing/2014/main" id="{C8922F52-36AC-45F9-9D88-0FD0E4028866}"/>
              </a:ext>
            </a:extLst>
          </p:cNvPr>
          <p:cNvSpPr/>
          <p:nvPr userDrawn="1"/>
        </p:nvSpPr>
        <p:spPr>
          <a:xfrm>
            <a:off x="471600" y="483398"/>
            <a:ext cx="8197200" cy="298800"/>
          </a:xfrm>
          <a:prstGeom prst="rect">
            <a:avLst/>
          </a:prstGeom>
          <a:noFill/>
          <a:ln w="3175" cap="rnd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400" b="0" i="0">
              <a:solidFill>
                <a:srgbClr val="5E6A71"/>
              </a:solidFill>
              <a:latin typeface="Myriad for Rabobank Lt" panose="020B0403030403020204" pitchFamily="34" charset="0"/>
            </a:endParaRPr>
          </a:p>
        </p:txBody>
      </p:sp>
      <p:sp>
        <p:nvSpPr>
          <p:cNvPr id="9" name="Rechthoek 8" hidden="1">
            <a:extLst>
              <a:ext uri="{FF2B5EF4-FFF2-40B4-BE49-F238E27FC236}">
                <a16:creationId xmlns:a16="http://schemas.microsoft.com/office/drawing/2014/main" id="{4E5A4722-5CC1-44E4-95F1-AD539B9EF72E}"/>
              </a:ext>
            </a:extLst>
          </p:cNvPr>
          <p:cNvSpPr/>
          <p:nvPr userDrawn="1"/>
        </p:nvSpPr>
        <p:spPr>
          <a:xfrm>
            <a:off x="471600" y="1285200"/>
            <a:ext cx="8197200" cy="3240000"/>
          </a:xfrm>
          <a:prstGeom prst="rect">
            <a:avLst/>
          </a:prstGeom>
          <a:noFill/>
          <a:ln w="3175" cap="rnd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2400" b="0" i="0">
              <a:solidFill>
                <a:srgbClr val="5E6A71"/>
              </a:solidFill>
              <a:latin typeface="Myriad for Rabobank Lt" panose="020B0403030403020204" pitchFamily="34" charset="0"/>
            </a:endParaRPr>
          </a:p>
        </p:txBody>
      </p:sp>
      <p:sp>
        <p:nvSpPr>
          <p:cNvPr id="10" name="Rechthoek 9" hidden="1">
            <a:extLst>
              <a:ext uri="{FF2B5EF4-FFF2-40B4-BE49-F238E27FC236}">
                <a16:creationId xmlns:a16="http://schemas.microsoft.com/office/drawing/2014/main" id="{0469A1D3-5796-42A4-9335-8BEAF291514B}"/>
              </a:ext>
            </a:extLst>
          </p:cNvPr>
          <p:cNvSpPr/>
          <p:nvPr userDrawn="1"/>
        </p:nvSpPr>
        <p:spPr>
          <a:xfrm>
            <a:off x="470988" y="4891581"/>
            <a:ext cx="8197200" cy="251920"/>
          </a:xfrm>
          <a:prstGeom prst="rect">
            <a:avLst/>
          </a:prstGeom>
          <a:noFill/>
          <a:ln w="3175" cap="rnd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400" b="0" i="0">
              <a:solidFill>
                <a:srgbClr val="5E6A71"/>
              </a:solidFill>
              <a:latin typeface="Myriad for Rabobank Lt" panose="020B0403030403020204" pitchFamily="34" charset="0"/>
            </a:endParaRP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F31BD96B-CAD5-463A-9D5B-99DED7E4A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0988" y="4757730"/>
            <a:ext cx="2057400" cy="2047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940" smtClean="0">
                <a:solidFill>
                  <a:srgbClr val="CCCCCC"/>
                </a:solidFill>
                <a:latin typeface="Myriad for Rabobank" panose="02000503050000020004" pitchFamily="2" charset="0"/>
              </a:defRPr>
            </a:lvl1pPr>
          </a:lstStyle>
          <a:p>
            <a:fld id="{14A8E892-9D3D-449A-93AD-1E7955DBB18F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20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>
    <p:fade/>
  </p:transition>
  <p:hf hdr="0" ftr="0" dt="0"/>
  <p:txStyles>
    <p:titleStyle>
      <a:lvl1pPr algn="l" defTabSz="456988" rtl="0" eaLnBrk="1" latinLnBrk="0" hangingPunct="1">
        <a:lnSpc>
          <a:spcPct val="80000"/>
        </a:lnSpc>
        <a:spcBef>
          <a:spcPct val="0"/>
        </a:spcBef>
        <a:buNone/>
        <a:defRPr sz="2800" b="0" i="0" kern="1200">
          <a:solidFill>
            <a:schemeClr val="tx2"/>
          </a:solidFill>
          <a:latin typeface="Myriad for Rabobank Bd It" panose="020B0703030403090204" pitchFamily="34" charset="0"/>
          <a:ea typeface="+mj-ea"/>
          <a:cs typeface="Myriad for Rabobank Bd It" panose="020B0703030403090204" pitchFamily="34" charset="0"/>
        </a:defRPr>
      </a:lvl1pPr>
    </p:titleStyle>
    <p:bodyStyle>
      <a:lvl1pPr marL="215995" marR="0" indent="-215995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ct val="90000"/>
        <a:buFont typeface="Myriad for Rabobank"/>
        <a:buChar char="•"/>
        <a:tabLst/>
        <a:defRPr kumimoji="0" lang="en-US" sz="1310" b="0" i="0" u="none" strike="noStrike" kern="1200" cap="none" spc="0" normalizeH="0" baseline="0" noProof="0">
          <a:ln>
            <a:noFill/>
          </a:ln>
          <a:solidFill>
            <a:srgbClr val="333333"/>
          </a:solidFill>
          <a:effectLst/>
          <a:uLnTx/>
          <a:uFillTx/>
          <a:latin typeface="Myriad for Rabobank Lt" panose="020B0403030403020204" pitchFamily="34" charset="0"/>
          <a:ea typeface="+mn-ea"/>
          <a:cs typeface="Arial" panose="020B0604020202020204" pitchFamily="34" charset="0"/>
        </a:defRPr>
      </a:lvl1pPr>
      <a:lvl2pPr marL="431990" marR="0" indent="-215995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90000"/>
        <a:buFont typeface="Myriad for Rabobank"/>
        <a:buChar char="•"/>
        <a:tabLst/>
        <a:defRPr kumimoji="0" lang="en-US" sz="1310" b="0" i="0" u="none" strike="noStrike" kern="1200" cap="none" spc="0" normalizeH="0" baseline="0" noProof="0">
          <a:ln>
            <a:noFill/>
          </a:ln>
          <a:solidFill>
            <a:srgbClr val="333333"/>
          </a:solidFill>
          <a:effectLst/>
          <a:uLnTx/>
          <a:uFillTx/>
          <a:latin typeface="Myriad for Rabobank Lt" panose="020B0403030403020204" pitchFamily="34" charset="0"/>
          <a:ea typeface="+mn-ea"/>
          <a:cs typeface="Arial" panose="020B0604020202020204" pitchFamily="34" charset="0"/>
        </a:defRPr>
      </a:lvl2pPr>
      <a:lvl3pPr marL="647984" marR="0" indent="-215995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ct val="90000"/>
        <a:buFont typeface="Myriad for Rabobank"/>
        <a:buChar char="•"/>
        <a:tabLst/>
        <a:defRPr kumimoji="0" lang="en-US" sz="1310" b="0" i="0" u="none" strike="noStrike" kern="1200" cap="none" spc="0" normalizeH="0" baseline="0" noProof="0">
          <a:ln>
            <a:noFill/>
          </a:ln>
          <a:solidFill>
            <a:srgbClr val="333333"/>
          </a:solidFill>
          <a:effectLst/>
          <a:uLnTx/>
          <a:uFillTx/>
          <a:latin typeface="Myriad for Rabobank Lt" panose="020B0403030403020204" pitchFamily="34" charset="0"/>
          <a:ea typeface="+mn-ea"/>
          <a:cs typeface="Mongolian Baiti" pitchFamily="66" charset="0"/>
        </a:defRPr>
      </a:lvl3pPr>
      <a:lvl4pPr marL="863978" marR="0" indent="-215995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5E6A71"/>
        </a:buClr>
        <a:buSzPct val="90000"/>
        <a:buFont typeface="Myriad for Rabobank" pitchFamily="34" charset="0"/>
        <a:buChar char="•"/>
        <a:tabLst/>
        <a:defRPr kumimoji="0" lang="en-US" sz="1310" b="0" i="0" u="none" strike="noStrike" kern="1200" cap="none" spc="0" normalizeH="0" baseline="0" noProof="0">
          <a:ln>
            <a:noFill/>
          </a:ln>
          <a:solidFill>
            <a:srgbClr val="333333"/>
          </a:solidFill>
          <a:effectLst/>
          <a:uLnTx/>
          <a:uFillTx/>
          <a:latin typeface="Myriad for Rabobank Lt" panose="020B0403030403020204" pitchFamily="34" charset="0"/>
          <a:ea typeface="+mn-ea"/>
          <a:cs typeface="Mongolian Baiti" pitchFamily="66" charset="0"/>
        </a:defRPr>
      </a:lvl4pPr>
      <a:lvl5pPr marL="1588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Myriad for Rabobank"/>
        <a:buNone/>
        <a:tabLst/>
        <a:defRPr kumimoji="0" lang="en-US" sz="1310" b="0" i="0" u="none" strike="noStrike" kern="1200" cap="none" spc="0" normalizeH="0" baseline="0" noProof="0">
          <a:ln>
            <a:noFill/>
          </a:ln>
          <a:solidFill>
            <a:schemeClr val="tx2"/>
          </a:solidFill>
          <a:effectLst/>
          <a:uLnTx/>
          <a:uFillTx/>
          <a:latin typeface="Myriad for Rabobank Bd It" panose="020B0703030403090204" pitchFamily="34" charset="0"/>
          <a:ea typeface="+mn-ea"/>
          <a:cs typeface="Mongolian Baiti" pitchFamily="66" charset="0"/>
        </a:defRPr>
      </a:lvl5pPr>
      <a:lvl6pPr marL="177796" indent="-177796" algn="l" defTabSz="456988" rtl="0" eaLnBrk="1" latinLnBrk="0" hangingPunct="1">
        <a:lnSpc>
          <a:spcPct val="90000"/>
        </a:lnSpc>
        <a:spcBef>
          <a:spcPct val="20000"/>
        </a:spcBef>
        <a:buFont typeface="Myriad for Rabobank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796" indent="-177796" algn="l" defTabSz="456988" rtl="0" eaLnBrk="1" latinLnBrk="0" hangingPunct="1">
        <a:lnSpc>
          <a:spcPct val="90000"/>
        </a:lnSpc>
        <a:spcBef>
          <a:spcPct val="20000"/>
        </a:spcBef>
        <a:buFont typeface="Myriad for Rabobank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09" indent="-228494" algn="l" defTabSz="456988" rtl="0" eaLnBrk="1" latinLnBrk="0" hangingPunct="1">
        <a:spcBef>
          <a:spcPct val="20000"/>
        </a:spcBef>
        <a:buFont typeface="Myriad for Raboban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98" indent="-228494" algn="l" defTabSz="456988" rtl="0" eaLnBrk="1" latinLnBrk="0" hangingPunct="1">
        <a:spcBef>
          <a:spcPct val="20000"/>
        </a:spcBef>
        <a:buFont typeface="Myriad for Raboban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8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6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4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51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40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29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15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04" algn="l" defTabSz="4569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T-dev/mfe-worksho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screen shot of a window&#10;&#10;Description generated with high confidence">
            <a:extLst>
              <a:ext uri="{FF2B5EF4-FFF2-40B4-BE49-F238E27FC236}">
                <a16:creationId xmlns:a16="http://schemas.microsoft.com/office/drawing/2014/main" id="{BE281F74-0B8B-410D-AA59-757224D641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275" b="25448"/>
          <a:stretch/>
        </p:blipFill>
        <p:spPr>
          <a:xfrm>
            <a:off x="20" y="10"/>
            <a:ext cx="9149618" cy="3411051"/>
          </a:xfr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20875" y="3428327"/>
            <a:ext cx="4166260" cy="47410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A </a:t>
            </a:r>
            <a:r>
              <a:rPr lang="nl-NL" dirty="0" err="1"/>
              <a:t>Webpack</a:t>
            </a:r>
            <a:r>
              <a:rPr lang="nl-NL" dirty="0"/>
              <a:t> 5 approach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1943997" y="4507589"/>
            <a:ext cx="4068003" cy="349702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November 11th, 2022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7149" y="2141521"/>
            <a:ext cx="6151950" cy="1279066"/>
          </a:xfrm>
        </p:spPr>
        <p:txBody>
          <a:bodyPr wrap="square" anchor="b">
            <a:normAutofit/>
          </a:bodyPr>
          <a:lstStyle/>
          <a:p>
            <a:r>
              <a:rPr lang="nl-NL" dirty="0"/>
              <a:t>Micro </a:t>
            </a:r>
            <a:r>
              <a:rPr lang="nl-NL" dirty="0" err="1"/>
              <a:t>Frontend</a:t>
            </a:r>
            <a:r>
              <a:rPr lang="nl-NL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32790355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US" sz="4650" i="1" dirty="0"/>
              <a:t>Domain-Driven Design (DDD)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0641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maintainability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NL" dirty="0"/>
              <a:t>Subdivide your application into small, less complex decoupled parts</a:t>
            </a:r>
          </a:p>
          <a:p>
            <a:r>
              <a:rPr lang="en-NL" dirty="0"/>
              <a:t>First goal: identify so-called sub-domains</a:t>
            </a:r>
          </a:p>
        </p:txBody>
      </p:sp>
    </p:spTree>
    <p:extLst>
      <p:ext uri="{BB962C8B-B14F-4D97-AF65-F5344CB8AC3E}">
        <p14:creationId xmlns:p14="http://schemas.microsoft.com/office/powerpoint/2010/main" val="32730095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sub-domains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814" y="2573218"/>
            <a:ext cx="7804586" cy="2181662"/>
          </a:xfrm>
        </p:spPr>
        <p:txBody>
          <a:bodyPr/>
          <a:lstStyle/>
          <a:p>
            <a:r>
              <a:rPr lang="en-NL" dirty="0"/>
              <a:t>Take a look at your automated processes. Indicators of sub-domains:</a:t>
            </a:r>
          </a:p>
          <a:p>
            <a:endParaRPr lang="en-NL" dirty="0"/>
          </a:p>
          <a:p>
            <a:r>
              <a:rPr lang="en-NL" b="1" dirty="0"/>
              <a:t>Organizational: </a:t>
            </a:r>
            <a:r>
              <a:rPr lang="en-NL" dirty="0"/>
              <a:t>Different roles responsible for specific processes</a:t>
            </a:r>
          </a:p>
          <a:p>
            <a:r>
              <a:rPr lang="en-NL" b="1" dirty="0"/>
              <a:t>Vocabulary: </a:t>
            </a:r>
            <a:r>
              <a:rPr lang="en-NL" dirty="0"/>
              <a:t>Terms are used differently depending on the context</a:t>
            </a:r>
          </a:p>
          <a:p>
            <a:r>
              <a:rPr lang="en-NL" b="1" dirty="0"/>
              <a:t>Pivotal events: </a:t>
            </a:r>
            <a:r>
              <a:rPr lang="en-NL" dirty="0"/>
              <a:t>Completion of significant tasks. Process likely  proceeds in another sub-domain</a:t>
            </a:r>
            <a:endParaRPr lang="en-NL" b="1" dirty="0"/>
          </a:p>
          <a:p>
            <a:endParaRPr lang="en-NL" dirty="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75607123-BFDE-77AA-F582-FAE452696A37}"/>
              </a:ext>
            </a:extLst>
          </p:cNvPr>
          <p:cNvSpPr/>
          <p:nvPr/>
        </p:nvSpPr>
        <p:spPr>
          <a:xfrm>
            <a:off x="908973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Request Product</a:t>
            </a: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9476F40-FDB9-EE06-7633-9D3CA72E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0316" y="1316205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392E7-1C60-AF87-397B-A0122ACB13C5}"/>
              </a:ext>
            </a:extLst>
          </p:cNvPr>
          <p:cNvSpPr txBox="1"/>
          <p:nvPr/>
        </p:nvSpPr>
        <p:spPr>
          <a:xfrm>
            <a:off x="1245417" y="968285"/>
            <a:ext cx="746999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Employee</a:t>
            </a:r>
            <a:endParaRPr lang="en-NL" sz="1200" dirty="0"/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BB5A50BB-FB38-BA00-8CA8-73000E88A882}"/>
              </a:ext>
            </a:extLst>
          </p:cNvPr>
          <p:cNvSpPr/>
          <p:nvPr/>
        </p:nvSpPr>
        <p:spPr>
          <a:xfrm>
            <a:off x="2461548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Specify Order</a:t>
            </a:r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0CE46021-2480-C74C-5C14-226261AF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2891" y="1316205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6319E7-EA28-0F5E-E213-AFD17CE36354}"/>
              </a:ext>
            </a:extLst>
          </p:cNvPr>
          <p:cNvSpPr txBox="1"/>
          <p:nvPr/>
        </p:nvSpPr>
        <p:spPr>
          <a:xfrm>
            <a:off x="2927034" y="968285"/>
            <a:ext cx="488916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Expert</a:t>
            </a:r>
            <a:endParaRPr lang="en-NL" sz="1200" dirty="0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86575F98-936F-EE7B-DE0B-51A22CF66D11}"/>
              </a:ext>
            </a:extLst>
          </p:cNvPr>
          <p:cNvSpPr/>
          <p:nvPr/>
        </p:nvSpPr>
        <p:spPr>
          <a:xfrm>
            <a:off x="4036032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Approve Order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86C2E93E-F970-A7B1-0316-FE324F4B0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7375" y="1316205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8BAD9E-0490-17A6-CE12-8789847C29ED}"/>
              </a:ext>
            </a:extLst>
          </p:cNvPr>
          <p:cNvSpPr txBox="1"/>
          <p:nvPr/>
        </p:nvSpPr>
        <p:spPr>
          <a:xfrm>
            <a:off x="4414154" y="968285"/>
            <a:ext cx="663644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Manager</a:t>
            </a:r>
            <a:endParaRPr lang="en-NL" sz="1200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1F986544-8912-7AEE-AECD-D7AB719C3695}"/>
              </a:ext>
            </a:extLst>
          </p:cNvPr>
          <p:cNvSpPr/>
          <p:nvPr/>
        </p:nvSpPr>
        <p:spPr>
          <a:xfrm>
            <a:off x="5610516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Send Order</a:t>
            </a:r>
          </a:p>
        </p:txBody>
      </p: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F869C17-6831-D82B-4750-F5A56530D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859" y="1316205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6DFAC-0D1F-43F3-72A3-EF6BDED64E1B}"/>
              </a:ext>
            </a:extLst>
          </p:cNvPr>
          <p:cNvSpPr txBox="1"/>
          <p:nvPr/>
        </p:nvSpPr>
        <p:spPr>
          <a:xfrm>
            <a:off x="5821062" y="968285"/>
            <a:ext cx="998800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Buying Agent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220624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sub-domains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75607123-BFDE-77AA-F582-FAE452696A37}"/>
              </a:ext>
            </a:extLst>
          </p:cNvPr>
          <p:cNvSpPr/>
          <p:nvPr/>
        </p:nvSpPr>
        <p:spPr>
          <a:xfrm>
            <a:off x="908973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Request Product</a:t>
            </a: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9476F40-FDB9-EE06-7633-9D3CA72E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0316" y="1316205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392E7-1C60-AF87-397B-A0122ACB13C5}"/>
              </a:ext>
            </a:extLst>
          </p:cNvPr>
          <p:cNvSpPr txBox="1"/>
          <p:nvPr/>
        </p:nvSpPr>
        <p:spPr>
          <a:xfrm>
            <a:off x="1245417" y="968285"/>
            <a:ext cx="746999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Employee</a:t>
            </a:r>
            <a:endParaRPr lang="en-NL" sz="1200" dirty="0"/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BB5A50BB-FB38-BA00-8CA8-73000E88A882}"/>
              </a:ext>
            </a:extLst>
          </p:cNvPr>
          <p:cNvSpPr/>
          <p:nvPr/>
        </p:nvSpPr>
        <p:spPr>
          <a:xfrm>
            <a:off x="2461548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Specify Order</a:t>
            </a:r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0CE46021-2480-C74C-5C14-226261AF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2891" y="1316205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6319E7-EA28-0F5E-E213-AFD17CE36354}"/>
              </a:ext>
            </a:extLst>
          </p:cNvPr>
          <p:cNvSpPr txBox="1"/>
          <p:nvPr/>
        </p:nvSpPr>
        <p:spPr>
          <a:xfrm>
            <a:off x="2927034" y="968285"/>
            <a:ext cx="488916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Expert</a:t>
            </a:r>
            <a:endParaRPr lang="en-NL" sz="1200" dirty="0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86575F98-936F-EE7B-DE0B-51A22CF66D11}"/>
              </a:ext>
            </a:extLst>
          </p:cNvPr>
          <p:cNvSpPr/>
          <p:nvPr/>
        </p:nvSpPr>
        <p:spPr>
          <a:xfrm>
            <a:off x="4036032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Approve Order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86C2E93E-F970-A7B1-0316-FE324F4B0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7375" y="1316205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8BAD9E-0490-17A6-CE12-8789847C29ED}"/>
              </a:ext>
            </a:extLst>
          </p:cNvPr>
          <p:cNvSpPr txBox="1"/>
          <p:nvPr/>
        </p:nvSpPr>
        <p:spPr>
          <a:xfrm>
            <a:off x="4414154" y="968285"/>
            <a:ext cx="663644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Manager</a:t>
            </a:r>
            <a:endParaRPr lang="en-NL" sz="1200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1F986544-8912-7AEE-AECD-D7AB719C3695}"/>
              </a:ext>
            </a:extLst>
          </p:cNvPr>
          <p:cNvSpPr/>
          <p:nvPr/>
        </p:nvSpPr>
        <p:spPr>
          <a:xfrm>
            <a:off x="5610516" y="1851949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Send Order</a:t>
            </a:r>
          </a:p>
        </p:txBody>
      </p: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F869C17-6831-D82B-4750-F5A56530D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859" y="1316205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6DFAC-0D1F-43F3-72A3-EF6BDED64E1B}"/>
              </a:ext>
            </a:extLst>
          </p:cNvPr>
          <p:cNvSpPr txBox="1"/>
          <p:nvPr/>
        </p:nvSpPr>
        <p:spPr>
          <a:xfrm>
            <a:off x="5821062" y="968285"/>
            <a:ext cx="998800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Buying Agent</a:t>
            </a:r>
            <a:endParaRPr lang="en-NL" sz="1200" dirty="0"/>
          </a:p>
        </p:txBody>
      </p:sp>
      <p:pic>
        <p:nvPicPr>
          <p:cNvPr id="19" name="Graphic 18" descr="Box with solid fill">
            <a:extLst>
              <a:ext uri="{FF2B5EF4-FFF2-40B4-BE49-F238E27FC236}">
                <a16:creationId xmlns:a16="http://schemas.microsoft.com/office/drawing/2014/main" id="{B6DBDE03-B7E5-EB28-58D7-276A2BA1C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0310" y="2568997"/>
            <a:ext cx="445628" cy="4456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2899D9-44CB-422F-0436-BDA46A6DA291}"/>
              </a:ext>
            </a:extLst>
          </p:cNvPr>
          <p:cNvSpPr txBox="1"/>
          <p:nvPr/>
        </p:nvSpPr>
        <p:spPr>
          <a:xfrm>
            <a:off x="1268173" y="2959607"/>
            <a:ext cx="589905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>
                <a:solidFill>
                  <a:schemeClr val="accent2"/>
                </a:solidFill>
              </a:rPr>
              <a:t>Product</a:t>
            </a:r>
            <a:endParaRPr lang="en-NL" sz="1200" dirty="0">
              <a:solidFill>
                <a:schemeClr val="accent2"/>
              </a:solidFill>
            </a:endParaRPr>
          </a:p>
        </p:txBody>
      </p:sp>
      <p:pic>
        <p:nvPicPr>
          <p:cNvPr id="18" name="Graphic 17" descr="Box trolley with solid fill">
            <a:extLst>
              <a:ext uri="{FF2B5EF4-FFF2-40B4-BE49-F238E27FC236}">
                <a16:creationId xmlns:a16="http://schemas.microsoft.com/office/drawing/2014/main" id="{14C52EBA-704D-C188-90C9-4DC0C852E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6996" y="2557425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BCF55E-DF5E-F6BB-E3C3-2E8B8B515E74}"/>
              </a:ext>
            </a:extLst>
          </p:cNvPr>
          <p:cNvSpPr txBox="1"/>
          <p:nvPr/>
        </p:nvSpPr>
        <p:spPr>
          <a:xfrm>
            <a:off x="2895985" y="2962628"/>
            <a:ext cx="439223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>
                <a:solidFill>
                  <a:schemeClr val="accent2"/>
                </a:solidFill>
              </a:rPr>
              <a:t>Order</a:t>
            </a:r>
            <a:endParaRPr lang="en-NL" sz="1200" dirty="0">
              <a:solidFill>
                <a:schemeClr val="accent2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C9B980E8-CA49-9848-3FE3-048AFA4BD846}"/>
              </a:ext>
            </a:extLst>
          </p:cNvPr>
          <p:cNvSpPr/>
          <p:nvPr/>
        </p:nvSpPr>
        <p:spPr>
          <a:xfrm>
            <a:off x="4036030" y="3469701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Request Budget</a:t>
            </a:r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72C55181-B128-65FD-B049-71862114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7375" y="4023034"/>
            <a:ext cx="457200" cy="457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4040C6-1E42-C9F9-DF40-01F81CE26577}"/>
              </a:ext>
            </a:extLst>
          </p:cNvPr>
          <p:cNvSpPr txBox="1"/>
          <p:nvPr/>
        </p:nvSpPr>
        <p:spPr>
          <a:xfrm>
            <a:off x="4414154" y="4484625"/>
            <a:ext cx="663644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Manager</a:t>
            </a:r>
            <a:endParaRPr lang="en-NL" sz="1200" dirty="0"/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15F9272D-B3F5-8543-A9F9-71B54C45749B}"/>
              </a:ext>
            </a:extLst>
          </p:cNvPr>
          <p:cNvSpPr/>
          <p:nvPr/>
        </p:nvSpPr>
        <p:spPr>
          <a:xfrm>
            <a:off x="5610516" y="3469701"/>
            <a:ext cx="1419889" cy="455482"/>
          </a:xfrm>
          <a:prstGeom prst="chevron">
            <a:avLst/>
          </a:pr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1400" dirty="0">
                <a:solidFill>
                  <a:schemeClr val="bg1"/>
                </a:solidFill>
              </a:rPr>
              <a:t>Approve Budget</a:t>
            </a:r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D8003621-1148-6FFE-BEB2-390C52A8B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859" y="4023034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262C75-85CE-0484-339C-C9729C2EC4C6}"/>
              </a:ext>
            </a:extLst>
          </p:cNvPr>
          <p:cNvSpPr txBox="1"/>
          <p:nvPr/>
        </p:nvSpPr>
        <p:spPr>
          <a:xfrm>
            <a:off x="5988637" y="4501070"/>
            <a:ext cx="663644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/>
              <a:t>Manager</a:t>
            </a:r>
            <a:endParaRPr lang="en-NL" sz="1200" dirty="0"/>
          </a:p>
        </p:txBody>
      </p:sp>
      <p:pic>
        <p:nvPicPr>
          <p:cNvPr id="32" name="Graphic 31" descr="Piggy Bank with solid fill">
            <a:extLst>
              <a:ext uri="{FF2B5EF4-FFF2-40B4-BE49-F238E27FC236}">
                <a16:creationId xmlns:a16="http://schemas.microsoft.com/office/drawing/2014/main" id="{05E23D92-93B9-5394-0B84-C88C4DFC1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5254" y="2563211"/>
            <a:ext cx="457200" cy="457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3CF72D-6298-7371-0D23-3869AA450848}"/>
              </a:ext>
            </a:extLst>
          </p:cNvPr>
          <p:cNvSpPr txBox="1"/>
          <p:nvPr/>
        </p:nvSpPr>
        <p:spPr>
          <a:xfrm>
            <a:off x="4414154" y="2949565"/>
            <a:ext cx="541815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>
                <a:solidFill>
                  <a:schemeClr val="accent2"/>
                </a:solidFill>
              </a:rPr>
              <a:t>Budget</a:t>
            </a:r>
            <a:endParaRPr lang="en-NL" sz="1200" dirty="0">
              <a:solidFill>
                <a:schemeClr val="accent2"/>
              </a:solidFill>
            </a:endParaRPr>
          </a:p>
        </p:txBody>
      </p:sp>
      <p:pic>
        <p:nvPicPr>
          <p:cNvPr id="35" name="Graphic 34" descr="Hierarchy with solid fill">
            <a:extLst>
              <a:ext uri="{FF2B5EF4-FFF2-40B4-BE49-F238E27FC236}">
                <a16:creationId xmlns:a16="http://schemas.microsoft.com/office/drawing/2014/main" id="{5810B317-6DB5-28A5-463B-CD1C5C0772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4915" y="2589441"/>
            <a:ext cx="457201" cy="4572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9A8CFD-1260-06CD-604F-FBCC9F9C7EE3}"/>
              </a:ext>
            </a:extLst>
          </p:cNvPr>
          <p:cNvSpPr txBox="1"/>
          <p:nvPr/>
        </p:nvSpPr>
        <p:spPr>
          <a:xfrm>
            <a:off x="5902037" y="2959110"/>
            <a:ext cx="722955" cy="307777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sz="1400" dirty="0">
                <a:solidFill>
                  <a:schemeClr val="accent2"/>
                </a:solidFill>
              </a:rPr>
              <a:t>Hierarchy</a:t>
            </a:r>
            <a:endParaRPr lang="en-NL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786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sub-domains: menu items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14</a:t>
            </a:fld>
            <a:endParaRPr lang="en-GB" noProof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3113A5-D3FD-5355-F43B-C00CC429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3" y="1005067"/>
            <a:ext cx="7804585" cy="36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115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 are modelled separately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814" y="3889686"/>
            <a:ext cx="7804586" cy="875509"/>
          </a:xfrm>
        </p:spPr>
        <p:txBody>
          <a:bodyPr/>
          <a:lstStyle/>
          <a:p>
            <a:r>
              <a:rPr lang="en-NL" dirty="0"/>
              <a:t>No redudancy: Each domain has an unique perspective to its entities</a:t>
            </a:r>
          </a:p>
          <a:p>
            <a:r>
              <a:rPr lang="en-NL" dirty="0"/>
              <a:t>For instance: Catalog process needs many details, Approval does 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B0F2A-7DF7-EB95-D5C5-D0BD0527C639}"/>
              </a:ext>
            </a:extLst>
          </p:cNvPr>
          <p:cNvSpPr/>
          <p:nvPr/>
        </p:nvSpPr>
        <p:spPr>
          <a:xfrm>
            <a:off x="1403744" y="1675017"/>
            <a:ext cx="1357313" cy="814387"/>
          </a:xfrm>
          <a:custGeom>
            <a:avLst/>
            <a:gdLst>
              <a:gd name="connsiteX0" fmla="*/ 0 w 1357313"/>
              <a:gd name="connsiteY0" fmla="*/ 0 h 814387"/>
              <a:gd name="connsiteX1" fmla="*/ 705803 w 1357313"/>
              <a:gd name="connsiteY1" fmla="*/ 0 h 814387"/>
              <a:gd name="connsiteX2" fmla="*/ 1357313 w 1357313"/>
              <a:gd name="connsiteY2" fmla="*/ 0 h 814387"/>
              <a:gd name="connsiteX3" fmla="*/ 1357313 w 1357313"/>
              <a:gd name="connsiteY3" fmla="*/ 382762 h 814387"/>
              <a:gd name="connsiteX4" fmla="*/ 1357313 w 1357313"/>
              <a:gd name="connsiteY4" fmla="*/ 814387 h 814387"/>
              <a:gd name="connsiteX5" fmla="*/ 705803 w 1357313"/>
              <a:gd name="connsiteY5" fmla="*/ 814387 h 814387"/>
              <a:gd name="connsiteX6" fmla="*/ 0 w 1357313"/>
              <a:gd name="connsiteY6" fmla="*/ 814387 h 814387"/>
              <a:gd name="connsiteX7" fmla="*/ 0 w 1357313"/>
              <a:gd name="connsiteY7" fmla="*/ 415337 h 814387"/>
              <a:gd name="connsiteX8" fmla="*/ 0 w 1357313"/>
              <a:gd name="connsiteY8" fmla="*/ 0 h 81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7313" h="814387" fill="none" extrusionOk="0">
                <a:moveTo>
                  <a:pt x="0" y="0"/>
                </a:moveTo>
                <a:cubicBezTo>
                  <a:pt x="291459" y="15212"/>
                  <a:pt x="377687" y="-23071"/>
                  <a:pt x="705803" y="0"/>
                </a:cubicBezTo>
                <a:cubicBezTo>
                  <a:pt x="1033919" y="23071"/>
                  <a:pt x="1149342" y="-9342"/>
                  <a:pt x="1357313" y="0"/>
                </a:cubicBezTo>
                <a:cubicBezTo>
                  <a:pt x="1375385" y="102570"/>
                  <a:pt x="1374962" y="249740"/>
                  <a:pt x="1357313" y="382762"/>
                </a:cubicBezTo>
                <a:cubicBezTo>
                  <a:pt x="1339664" y="515784"/>
                  <a:pt x="1353473" y="622290"/>
                  <a:pt x="1357313" y="814387"/>
                </a:cubicBezTo>
                <a:cubicBezTo>
                  <a:pt x="1221966" y="789928"/>
                  <a:pt x="1013639" y="788720"/>
                  <a:pt x="705803" y="814387"/>
                </a:cubicBezTo>
                <a:cubicBezTo>
                  <a:pt x="397967" y="840055"/>
                  <a:pt x="178936" y="785583"/>
                  <a:pt x="0" y="814387"/>
                </a:cubicBezTo>
                <a:cubicBezTo>
                  <a:pt x="-14476" y="721784"/>
                  <a:pt x="1492" y="589496"/>
                  <a:pt x="0" y="415337"/>
                </a:cubicBezTo>
                <a:cubicBezTo>
                  <a:pt x="-1492" y="241178"/>
                  <a:pt x="19776" y="160486"/>
                  <a:pt x="0" y="0"/>
                </a:cubicBezTo>
                <a:close/>
              </a:path>
              <a:path w="1357313" h="814387" stroke="0" extrusionOk="0">
                <a:moveTo>
                  <a:pt x="0" y="0"/>
                </a:moveTo>
                <a:cubicBezTo>
                  <a:pt x="246209" y="23882"/>
                  <a:pt x="523505" y="-9561"/>
                  <a:pt x="665083" y="0"/>
                </a:cubicBezTo>
                <a:cubicBezTo>
                  <a:pt x="806661" y="9561"/>
                  <a:pt x="1057031" y="-20326"/>
                  <a:pt x="1357313" y="0"/>
                </a:cubicBezTo>
                <a:cubicBezTo>
                  <a:pt x="1338199" y="158322"/>
                  <a:pt x="1338424" y="218551"/>
                  <a:pt x="1357313" y="423481"/>
                </a:cubicBezTo>
                <a:cubicBezTo>
                  <a:pt x="1376202" y="628411"/>
                  <a:pt x="1358535" y="629246"/>
                  <a:pt x="1357313" y="814387"/>
                </a:cubicBezTo>
                <a:cubicBezTo>
                  <a:pt x="1103484" y="785242"/>
                  <a:pt x="986379" y="806627"/>
                  <a:pt x="705803" y="814387"/>
                </a:cubicBezTo>
                <a:cubicBezTo>
                  <a:pt x="425227" y="822148"/>
                  <a:pt x="184327" y="812553"/>
                  <a:pt x="0" y="814387"/>
                </a:cubicBezTo>
                <a:cubicBezTo>
                  <a:pt x="-18235" y="633452"/>
                  <a:pt x="11541" y="522387"/>
                  <a:pt x="0" y="423481"/>
                </a:cubicBezTo>
                <a:cubicBezTo>
                  <a:pt x="-11541" y="324575"/>
                  <a:pt x="-17276" y="147209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en-NL" sz="10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NL" sz="1000" dirty="0">
                <a:solidFill>
                  <a:schemeClr val="bg1"/>
                </a:solidFill>
              </a:rPr>
              <a:t>Title</a:t>
            </a:r>
          </a:p>
          <a:p>
            <a:pPr algn="ctr"/>
            <a:r>
              <a:rPr lang="en-NL" sz="1000" dirty="0">
                <a:solidFill>
                  <a:schemeClr val="bg1"/>
                </a:solidFill>
              </a:rPr>
              <a:t>Description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75259-A11E-C751-CEBC-326686AF0880}"/>
              </a:ext>
            </a:extLst>
          </p:cNvPr>
          <p:cNvSpPr/>
          <p:nvPr/>
        </p:nvSpPr>
        <p:spPr>
          <a:xfrm>
            <a:off x="722707" y="2846194"/>
            <a:ext cx="769146" cy="474657"/>
          </a:xfrm>
          <a:custGeom>
            <a:avLst/>
            <a:gdLst>
              <a:gd name="connsiteX0" fmla="*/ 0 w 769146"/>
              <a:gd name="connsiteY0" fmla="*/ 0 h 474657"/>
              <a:gd name="connsiteX1" fmla="*/ 399956 w 769146"/>
              <a:gd name="connsiteY1" fmla="*/ 0 h 474657"/>
              <a:gd name="connsiteX2" fmla="*/ 769146 w 769146"/>
              <a:gd name="connsiteY2" fmla="*/ 0 h 474657"/>
              <a:gd name="connsiteX3" fmla="*/ 769146 w 769146"/>
              <a:gd name="connsiteY3" fmla="*/ 474657 h 474657"/>
              <a:gd name="connsiteX4" fmla="*/ 392264 w 769146"/>
              <a:gd name="connsiteY4" fmla="*/ 474657 h 474657"/>
              <a:gd name="connsiteX5" fmla="*/ 0 w 769146"/>
              <a:gd name="connsiteY5" fmla="*/ 474657 h 474657"/>
              <a:gd name="connsiteX6" fmla="*/ 0 w 76914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146" h="474657" fill="none" extrusionOk="0">
                <a:moveTo>
                  <a:pt x="0" y="0"/>
                </a:moveTo>
                <a:cubicBezTo>
                  <a:pt x="199285" y="-11211"/>
                  <a:pt x="287004" y="4063"/>
                  <a:pt x="399956" y="0"/>
                </a:cubicBezTo>
                <a:cubicBezTo>
                  <a:pt x="512908" y="-4063"/>
                  <a:pt x="591346" y="5271"/>
                  <a:pt x="769146" y="0"/>
                </a:cubicBezTo>
                <a:cubicBezTo>
                  <a:pt x="766308" y="180251"/>
                  <a:pt x="781904" y="306603"/>
                  <a:pt x="769146" y="474657"/>
                </a:cubicBezTo>
                <a:cubicBezTo>
                  <a:pt x="609340" y="458012"/>
                  <a:pt x="507026" y="462303"/>
                  <a:pt x="392264" y="474657"/>
                </a:cubicBezTo>
                <a:cubicBezTo>
                  <a:pt x="277502" y="487011"/>
                  <a:pt x="117192" y="490214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769146" h="474657" stroke="0" extrusionOk="0">
                <a:moveTo>
                  <a:pt x="0" y="0"/>
                </a:moveTo>
                <a:cubicBezTo>
                  <a:pt x="145125" y="3063"/>
                  <a:pt x="226520" y="-57"/>
                  <a:pt x="376882" y="0"/>
                </a:cubicBezTo>
                <a:cubicBezTo>
                  <a:pt x="527244" y="57"/>
                  <a:pt x="652797" y="-3182"/>
                  <a:pt x="769146" y="0"/>
                </a:cubicBezTo>
                <a:cubicBezTo>
                  <a:pt x="769185" y="173155"/>
                  <a:pt x="757440" y="376147"/>
                  <a:pt x="769146" y="474657"/>
                </a:cubicBezTo>
                <a:cubicBezTo>
                  <a:pt x="615099" y="465339"/>
                  <a:pt x="475379" y="483328"/>
                  <a:pt x="384573" y="474657"/>
                </a:cubicBezTo>
                <a:cubicBezTo>
                  <a:pt x="293767" y="465986"/>
                  <a:pt x="109060" y="473354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63B49-3973-B268-DA79-9633B579DC37}"/>
              </a:ext>
            </a:extLst>
          </p:cNvPr>
          <p:cNvSpPr/>
          <p:nvPr/>
        </p:nvSpPr>
        <p:spPr>
          <a:xfrm>
            <a:off x="1691874" y="2846194"/>
            <a:ext cx="769146" cy="474657"/>
          </a:xfrm>
          <a:custGeom>
            <a:avLst/>
            <a:gdLst>
              <a:gd name="connsiteX0" fmla="*/ 0 w 769146"/>
              <a:gd name="connsiteY0" fmla="*/ 0 h 474657"/>
              <a:gd name="connsiteX1" fmla="*/ 399956 w 769146"/>
              <a:gd name="connsiteY1" fmla="*/ 0 h 474657"/>
              <a:gd name="connsiteX2" fmla="*/ 769146 w 769146"/>
              <a:gd name="connsiteY2" fmla="*/ 0 h 474657"/>
              <a:gd name="connsiteX3" fmla="*/ 769146 w 769146"/>
              <a:gd name="connsiteY3" fmla="*/ 474657 h 474657"/>
              <a:gd name="connsiteX4" fmla="*/ 392264 w 769146"/>
              <a:gd name="connsiteY4" fmla="*/ 474657 h 474657"/>
              <a:gd name="connsiteX5" fmla="*/ 0 w 769146"/>
              <a:gd name="connsiteY5" fmla="*/ 474657 h 474657"/>
              <a:gd name="connsiteX6" fmla="*/ 0 w 76914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146" h="474657" fill="none" extrusionOk="0">
                <a:moveTo>
                  <a:pt x="0" y="0"/>
                </a:moveTo>
                <a:cubicBezTo>
                  <a:pt x="199285" y="-11211"/>
                  <a:pt x="287004" y="4063"/>
                  <a:pt x="399956" y="0"/>
                </a:cubicBezTo>
                <a:cubicBezTo>
                  <a:pt x="512908" y="-4063"/>
                  <a:pt x="591346" y="5271"/>
                  <a:pt x="769146" y="0"/>
                </a:cubicBezTo>
                <a:cubicBezTo>
                  <a:pt x="766308" y="180251"/>
                  <a:pt x="781904" y="306603"/>
                  <a:pt x="769146" y="474657"/>
                </a:cubicBezTo>
                <a:cubicBezTo>
                  <a:pt x="609340" y="458012"/>
                  <a:pt x="507026" y="462303"/>
                  <a:pt x="392264" y="474657"/>
                </a:cubicBezTo>
                <a:cubicBezTo>
                  <a:pt x="277502" y="487011"/>
                  <a:pt x="117192" y="490214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769146" h="474657" stroke="0" extrusionOk="0">
                <a:moveTo>
                  <a:pt x="0" y="0"/>
                </a:moveTo>
                <a:cubicBezTo>
                  <a:pt x="145125" y="3063"/>
                  <a:pt x="226520" y="-57"/>
                  <a:pt x="376882" y="0"/>
                </a:cubicBezTo>
                <a:cubicBezTo>
                  <a:pt x="527244" y="57"/>
                  <a:pt x="652797" y="-3182"/>
                  <a:pt x="769146" y="0"/>
                </a:cubicBezTo>
                <a:cubicBezTo>
                  <a:pt x="769185" y="173155"/>
                  <a:pt x="757440" y="376147"/>
                  <a:pt x="769146" y="474657"/>
                </a:cubicBezTo>
                <a:cubicBezTo>
                  <a:pt x="615099" y="465339"/>
                  <a:pt x="475379" y="483328"/>
                  <a:pt x="384573" y="474657"/>
                </a:cubicBezTo>
                <a:cubicBezTo>
                  <a:pt x="293767" y="465986"/>
                  <a:pt x="109060" y="473354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48B1A-7C66-BF11-BE49-1289584AD215}"/>
              </a:ext>
            </a:extLst>
          </p:cNvPr>
          <p:cNvSpPr/>
          <p:nvPr/>
        </p:nvSpPr>
        <p:spPr>
          <a:xfrm>
            <a:off x="2653897" y="2846194"/>
            <a:ext cx="769146" cy="474657"/>
          </a:xfrm>
          <a:custGeom>
            <a:avLst/>
            <a:gdLst>
              <a:gd name="connsiteX0" fmla="*/ 0 w 769146"/>
              <a:gd name="connsiteY0" fmla="*/ 0 h 474657"/>
              <a:gd name="connsiteX1" fmla="*/ 399956 w 769146"/>
              <a:gd name="connsiteY1" fmla="*/ 0 h 474657"/>
              <a:gd name="connsiteX2" fmla="*/ 769146 w 769146"/>
              <a:gd name="connsiteY2" fmla="*/ 0 h 474657"/>
              <a:gd name="connsiteX3" fmla="*/ 769146 w 769146"/>
              <a:gd name="connsiteY3" fmla="*/ 474657 h 474657"/>
              <a:gd name="connsiteX4" fmla="*/ 392264 w 769146"/>
              <a:gd name="connsiteY4" fmla="*/ 474657 h 474657"/>
              <a:gd name="connsiteX5" fmla="*/ 0 w 769146"/>
              <a:gd name="connsiteY5" fmla="*/ 474657 h 474657"/>
              <a:gd name="connsiteX6" fmla="*/ 0 w 76914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146" h="474657" fill="none" extrusionOk="0">
                <a:moveTo>
                  <a:pt x="0" y="0"/>
                </a:moveTo>
                <a:cubicBezTo>
                  <a:pt x="199285" y="-11211"/>
                  <a:pt x="287004" y="4063"/>
                  <a:pt x="399956" y="0"/>
                </a:cubicBezTo>
                <a:cubicBezTo>
                  <a:pt x="512908" y="-4063"/>
                  <a:pt x="591346" y="5271"/>
                  <a:pt x="769146" y="0"/>
                </a:cubicBezTo>
                <a:cubicBezTo>
                  <a:pt x="766308" y="180251"/>
                  <a:pt x="781904" y="306603"/>
                  <a:pt x="769146" y="474657"/>
                </a:cubicBezTo>
                <a:cubicBezTo>
                  <a:pt x="609340" y="458012"/>
                  <a:pt x="507026" y="462303"/>
                  <a:pt x="392264" y="474657"/>
                </a:cubicBezTo>
                <a:cubicBezTo>
                  <a:pt x="277502" y="487011"/>
                  <a:pt x="117192" y="490214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769146" h="474657" stroke="0" extrusionOk="0">
                <a:moveTo>
                  <a:pt x="0" y="0"/>
                </a:moveTo>
                <a:cubicBezTo>
                  <a:pt x="145125" y="3063"/>
                  <a:pt x="226520" y="-57"/>
                  <a:pt x="376882" y="0"/>
                </a:cubicBezTo>
                <a:cubicBezTo>
                  <a:pt x="527244" y="57"/>
                  <a:pt x="652797" y="-3182"/>
                  <a:pt x="769146" y="0"/>
                </a:cubicBezTo>
                <a:cubicBezTo>
                  <a:pt x="769185" y="173155"/>
                  <a:pt x="757440" y="376147"/>
                  <a:pt x="769146" y="474657"/>
                </a:cubicBezTo>
                <a:cubicBezTo>
                  <a:pt x="615099" y="465339"/>
                  <a:pt x="475379" y="483328"/>
                  <a:pt x="384573" y="474657"/>
                </a:cubicBezTo>
                <a:cubicBezTo>
                  <a:pt x="293767" y="465986"/>
                  <a:pt x="109060" y="473354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Q&amp;A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4504FC7-9310-53CC-0EC3-F6DBDD69448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16446" y="2180239"/>
            <a:ext cx="356790" cy="975121"/>
          </a:xfrm>
          <a:prstGeom prst="curvedConnector3">
            <a:avLst/>
          </a:prstGeom>
          <a:ln w="15875" cap="rnd"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7811C2E-F011-9F0E-D0ED-00F04B353FE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901029" y="2664822"/>
            <a:ext cx="356790" cy="5954"/>
          </a:xfrm>
          <a:prstGeom prst="curvedConnector3">
            <a:avLst>
              <a:gd name="adj1" fmla="val 50000"/>
            </a:avLst>
          </a:prstGeom>
          <a:ln w="15875" cap="rnd"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33EDD27-3B39-7D10-84A0-B26118C3F1A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382040" y="2189764"/>
            <a:ext cx="356790" cy="956069"/>
          </a:xfrm>
          <a:prstGeom prst="curvedConnector3">
            <a:avLst>
              <a:gd name="adj1" fmla="val 50000"/>
            </a:avLst>
          </a:prstGeom>
          <a:ln w="15875" cap="rnd"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D379C6-E0E2-F497-1565-A8DC8652E32F}"/>
              </a:ext>
            </a:extLst>
          </p:cNvPr>
          <p:cNvSpPr/>
          <p:nvPr/>
        </p:nvSpPr>
        <p:spPr>
          <a:xfrm>
            <a:off x="556665" y="1528764"/>
            <a:ext cx="3050929" cy="2028327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A193C-0698-B6B8-A9D9-6988879B6A7F}"/>
              </a:ext>
            </a:extLst>
          </p:cNvPr>
          <p:cNvSpPr txBox="1"/>
          <p:nvPr/>
        </p:nvSpPr>
        <p:spPr>
          <a:xfrm>
            <a:off x="1579613" y="1081774"/>
            <a:ext cx="772648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b="1" dirty="0"/>
              <a:t>Catalog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9B713-B8A2-00D5-02EE-4191BE70E157}"/>
              </a:ext>
            </a:extLst>
          </p:cNvPr>
          <p:cNvSpPr/>
          <p:nvPr/>
        </p:nvSpPr>
        <p:spPr>
          <a:xfrm>
            <a:off x="5046741" y="1675017"/>
            <a:ext cx="1357313" cy="814387"/>
          </a:xfrm>
          <a:custGeom>
            <a:avLst/>
            <a:gdLst>
              <a:gd name="connsiteX0" fmla="*/ 0 w 1357313"/>
              <a:gd name="connsiteY0" fmla="*/ 0 h 814387"/>
              <a:gd name="connsiteX1" fmla="*/ 705803 w 1357313"/>
              <a:gd name="connsiteY1" fmla="*/ 0 h 814387"/>
              <a:gd name="connsiteX2" fmla="*/ 1357313 w 1357313"/>
              <a:gd name="connsiteY2" fmla="*/ 0 h 814387"/>
              <a:gd name="connsiteX3" fmla="*/ 1357313 w 1357313"/>
              <a:gd name="connsiteY3" fmla="*/ 382762 h 814387"/>
              <a:gd name="connsiteX4" fmla="*/ 1357313 w 1357313"/>
              <a:gd name="connsiteY4" fmla="*/ 814387 h 814387"/>
              <a:gd name="connsiteX5" fmla="*/ 705803 w 1357313"/>
              <a:gd name="connsiteY5" fmla="*/ 814387 h 814387"/>
              <a:gd name="connsiteX6" fmla="*/ 0 w 1357313"/>
              <a:gd name="connsiteY6" fmla="*/ 814387 h 814387"/>
              <a:gd name="connsiteX7" fmla="*/ 0 w 1357313"/>
              <a:gd name="connsiteY7" fmla="*/ 415337 h 814387"/>
              <a:gd name="connsiteX8" fmla="*/ 0 w 1357313"/>
              <a:gd name="connsiteY8" fmla="*/ 0 h 81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7313" h="814387" fill="none" extrusionOk="0">
                <a:moveTo>
                  <a:pt x="0" y="0"/>
                </a:moveTo>
                <a:cubicBezTo>
                  <a:pt x="291459" y="15212"/>
                  <a:pt x="377687" y="-23071"/>
                  <a:pt x="705803" y="0"/>
                </a:cubicBezTo>
                <a:cubicBezTo>
                  <a:pt x="1033919" y="23071"/>
                  <a:pt x="1149342" y="-9342"/>
                  <a:pt x="1357313" y="0"/>
                </a:cubicBezTo>
                <a:cubicBezTo>
                  <a:pt x="1375385" y="102570"/>
                  <a:pt x="1374962" y="249740"/>
                  <a:pt x="1357313" y="382762"/>
                </a:cubicBezTo>
                <a:cubicBezTo>
                  <a:pt x="1339664" y="515784"/>
                  <a:pt x="1353473" y="622290"/>
                  <a:pt x="1357313" y="814387"/>
                </a:cubicBezTo>
                <a:cubicBezTo>
                  <a:pt x="1221966" y="789928"/>
                  <a:pt x="1013639" y="788720"/>
                  <a:pt x="705803" y="814387"/>
                </a:cubicBezTo>
                <a:cubicBezTo>
                  <a:pt x="397967" y="840055"/>
                  <a:pt x="178936" y="785583"/>
                  <a:pt x="0" y="814387"/>
                </a:cubicBezTo>
                <a:cubicBezTo>
                  <a:pt x="-14476" y="721784"/>
                  <a:pt x="1492" y="589496"/>
                  <a:pt x="0" y="415337"/>
                </a:cubicBezTo>
                <a:cubicBezTo>
                  <a:pt x="-1492" y="241178"/>
                  <a:pt x="19776" y="160486"/>
                  <a:pt x="0" y="0"/>
                </a:cubicBezTo>
                <a:close/>
              </a:path>
              <a:path w="1357313" h="814387" stroke="0" extrusionOk="0">
                <a:moveTo>
                  <a:pt x="0" y="0"/>
                </a:moveTo>
                <a:cubicBezTo>
                  <a:pt x="246209" y="23882"/>
                  <a:pt x="523505" y="-9561"/>
                  <a:pt x="665083" y="0"/>
                </a:cubicBezTo>
                <a:cubicBezTo>
                  <a:pt x="806661" y="9561"/>
                  <a:pt x="1057031" y="-20326"/>
                  <a:pt x="1357313" y="0"/>
                </a:cubicBezTo>
                <a:cubicBezTo>
                  <a:pt x="1338199" y="158322"/>
                  <a:pt x="1338424" y="218551"/>
                  <a:pt x="1357313" y="423481"/>
                </a:cubicBezTo>
                <a:cubicBezTo>
                  <a:pt x="1376202" y="628411"/>
                  <a:pt x="1358535" y="629246"/>
                  <a:pt x="1357313" y="814387"/>
                </a:cubicBezTo>
                <a:cubicBezTo>
                  <a:pt x="1103484" y="785242"/>
                  <a:pt x="986379" y="806627"/>
                  <a:pt x="705803" y="814387"/>
                </a:cubicBezTo>
                <a:cubicBezTo>
                  <a:pt x="425227" y="822148"/>
                  <a:pt x="184327" y="812553"/>
                  <a:pt x="0" y="814387"/>
                </a:cubicBezTo>
                <a:cubicBezTo>
                  <a:pt x="-18235" y="633452"/>
                  <a:pt x="11541" y="522387"/>
                  <a:pt x="0" y="423481"/>
                </a:cubicBezTo>
                <a:cubicBezTo>
                  <a:pt x="-11541" y="324575"/>
                  <a:pt x="-17276" y="147209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en-NL" sz="10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NL" sz="1000" dirty="0">
                <a:solidFill>
                  <a:schemeClr val="bg1"/>
                </a:solidFill>
              </a:rPr>
              <a:t>Title</a:t>
            </a:r>
          </a:p>
          <a:p>
            <a:pPr algn="ctr"/>
            <a:r>
              <a:rPr lang="en-NL" sz="1000" dirty="0">
                <a:solidFill>
                  <a:schemeClr val="bg1"/>
                </a:solidFill>
              </a:rPr>
              <a:t>Price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5F0256-96F9-64D4-8357-299B9677FB2F}"/>
              </a:ext>
            </a:extLst>
          </p:cNvPr>
          <p:cNvSpPr/>
          <p:nvPr/>
        </p:nvSpPr>
        <p:spPr>
          <a:xfrm>
            <a:off x="5334871" y="2846194"/>
            <a:ext cx="769146" cy="474657"/>
          </a:xfrm>
          <a:custGeom>
            <a:avLst/>
            <a:gdLst>
              <a:gd name="connsiteX0" fmla="*/ 0 w 769146"/>
              <a:gd name="connsiteY0" fmla="*/ 0 h 474657"/>
              <a:gd name="connsiteX1" fmla="*/ 399956 w 769146"/>
              <a:gd name="connsiteY1" fmla="*/ 0 h 474657"/>
              <a:gd name="connsiteX2" fmla="*/ 769146 w 769146"/>
              <a:gd name="connsiteY2" fmla="*/ 0 h 474657"/>
              <a:gd name="connsiteX3" fmla="*/ 769146 w 769146"/>
              <a:gd name="connsiteY3" fmla="*/ 474657 h 474657"/>
              <a:gd name="connsiteX4" fmla="*/ 392264 w 769146"/>
              <a:gd name="connsiteY4" fmla="*/ 474657 h 474657"/>
              <a:gd name="connsiteX5" fmla="*/ 0 w 769146"/>
              <a:gd name="connsiteY5" fmla="*/ 474657 h 474657"/>
              <a:gd name="connsiteX6" fmla="*/ 0 w 76914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146" h="474657" fill="none" extrusionOk="0">
                <a:moveTo>
                  <a:pt x="0" y="0"/>
                </a:moveTo>
                <a:cubicBezTo>
                  <a:pt x="199285" y="-11211"/>
                  <a:pt x="287004" y="4063"/>
                  <a:pt x="399956" y="0"/>
                </a:cubicBezTo>
                <a:cubicBezTo>
                  <a:pt x="512908" y="-4063"/>
                  <a:pt x="591346" y="5271"/>
                  <a:pt x="769146" y="0"/>
                </a:cubicBezTo>
                <a:cubicBezTo>
                  <a:pt x="766308" y="180251"/>
                  <a:pt x="781904" y="306603"/>
                  <a:pt x="769146" y="474657"/>
                </a:cubicBezTo>
                <a:cubicBezTo>
                  <a:pt x="609340" y="458012"/>
                  <a:pt x="507026" y="462303"/>
                  <a:pt x="392264" y="474657"/>
                </a:cubicBezTo>
                <a:cubicBezTo>
                  <a:pt x="277502" y="487011"/>
                  <a:pt x="117192" y="490214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769146" h="474657" stroke="0" extrusionOk="0">
                <a:moveTo>
                  <a:pt x="0" y="0"/>
                </a:moveTo>
                <a:cubicBezTo>
                  <a:pt x="145125" y="3063"/>
                  <a:pt x="226520" y="-57"/>
                  <a:pt x="376882" y="0"/>
                </a:cubicBezTo>
                <a:cubicBezTo>
                  <a:pt x="527244" y="57"/>
                  <a:pt x="652797" y="-3182"/>
                  <a:pt x="769146" y="0"/>
                </a:cubicBezTo>
                <a:cubicBezTo>
                  <a:pt x="769185" y="173155"/>
                  <a:pt x="757440" y="376147"/>
                  <a:pt x="769146" y="474657"/>
                </a:cubicBezTo>
                <a:cubicBezTo>
                  <a:pt x="615099" y="465339"/>
                  <a:pt x="475379" y="483328"/>
                  <a:pt x="384573" y="474657"/>
                </a:cubicBezTo>
                <a:cubicBezTo>
                  <a:pt x="293767" y="465986"/>
                  <a:pt x="109060" y="473354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Budget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74698A9-50D1-0C24-6B62-20DC90C708C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5544026" y="2664822"/>
            <a:ext cx="356790" cy="5954"/>
          </a:xfrm>
          <a:prstGeom prst="curvedConnector3">
            <a:avLst>
              <a:gd name="adj1" fmla="val 50000"/>
            </a:avLst>
          </a:prstGeom>
          <a:ln w="15875" cap="rnd"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368AE0F-D4D1-8097-373C-5849D5093FF1}"/>
              </a:ext>
            </a:extLst>
          </p:cNvPr>
          <p:cNvSpPr/>
          <p:nvPr/>
        </p:nvSpPr>
        <p:spPr>
          <a:xfrm>
            <a:off x="4199662" y="1528764"/>
            <a:ext cx="3050929" cy="2028327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E53B6F-9E08-A8EC-454C-A42AB10C5E6D}"/>
              </a:ext>
            </a:extLst>
          </p:cNvPr>
          <p:cNvSpPr txBox="1"/>
          <p:nvPr/>
        </p:nvSpPr>
        <p:spPr>
          <a:xfrm>
            <a:off x="5156887" y="1081774"/>
            <a:ext cx="904095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rtlCol="0" anchor="t" anchorCtr="0">
            <a:spAutoFit/>
          </a:bodyPr>
          <a:lstStyle/>
          <a:p>
            <a:pPr algn="ctr"/>
            <a:r>
              <a:rPr lang="en-NL" b="1" dirty="0"/>
              <a:t>Approval</a:t>
            </a:r>
          </a:p>
        </p:txBody>
      </p:sp>
    </p:spTree>
    <p:extLst>
      <p:ext uri="{BB962C8B-B14F-4D97-AF65-F5344CB8AC3E}">
        <p14:creationId xmlns:p14="http://schemas.microsoft.com/office/powerpoint/2010/main" val="6807176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814" y="3889686"/>
            <a:ext cx="7804586" cy="875509"/>
          </a:xfrm>
        </p:spPr>
        <p:txBody>
          <a:bodyPr/>
          <a:lstStyle/>
          <a:p>
            <a:r>
              <a:rPr lang="en-NL" dirty="0"/>
              <a:t>Left: Domains aren’t decoupled anymore</a:t>
            </a:r>
          </a:p>
          <a:p>
            <a:r>
              <a:rPr lang="en-NL" dirty="0"/>
              <a:t>Right: Prevents tight coupling with an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B0F2A-7DF7-EB95-D5C5-D0BD0527C639}"/>
              </a:ext>
            </a:extLst>
          </p:cNvPr>
          <p:cNvSpPr/>
          <p:nvPr/>
        </p:nvSpPr>
        <p:spPr>
          <a:xfrm>
            <a:off x="4704157" y="1577783"/>
            <a:ext cx="1160862" cy="646316"/>
          </a:xfrm>
          <a:custGeom>
            <a:avLst/>
            <a:gdLst>
              <a:gd name="connsiteX0" fmla="*/ 0 w 1160862"/>
              <a:gd name="connsiteY0" fmla="*/ 0 h 646316"/>
              <a:gd name="connsiteX1" fmla="*/ 603648 w 1160862"/>
              <a:gd name="connsiteY1" fmla="*/ 0 h 646316"/>
              <a:gd name="connsiteX2" fmla="*/ 1160862 w 1160862"/>
              <a:gd name="connsiteY2" fmla="*/ 0 h 646316"/>
              <a:gd name="connsiteX3" fmla="*/ 1160862 w 1160862"/>
              <a:gd name="connsiteY3" fmla="*/ 646316 h 646316"/>
              <a:gd name="connsiteX4" fmla="*/ 592040 w 1160862"/>
              <a:gd name="connsiteY4" fmla="*/ 646316 h 646316"/>
              <a:gd name="connsiteX5" fmla="*/ 0 w 1160862"/>
              <a:gd name="connsiteY5" fmla="*/ 646316 h 646316"/>
              <a:gd name="connsiteX6" fmla="*/ 0 w 1160862"/>
              <a:gd name="connsiteY6" fmla="*/ 0 h 64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862" h="646316" fill="none" extrusionOk="0">
                <a:moveTo>
                  <a:pt x="0" y="0"/>
                </a:moveTo>
                <a:cubicBezTo>
                  <a:pt x="189289" y="-27477"/>
                  <a:pt x="476322" y="-10202"/>
                  <a:pt x="603648" y="0"/>
                </a:cubicBezTo>
                <a:cubicBezTo>
                  <a:pt x="730974" y="10202"/>
                  <a:pt x="886742" y="-26548"/>
                  <a:pt x="1160862" y="0"/>
                </a:cubicBezTo>
                <a:cubicBezTo>
                  <a:pt x="1160808" y="203297"/>
                  <a:pt x="1163965" y="349021"/>
                  <a:pt x="1160862" y="646316"/>
                </a:cubicBezTo>
                <a:cubicBezTo>
                  <a:pt x="943268" y="662818"/>
                  <a:pt x="786395" y="660418"/>
                  <a:pt x="592040" y="646316"/>
                </a:cubicBezTo>
                <a:cubicBezTo>
                  <a:pt x="397685" y="632214"/>
                  <a:pt x="132482" y="649347"/>
                  <a:pt x="0" y="646316"/>
                </a:cubicBezTo>
                <a:cubicBezTo>
                  <a:pt x="-13244" y="424606"/>
                  <a:pt x="24500" y="312727"/>
                  <a:pt x="0" y="0"/>
                </a:cubicBezTo>
                <a:close/>
              </a:path>
              <a:path w="1160862" h="646316" stroke="0" extrusionOk="0">
                <a:moveTo>
                  <a:pt x="0" y="0"/>
                </a:moveTo>
                <a:cubicBezTo>
                  <a:pt x="257806" y="17310"/>
                  <a:pt x="379232" y="-19999"/>
                  <a:pt x="568822" y="0"/>
                </a:cubicBezTo>
                <a:cubicBezTo>
                  <a:pt x="758412" y="19999"/>
                  <a:pt x="964512" y="7107"/>
                  <a:pt x="1160862" y="0"/>
                </a:cubicBezTo>
                <a:cubicBezTo>
                  <a:pt x="1136810" y="231218"/>
                  <a:pt x="1171908" y="408920"/>
                  <a:pt x="1160862" y="646316"/>
                </a:cubicBezTo>
                <a:cubicBezTo>
                  <a:pt x="977744" y="624205"/>
                  <a:pt x="742689" y="663159"/>
                  <a:pt x="580431" y="646316"/>
                </a:cubicBezTo>
                <a:cubicBezTo>
                  <a:pt x="418173" y="629473"/>
                  <a:pt x="213628" y="637903"/>
                  <a:pt x="0" y="646316"/>
                </a:cubicBezTo>
                <a:cubicBezTo>
                  <a:pt x="-3020" y="351063"/>
                  <a:pt x="18114" y="316393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Catalog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7811C2E-F011-9F0E-D0ED-00F04B353FE4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rot="16200000" flipV="1">
            <a:off x="5089073" y="2536871"/>
            <a:ext cx="391033" cy="1"/>
          </a:xfrm>
          <a:prstGeom prst="curvedConnector3">
            <a:avLst>
              <a:gd name="adj1" fmla="val 50000"/>
            </a:avLst>
          </a:prstGeom>
          <a:ln w="15875" cap="rnd"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2BF9CCF-7140-F7C1-44A7-2D9E6AE1BA6B}"/>
              </a:ext>
            </a:extLst>
          </p:cNvPr>
          <p:cNvSpPr/>
          <p:nvPr/>
        </p:nvSpPr>
        <p:spPr>
          <a:xfrm>
            <a:off x="4704158" y="2732388"/>
            <a:ext cx="1160862" cy="646316"/>
          </a:xfrm>
          <a:custGeom>
            <a:avLst/>
            <a:gdLst>
              <a:gd name="connsiteX0" fmla="*/ 0 w 1160862"/>
              <a:gd name="connsiteY0" fmla="*/ 0 h 646316"/>
              <a:gd name="connsiteX1" fmla="*/ 603648 w 1160862"/>
              <a:gd name="connsiteY1" fmla="*/ 0 h 646316"/>
              <a:gd name="connsiteX2" fmla="*/ 1160862 w 1160862"/>
              <a:gd name="connsiteY2" fmla="*/ 0 h 646316"/>
              <a:gd name="connsiteX3" fmla="*/ 1160862 w 1160862"/>
              <a:gd name="connsiteY3" fmla="*/ 646316 h 646316"/>
              <a:gd name="connsiteX4" fmla="*/ 592040 w 1160862"/>
              <a:gd name="connsiteY4" fmla="*/ 646316 h 646316"/>
              <a:gd name="connsiteX5" fmla="*/ 0 w 1160862"/>
              <a:gd name="connsiteY5" fmla="*/ 646316 h 646316"/>
              <a:gd name="connsiteX6" fmla="*/ 0 w 1160862"/>
              <a:gd name="connsiteY6" fmla="*/ 0 h 64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862" h="646316" fill="none" extrusionOk="0">
                <a:moveTo>
                  <a:pt x="0" y="0"/>
                </a:moveTo>
                <a:cubicBezTo>
                  <a:pt x="189289" y="-27477"/>
                  <a:pt x="476322" y="-10202"/>
                  <a:pt x="603648" y="0"/>
                </a:cubicBezTo>
                <a:cubicBezTo>
                  <a:pt x="730974" y="10202"/>
                  <a:pt x="886742" y="-26548"/>
                  <a:pt x="1160862" y="0"/>
                </a:cubicBezTo>
                <a:cubicBezTo>
                  <a:pt x="1160808" y="203297"/>
                  <a:pt x="1163965" y="349021"/>
                  <a:pt x="1160862" y="646316"/>
                </a:cubicBezTo>
                <a:cubicBezTo>
                  <a:pt x="943268" y="662818"/>
                  <a:pt x="786395" y="660418"/>
                  <a:pt x="592040" y="646316"/>
                </a:cubicBezTo>
                <a:cubicBezTo>
                  <a:pt x="397685" y="632214"/>
                  <a:pt x="132482" y="649347"/>
                  <a:pt x="0" y="646316"/>
                </a:cubicBezTo>
                <a:cubicBezTo>
                  <a:pt x="-13244" y="424606"/>
                  <a:pt x="24500" y="312727"/>
                  <a:pt x="0" y="0"/>
                </a:cubicBezTo>
                <a:close/>
              </a:path>
              <a:path w="1160862" h="646316" stroke="0" extrusionOk="0">
                <a:moveTo>
                  <a:pt x="0" y="0"/>
                </a:moveTo>
                <a:cubicBezTo>
                  <a:pt x="257806" y="17310"/>
                  <a:pt x="379232" y="-19999"/>
                  <a:pt x="568822" y="0"/>
                </a:cubicBezTo>
                <a:cubicBezTo>
                  <a:pt x="758412" y="19999"/>
                  <a:pt x="964512" y="7107"/>
                  <a:pt x="1160862" y="0"/>
                </a:cubicBezTo>
                <a:cubicBezTo>
                  <a:pt x="1136810" y="231218"/>
                  <a:pt x="1171908" y="408920"/>
                  <a:pt x="1160862" y="646316"/>
                </a:cubicBezTo>
                <a:cubicBezTo>
                  <a:pt x="977744" y="624205"/>
                  <a:pt x="742689" y="663159"/>
                  <a:pt x="580431" y="646316"/>
                </a:cubicBezTo>
                <a:cubicBezTo>
                  <a:pt x="418173" y="629473"/>
                  <a:pt x="213628" y="637903"/>
                  <a:pt x="0" y="646316"/>
                </a:cubicBezTo>
                <a:cubicBezTo>
                  <a:pt x="-3020" y="351063"/>
                  <a:pt x="18114" y="316393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340555-595B-7D9D-7A35-AE091B0DC623}"/>
              </a:ext>
            </a:extLst>
          </p:cNvPr>
          <p:cNvSpPr/>
          <p:nvPr/>
        </p:nvSpPr>
        <p:spPr>
          <a:xfrm>
            <a:off x="5072775" y="2062201"/>
            <a:ext cx="423625" cy="279154"/>
          </a:xfrm>
          <a:custGeom>
            <a:avLst/>
            <a:gdLst>
              <a:gd name="connsiteX0" fmla="*/ 0 w 423625"/>
              <a:gd name="connsiteY0" fmla="*/ 0 h 279154"/>
              <a:gd name="connsiteX1" fmla="*/ 423625 w 423625"/>
              <a:gd name="connsiteY1" fmla="*/ 0 h 279154"/>
              <a:gd name="connsiteX2" fmla="*/ 423625 w 423625"/>
              <a:gd name="connsiteY2" fmla="*/ 279154 h 279154"/>
              <a:gd name="connsiteX3" fmla="*/ 0 w 423625"/>
              <a:gd name="connsiteY3" fmla="*/ 279154 h 279154"/>
              <a:gd name="connsiteX4" fmla="*/ 0 w 423625"/>
              <a:gd name="connsiteY4" fmla="*/ 0 h 27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25" h="279154" fill="none" extrusionOk="0">
                <a:moveTo>
                  <a:pt x="0" y="0"/>
                </a:moveTo>
                <a:cubicBezTo>
                  <a:pt x="85394" y="5008"/>
                  <a:pt x="243575" y="6600"/>
                  <a:pt x="423625" y="0"/>
                </a:cubicBezTo>
                <a:cubicBezTo>
                  <a:pt x="433178" y="72391"/>
                  <a:pt x="424152" y="222814"/>
                  <a:pt x="423625" y="279154"/>
                </a:cubicBezTo>
                <a:cubicBezTo>
                  <a:pt x="330279" y="285566"/>
                  <a:pt x="175506" y="263936"/>
                  <a:pt x="0" y="279154"/>
                </a:cubicBezTo>
                <a:cubicBezTo>
                  <a:pt x="-761" y="155027"/>
                  <a:pt x="-10355" y="133364"/>
                  <a:pt x="0" y="0"/>
                </a:cubicBezTo>
                <a:close/>
              </a:path>
              <a:path w="423625" h="279154" stroke="0" extrusionOk="0">
                <a:moveTo>
                  <a:pt x="0" y="0"/>
                </a:moveTo>
                <a:cubicBezTo>
                  <a:pt x="205566" y="15493"/>
                  <a:pt x="212866" y="5863"/>
                  <a:pt x="423625" y="0"/>
                </a:cubicBezTo>
                <a:cubicBezTo>
                  <a:pt x="421505" y="101390"/>
                  <a:pt x="435226" y="145593"/>
                  <a:pt x="423625" y="279154"/>
                </a:cubicBezTo>
                <a:cubicBezTo>
                  <a:pt x="287827" y="282459"/>
                  <a:pt x="197434" y="274058"/>
                  <a:pt x="0" y="279154"/>
                </a:cubicBezTo>
                <a:cubicBezTo>
                  <a:pt x="5851" y="186474"/>
                  <a:pt x="-2596" y="77547"/>
                  <a:pt x="0" y="0"/>
                </a:cubicBezTo>
                <a:close/>
              </a:path>
            </a:pathLst>
          </a:custGeom>
          <a:pattFill prst="ltUp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accent2"/>
                </a:solidFill>
              </a:rPr>
              <a:t>API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410D4-85CD-0F53-F4A6-89CA78090D57}"/>
              </a:ext>
            </a:extLst>
          </p:cNvPr>
          <p:cNvSpPr/>
          <p:nvPr/>
        </p:nvSpPr>
        <p:spPr>
          <a:xfrm>
            <a:off x="1791888" y="1577783"/>
            <a:ext cx="1160862" cy="646316"/>
          </a:xfrm>
          <a:custGeom>
            <a:avLst/>
            <a:gdLst>
              <a:gd name="connsiteX0" fmla="*/ 0 w 1160862"/>
              <a:gd name="connsiteY0" fmla="*/ 0 h 646316"/>
              <a:gd name="connsiteX1" fmla="*/ 603648 w 1160862"/>
              <a:gd name="connsiteY1" fmla="*/ 0 h 646316"/>
              <a:gd name="connsiteX2" fmla="*/ 1160862 w 1160862"/>
              <a:gd name="connsiteY2" fmla="*/ 0 h 646316"/>
              <a:gd name="connsiteX3" fmla="*/ 1160862 w 1160862"/>
              <a:gd name="connsiteY3" fmla="*/ 646316 h 646316"/>
              <a:gd name="connsiteX4" fmla="*/ 592040 w 1160862"/>
              <a:gd name="connsiteY4" fmla="*/ 646316 h 646316"/>
              <a:gd name="connsiteX5" fmla="*/ 0 w 1160862"/>
              <a:gd name="connsiteY5" fmla="*/ 646316 h 646316"/>
              <a:gd name="connsiteX6" fmla="*/ 0 w 1160862"/>
              <a:gd name="connsiteY6" fmla="*/ 0 h 64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862" h="646316" fill="none" extrusionOk="0">
                <a:moveTo>
                  <a:pt x="0" y="0"/>
                </a:moveTo>
                <a:cubicBezTo>
                  <a:pt x="189289" y="-27477"/>
                  <a:pt x="476322" y="-10202"/>
                  <a:pt x="603648" y="0"/>
                </a:cubicBezTo>
                <a:cubicBezTo>
                  <a:pt x="730974" y="10202"/>
                  <a:pt x="886742" y="-26548"/>
                  <a:pt x="1160862" y="0"/>
                </a:cubicBezTo>
                <a:cubicBezTo>
                  <a:pt x="1160808" y="203297"/>
                  <a:pt x="1163965" y="349021"/>
                  <a:pt x="1160862" y="646316"/>
                </a:cubicBezTo>
                <a:cubicBezTo>
                  <a:pt x="943268" y="662818"/>
                  <a:pt x="786395" y="660418"/>
                  <a:pt x="592040" y="646316"/>
                </a:cubicBezTo>
                <a:cubicBezTo>
                  <a:pt x="397685" y="632214"/>
                  <a:pt x="132482" y="649347"/>
                  <a:pt x="0" y="646316"/>
                </a:cubicBezTo>
                <a:cubicBezTo>
                  <a:pt x="-13244" y="424606"/>
                  <a:pt x="24500" y="312727"/>
                  <a:pt x="0" y="0"/>
                </a:cubicBezTo>
                <a:close/>
              </a:path>
              <a:path w="1160862" h="646316" stroke="0" extrusionOk="0">
                <a:moveTo>
                  <a:pt x="0" y="0"/>
                </a:moveTo>
                <a:cubicBezTo>
                  <a:pt x="257806" y="17310"/>
                  <a:pt x="379232" y="-19999"/>
                  <a:pt x="568822" y="0"/>
                </a:cubicBezTo>
                <a:cubicBezTo>
                  <a:pt x="758412" y="19999"/>
                  <a:pt x="964512" y="7107"/>
                  <a:pt x="1160862" y="0"/>
                </a:cubicBezTo>
                <a:cubicBezTo>
                  <a:pt x="1136810" y="231218"/>
                  <a:pt x="1171908" y="408920"/>
                  <a:pt x="1160862" y="646316"/>
                </a:cubicBezTo>
                <a:cubicBezTo>
                  <a:pt x="977744" y="624205"/>
                  <a:pt x="742689" y="663159"/>
                  <a:pt x="580431" y="646316"/>
                </a:cubicBezTo>
                <a:cubicBezTo>
                  <a:pt x="418173" y="629473"/>
                  <a:pt x="213628" y="637903"/>
                  <a:pt x="0" y="646316"/>
                </a:cubicBezTo>
                <a:cubicBezTo>
                  <a:pt x="-3020" y="351063"/>
                  <a:pt x="18114" y="316393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Catalog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DE5D133-93F3-11F3-75EB-0FBC85E2E4F0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rot="16200000" flipV="1">
            <a:off x="2118176" y="2478243"/>
            <a:ext cx="508289" cy="1"/>
          </a:xfrm>
          <a:prstGeom prst="curvedConnector3">
            <a:avLst>
              <a:gd name="adj1" fmla="val 50000"/>
            </a:avLst>
          </a:prstGeom>
          <a:ln w="15875" cap="rnd"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9B59F9C-CFD5-E264-CDB6-CD289D3066AB}"/>
              </a:ext>
            </a:extLst>
          </p:cNvPr>
          <p:cNvSpPr/>
          <p:nvPr/>
        </p:nvSpPr>
        <p:spPr>
          <a:xfrm>
            <a:off x="1791889" y="2732388"/>
            <a:ext cx="1160862" cy="646316"/>
          </a:xfrm>
          <a:custGeom>
            <a:avLst/>
            <a:gdLst>
              <a:gd name="connsiteX0" fmla="*/ 0 w 1160862"/>
              <a:gd name="connsiteY0" fmla="*/ 0 h 646316"/>
              <a:gd name="connsiteX1" fmla="*/ 603648 w 1160862"/>
              <a:gd name="connsiteY1" fmla="*/ 0 h 646316"/>
              <a:gd name="connsiteX2" fmla="*/ 1160862 w 1160862"/>
              <a:gd name="connsiteY2" fmla="*/ 0 h 646316"/>
              <a:gd name="connsiteX3" fmla="*/ 1160862 w 1160862"/>
              <a:gd name="connsiteY3" fmla="*/ 646316 h 646316"/>
              <a:gd name="connsiteX4" fmla="*/ 592040 w 1160862"/>
              <a:gd name="connsiteY4" fmla="*/ 646316 h 646316"/>
              <a:gd name="connsiteX5" fmla="*/ 0 w 1160862"/>
              <a:gd name="connsiteY5" fmla="*/ 646316 h 646316"/>
              <a:gd name="connsiteX6" fmla="*/ 0 w 1160862"/>
              <a:gd name="connsiteY6" fmla="*/ 0 h 64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862" h="646316" fill="none" extrusionOk="0">
                <a:moveTo>
                  <a:pt x="0" y="0"/>
                </a:moveTo>
                <a:cubicBezTo>
                  <a:pt x="189289" y="-27477"/>
                  <a:pt x="476322" y="-10202"/>
                  <a:pt x="603648" y="0"/>
                </a:cubicBezTo>
                <a:cubicBezTo>
                  <a:pt x="730974" y="10202"/>
                  <a:pt x="886742" y="-26548"/>
                  <a:pt x="1160862" y="0"/>
                </a:cubicBezTo>
                <a:cubicBezTo>
                  <a:pt x="1160808" y="203297"/>
                  <a:pt x="1163965" y="349021"/>
                  <a:pt x="1160862" y="646316"/>
                </a:cubicBezTo>
                <a:cubicBezTo>
                  <a:pt x="943268" y="662818"/>
                  <a:pt x="786395" y="660418"/>
                  <a:pt x="592040" y="646316"/>
                </a:cubicBezTo>
                <a:cubicBezTo>
                  <a:pt x="397685" y="632214"/>
                  <a:pt x="132482" y="649347"/>
                  <a:pt x="0" y="646316"/>
                </a:cubicBezTo>
                <a:cubicBezTo>
                  <a:pt x="-13244" y="424606"/>
                  <a:pt x="24500" y="312727"/>
                  <a:pt x="0" y="0"/>
                </a:cubicBezTo>
                <a:close/>
              </a:path>
              <a:path w="1160862" h="646316" stroke="0" extrusionOk="0">
                <a:moveTo>
                  <a:pt x="0" y="0"/>
                </a:moveTo>
                <a:cubicBezTo>
                  <a:pt x="257806" y="17310"/>
                  <a:pt x="379232" y="-19999"/>
                  <a:pt x="568822" y="0"/>
                </a:cubicBezTo>
                <a:cubicBezTo>
                  <a:pt x="758412" y="19999"/>
                  <a:pt x="964512" y="7107"/>
                  <a:pt x="1160862" y="0"/>
                </a:cubicBezTo>
                <a:cubicBezTo>
                  <a:pt x="1136810" y="231218"/>
                  <a:pt x="1171908" y="408920"/>
                  <a:pt x="1160862" y="646316"/>
                </a:cubicBezTo>
                <a:cubicBezTo>
                  <a:pt x="977744" y="624205"/>
                  <a:pt x="742689" y="663159"/>
                  <a:pt x="580431" y="646316"/>
                </a:cubicBezTo>
                <a:cubicBezTo>
                  <a:pt x="418173" y="629473"/>
                  <a:pt x="213628" y="637903"/>
                  <a:pt x="0" y="646316"/>
                </a:cubicBezTo>
                <a:cubicBezTo>
                  <a:pt x="-3020" y="351063"/>
                  <a:pt x="18114" y="316393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Order</a:t>
            </a:r>
          </a:p>
        </p:txBody>
      </p: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5E34FB52-52F0-1970-C5E2-865DE130B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951" y="1106445"/>
            <a:ext cx="2743597" cy="27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34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US" sz="4650" i="1" dirty="0"/>
              <a:t>Implementing DDD with 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821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NX architecture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B0F2A-7DF7-EB95-D5C5-D0BD0527C639}"/>
              </a:ext>
            </a:extLst>
          </p:cNvPr>
          <p:cNvSpPr/>
          <p:nvPr/>
        </p:nvSpPr>
        <p:spPr>
          <a:xfrm>
            <a:off x="744724" y="1244512"/>
            <a:ext cx="2171568" cy="474657"/>
          </a:xfrm>
          <a:custGeom>
            <a:avLst/>
            <a:gdLst>
              <a:gd name="connsiteX0" fmla="*/ 0 w 2171568"/>
              <a:gd name="connsiteY0" fmla="*/ 0 h 474657"/>
              <a:gd name="connsiteX1" fmla="*/ 521176 w 2171568"/>
              <a:gd name="connsiteY1" fmla="*/ 0 h 474657"/>
              <a:gd name="connsiteX2" fmla="*/ 1064068 w 2171568"/>
              <a:gd name="connsiteY2" fmla="*/ 0 h 474657"/>
              <a:gd name="connsiteX3" fmla="*/ 1606960 w 2171568"/>
              <a:gd name="connsiteY3" fmla="*/ 0 h 474657"/>
              <a:gd name="connsiteX4" fmla="*/ 2171568 w 2171568"/>
              <a:gd name="connsiteY4" fmla="*/ 0 h 474657"/>
              <a:gd name="connsiteX5" fmla="*/ 2171568 w 2171568"/>
              <a:gd name="connsiteY5" fmla="*/ 474657 h 474657"/>
              <a:gd name="connsiteX6" fmla="*/ 1628676 w 2171568"/>
              <a:gd name="connsiteY6" fmla="*/ 474657 h 474657"/>
              <a:gd name="connsiteX7" fmla="*/ 1129215 w 2171568"/>
              <a:gd name="connsiteY7" fmla="*/ 474657 h 474657"/>
              <a:gd name="connsiteX8" fmla="*/ 629755 w 2171568"/>
              <a:gd name="connsiteY8" fmla="*/ 474657 h 474657"/>
              <a:gd name="connsiteX9" fmla="*/ 0 w 2171568"/>
              <a:gd name="connsiteY9" fmla="*/ 474657 h 474657"/>
              <a:gd name="connsiteX10" fmla="*/ 0 w 2171568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568" h="474657" fill="none" extrusionOk="0">
                <a:moveTo>
                  <a:pt x="0" y="0"/>
                </a:moveTo>
                <a:cubicBezTo>
                  <a:pt x="200035" y="7399"/>
                  <a:pt x="366626" y="-5763"/>
                  <a:pt x="521176" y="0"/>
                </a:cubicBezTo>
                <a:cubicBezTo>
                  <a:pt x="675726" y="5763"/>
                  <a:pt x="820389" y="-11822"/>
                  <a:pt x="1064068" y="0"/>
                </a:cubicBezTo>
                <a:cubicBezTo>
                  <a:pt x="1307747" y="11822"/>
                  <a:pt x="1470288" y="-23580"/>
                  <a:pt x="1606960" y="0"/>
                </a:cubicBezTo>
                <a:cubicBezTo>
                  <a:pt x="1743632" y="23580"/>
                  <a:pt x="1968011" y="22834"/>
                  <a:pt x="2171568" y="0"/>
                </a:cubicBezTo>
                <a:cubicBezTo>
                  <a:pt x="2173325" y="134505"/>
                  <a:pt x="2186805" y="372022"/>
                  <a:pt x="2171568" y="474657"/>
                </a:cubicBezTo>
                <a:cubicBezTo>
                  <a:pt x="1929939" y="487754"/>
                  <a:pt x="1820872" y="477673"/>
                  <a:pt x="1628676" y="474657"/>
                </a:cubicBezTo>
                <a:cubicBezTo>
                  <a:pt x="1436480" y="471641"/>
                  <a:pt x="1281597" y="474599"/>
                  <a:pt x="1129215" y="474657"/>
                </a:cubicBezTo>
                <a:cubicBezTo>
                  <a:pt x="976833" y="474715"/>
                  <a:pt x="776843" y="473744"/>
                  <a:pt x="629755" y="474657"/>
                </a:cubicBezTo>
                <a:cubicBezTo>
                  <a:pt x="482667" y="475570"/>
                  <a:pt x="193236" y="455643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1568" h="474657" stroke="0" extrusionOk="0">
                <a:moveTo>
                  <a:pt x="0" y="0"/>
                </a:moveTo>
                <a:cubicBezTo>
                  <a:pt x="149556" y="6228"/>
                  <a:pt x="344770" y="-10144"/>
                  <a:pt x="521176" y="0"/>
                </a:cubicBezTo>
                <a:cubicBezTo>
                  <a:pt x="697582" y="10144"/>
                  <a:pt x="900858" y="13876"/>
                  <a:pt x="998921" y="0"/>
                </a:cubicBezTo>
                <a:cubicBezTo>
                  <a:pt x="1096985" y="-13876"/>
                  <a:pt x="1341347" y="-2120"/>
                  <a:pt x="1585245" y="0"/>
                </a:cubicBezTo>
                <a:cubicBezTo>
                  <a:pt x="1829143" y="2120"/>
                  <a:pt x="1882748" y="-10582"/>
                  <a:pt x="2171568" y="0"/>
                </a:cubicBezTo>
                <a:cubicBezTo>
                  <a:pt x="2178202" y="193278"/>
                  <a:pt x="2182719" y="250027"/>
                  <a:pt x="2171568" y="474657"/>
                </a:cubicBezTo>
                <a:cubicBezTo>
                  <a:pt x="1931934" y="492225"/>
                  <a:pt x="1823374" y="489305"/>
                  <a:pt x="1672107" y="474657"/>
                </a:cubicBezTo>
                <a:cubicBezTo>
                  <a:pt x="1520840" y="460009"/>
                  <a:pt x="1304218" y="474635"/>
                  <a:pt x="1172647" y="474657"/>
                </a:cubicBezTo>
                <a:cubicBezTo>
                  <a:pt x="1041076" y="474679"/>
                  <a:pt x="764848" y="470687"/>
                  <a:pt x="586323" y="474657"/>
                </a:cubicBezTo>
                <a:cubicBezTo>
                  <a:pt x="407798" y="478627"/>
                  <a:pt x="188780" y="477497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75259-A11E-C751-CEBC-326686AF0880}"/>
              </a:ext>
            </a:extLst>
          </p:cNvPr>
          <p:cNvSpPr/>
          <p:nvPr/>
        </p:nvSpPr>
        <p:spPr>
          <a:xfrm>
            <a:off x="744724" y="1876364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F1034-DCAD-5C3C-3D6C-9612ED143E63}"/>
              </a:ext>
            </a:extLst>
          </p:cNvPr>
          <p:cNvSpPr/>
          <p:nvPr/>
        </p:nvSpPr>
        <p:spPr>
          <a:xfrm>
            <a:off x="3300865" y="1244512"/>
            <a:ext cx="2171568" cy="474657"/>
          </a:xfrm>
          <a:custGeom>
            <a:avLst/>
            <a:gdLst>
              <a:gd name="connsiteX0" fmla="*/ 0 w 2171568"/>
              <a:gd name="connsiteY0" fmla="*/ 0 h 474657"/>
              <a:gd name="connsiteX1" fmla="*/ 521176 w 2171568"/>
              <a:gd name="connsiteY1" fmla="*/ 0 h 474657"/>
              <a:gd name="connsiteX2" fmla="*/ 1064068 w 2171568"/>
              <a:gd name="connsiteY2" fmla="*/ 0 h 474657"/>
              <a:gd name="connsiteX3" fmla="*/ 1606960 w 2171568"/>
              <a:gd name="connsiteY3" fmla="*/ 0 h 474657"/>
              <a:gd name="connsiteX4" fmla="*/ 2171568 w 2171568"/>
              <a:gd name="connsiteY4" fmla="*/ 0 h 474657"/>
              <a:gd name="connsiteX5" fmla="*/ 2171568 w 2171568"/>
              <a:gd name="connsiteY5" fmla="*/ 474657 h 474657"/>
              <a:gd name="connsiteX6" fmla="*/ 1628676 w 2171568"/>
              <a:gd name="connsiteY6" fmla="*/ 474657 h 474657"/>
              <a:gd name="connsiteX7" fmla="*/ 1129215 w 2171568"/>
              <a:gd name="connsiteY7" fmla="*/ 474657 h 474657"/>
              <a:gd name="connsiteX8" fmla="*/ 629755 w 2171568"/>
              <a:gd name="connsiteY8" fmla="*/ 474657 h 474657"/>
              <a:gd name="connsiteX9" fmla="*/ 0 w 2171568"/>
              <a:gd name="connsiteY9" fmla="*/ 474657 h 474657"/>
              <a:gd name="connsiteX10" fmla="*/ 0 w 2171568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568" h="474657" fill="none" extrusionOk="0">
                <a:moveTo>
                  <a:pt x="0" y="0"/>
                </a:moveTo>
                <a:cubicBezTo>
                  <a:pt x="200035" y="7399"/>
                  <a:pt x="366626" y="-5763"/>
                  <a:pt x="521176" y="0"/>
                </a:cubicBezTo>
                <a:cubicBezTo>
                  <a:pt x="675726" y="5763"/>
                  <a:pt x="820389" y="-11822"/>
                  <a:pt x="1064068" y="0"/>
                </a:cubicBezTo>
                <a:cubicBezTo>
                  <a:pt x="1307747" y="11822"/>
                  <a:pt x="1470288" y="-23580"/>
                  <a:pt x="1606960" y="0"/>
                </a:cubicBezTo>
                <a:cubicBezTo>
                  <a:pt x="1743632" y="23580"/>
                  <a:pt x="1968011" y="22834"/>
                  <a:pt x="2171568" y="0"/>
                </a:cubicBezTo>
                <a:cubicBezTo>
                  <a:pt x="2173325" y="134505"/>
                  <a:pt x="2186805" y="372022"/>
                  <a:pt x="2171568" y="474657"/>
                </a:cubicBezTo>
                <a:cubicBezTo>
                  <a:pt x="1929939" y="487754"/>
                  <a:pt x="1820872" y="477673"/>
                  <a:pt x="1628676" y="474657"/>
                </a:cubicBezTo>
                <a:cubicBezTo>
                  <a:pt x="1436480" y="471641"/>
                  <a:pt x="1281597" y="474599"/>
                  <a:pt x="1129215" y="474657"/>
                </a:cubicBezTo>
                <a:cubicBezTo>
                  <a:pt x="976833" y="474715"/>
                  <a:pt x="776843" y="473744"/>
                  <a:pt x="629755" y="474657"/>
                </a:cubicBezTo>
                <a:cubicBezTo>
                  <a:pt x="482667" y="475570"/>
                  <a:pt x="193236" y="455643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1568" h="474657" stroke="0" extrusionOk="0">
                <a:moveTo>
                  <a:pt x="0" y="0"/>
                </a:moveTo>
                <a:cubicBezTo>
                  <a:pt x="149556" y="6228"/>
                  <a:pt x="344770" y="-10144"/>
                  <a:pt x="521176" y="0"/>
                </a:cubicBezTo>
                <a:cubicBezTo>
                  <a:pt x="697582" y="10144"/>
                  <a:pt x="900858" y="13876"/>
                  <a:pt x="998921" y="0"/>
                </a:cubicBezTo>
                <a:cubicBezTo>
                  <a:pt x="1096985" y="-13876"/>
                  <a:pt x="1341347" y="-2120"/>
                  <a:pt x="1585245" y="0"/>
                </a:cubicBezTo>
                <a:cubicBezTo>
                  <a:pt x="1829143" y="2120"/>
                  <a:pt x="1882748" y="-10582"/>
                  <a:pt x="2171568" y="0"/>
                </a:cubicBezTo>
                <a:cubicBezTo>
                  <a:pt x="2178202" y="193278"/>
                  <a:pt x="2182719" y="250027"/>
                  <a:pt x="2171568" y="474657"/>
                </a:cubicBezTo>
                <a:cubicBezTo>
                  <a:pt x="1931934" y="492225"/>
                  <a:pt x="1823374" y="489305"/>
                  <a:pt x="1672107" y="474657"/>
                </a:cubicBezTo>
                <a:cubicBezTo>
                  <a:pt x="1520840" y="460009"/>
                  <a:pt x="1304218" y="474635"/>
                  <a:pt x="1172647" y="474657"/>
                </a:cubicBezTo>
                <a:cubicBezTo>
                  <a:pt x="1041076" y="474679"/>
                  <a:pt x="764848" y="470687"/>
                  <a:pt x="586323" y="474657"/>
                </a:cubicBezTo>
                <a:cubicBezTo>
                  <a:pt x="407798" y="478627"/>
                  <a:pt x="188780" y="477497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602335-E663-695B-519B-05F8D6DC8855}"/>
              </a:ext>
            </a:extLst>
          </p:cNvPr>
          <p:cNvSpPr/>
          <p:nvPr/>
        </p:nvSpPr>
        <p:spPr>
          <a:xfrm>
            <a:off x="5857006" y="1242179"/>
            <a:ext cx="2171568" cy="474657"/>
          </a:xfrm>
          <a:custGeom>
            <a:avLst/>
            <a:gdLst>
              <a:gd name="connsiteX0" fmla="*/ 0 w 2171568"/>
              <a:gd name="connsiteY0" fmla="*/ 0 h 474657"/>
              <a:gd name="connsiteX1" fmla="*/ 521176 w 2171568"/>
              <a:gd name="connsiteY1" fmla="*/ 0 h 474657"/>
              <a:gd name="connsiteX2" fmla="*/ 1064068 w 2171568"/>
              <a:gd name="connsiteY2" fmla="*/ 0 h 474657"/>
              <a:gd name="connsiteX3" fmla="*/ 1606960 w 2171568"/>
              <a:gd name="connsiteY3" fmla="*/ 0 h 474657"/>
              <a:gd name="connsiteX4" fmla="*/ 2171568 w 2171568"/>
              <a:gd name="connsiteY4" fmla="*/ 0 h 474657"/>
              <a:gd name="connsiteX5" fmla="*/ 2171568 w 2171568"/>
              <a:gd name="connsiteY5" fmla="*/ 474657 h 474657"/>
              <a:gd name="connsiteX6" fmla="*/ 1628676 w 2171568"/>
              <a:gd name="connsiteY6" fmla="*/ 474657 h 474657"/>
              <a:gd name="connsiteX7" fmla="*/ 1129215 w 2171568"/>
              <a:gd name="connsiteY7" fmla="*/ 474657 h 474657"/>
              <a:gd name="connsiteX8" fmla="*/ 629755 w 2171568"/>
              <a:gd name="connsiteY8" fmla="*/ 474657 h 474657"/>
              <a:gd name="connsiteX9" fmla="*/ 0 w 2171568"/>
              <a:gd name="connsiteY9" fmla="*/ 474657 h 474657"/>
              <a:gd name="connsiteX10" fmla="*/ 0 w 2171568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568" h="474657" fill="none" extrusionOk="0">
                <a:moveTo>
                  <a:pt x="0" y="0"/>
                </a:moveTo>
                <a:cubicBezTo>
                  <a:pt x="200035" y="7399"/>
                  <a:pt x="366626" y="-5763"/>
                  <a:pt x="521176" y="0"/>
                </a:cubicBezTo>
                <a:cubicBezTo>
                  <a:pt x="675726" y="5763"/>
                  <a:pt x="820389" y="-11822"/>
                  <a:pt x="1064068" y="0"/>
                </a:cubicBezTo>
                <a:cubicBezTo>
                  <a:pt x="1307747" y="11822"/>
                  <a:pt x="1470288" y="-23580"/>
                  <a:pt x="1606960" y="0"/>
                </a:cubicBezTo>
                <a:cubicBezTo>
                  <a:pt x="1743632" y="23580"/>
                  <a:pt x="1968011" y="22834"/>
                  <a:pt x="2171568" y="0"/>
                </a:cubicBezTo>
                <a:cubicBezTo>
                  <a:pt x="2173325" y="134505"/>
                  <a:pt x="2186805" y="372022"/>
                  <a:pt x="2171568" y="474657"/>
                </a:cubicBezTo>
                <a:cubicBezTo>
                  <a:pt x="1929939" y="487754"/>
                  <a:pt x="1820872" y="477673"/>
                  <a:pt x="1628676" y="474657"/>
                </a:cubicBezTo>
                <a:cubicBezTo>
                  <a:pt x="1436480" y="471641"/>
                  <a:pt x="1281597" y="474599"/>
                  <a:pt x="1129215" y="474657"/>
                </a:cubicBezTo>
                <a:cubicBezTo>
                  <a:pt x="976833" y="474715"/>
                  <a:pt x="776843" y="473744"/>
                  <a:pt x="629755" y="474657"/>
                </a:cubicBezTo>
                <a:cubicBezTo>
                  <a:pt x="482667" y="475570"/>
                  <a:pt x="193236" y="455643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1568" h="474657" stroke="0" extrusionOk="0">
                <a:moveTo>
                  <a:pt x="0" y="0"/>
                </a:moveTo>
                <a:cubicBezTo>
                  <a:pt x="149556" y="6228"/>
                  <a:pt x="344770" y="-10144"/>
                  <a:pt x="521176" y="0"/>
                </a:cubicBezTo>
                <a:cubicBezTo>
                  <a:pt x="697582" y="10144"/>
                  <a:pt x="900858" y="13876"/>
                  <a:pt x="998921" y="0"/>
                </a:cubicBezTo>
                <a:cubicBezTo>
                  <a:pt x="1096985" y="-13876"/>
                  <a:pt x="1341347" y="-2120"/>
                  <a:pt x="1585245" y="0"/>
                </a:cubicBezTo>
                <a:cubicBezTo>
                  <a:pt x="1829143" y="2120"/>
                  <a:pt x="1882748" y="-10582"/>
                  <a:pt x="2171568" y="0"/>
                </a:cubicBezTo>
                <a:cubicBezTo>
                  <a:pt x="2178202" y="193278"/>
                  <a:pt x="2182719" y="250027"/>
                  <a:pt x="2171568" y="474657"/>
                </a:cubicBezTo>
                <a:cubicBezTo>
                  <a:pt x="1931934" y="492225"/>
                  <a:pt x="1823374" y="489305"/>
                  <a:pt x="1672107" y="474657"/>
                </a:cubicBezTo>
                <a:cubicBezTo>
                  <a:pt x="1520840" y="460009"/>
                  <a:pt x="1304218" y="474635"/>
                  <a:pt x="1172647" y="474657"/>
                </a:cubicBezTo>
                <a:cubicBezTo>
                  <a:pt x="1041076" y="474679"/>
                  <a:pt x="764848" y="470687"/>
                  <a:pt x="586323" y="474657"/>
                </a:cubicBezTo>
                <a:cubicBezTo>
                  <a:pt x="407798" y="478627"/>
                  <a:pt x="188780" y="477497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Shared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19E0D7-1F90-D3D0-D543-FCBE10BD6690}"/>
              </a:ext>
            </a:extLst>
          </p:cNvPr>
          <p:cNvSpPr/>
          <p:nvPr/>
        </p:nvSpPr>
        <p:spPr>
          <a:xfrm>
            <a:off x="1954269" y="1876363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03D77-D69C-1C89-5484-DE0D43ED2289}"/>
              </a:ext>
            </a:extLst>
          </p:cNvPr>
          <p:cNvSpPr/>
          <p:nvPr/>
        </p:nvSpPr>
        <p:spPr>
          <a:xfrm>
            <a:off x="744724" y="2526395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3D037A-B925-6C9D-59B9-9E7DA2F608E7}"/>
              </a:ext>
            </a:extLst>
          </p:cNvPr>
          <p:cNvSpPr/>
          <p:nvPr/>
        </p:nvSpPr>
        <p:spPr>
          <a:xfrm>
            <a:off x="1530984" y="2526394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8C21C-7B70-B72E-5B83-F7BCA3563FF5}"/>
              </a:ext>
            </a:extLst>
          </p:cNvPr>
          <p:cNvSpPr/>
          <p:nvPr/>
        </p:nvSpPr>
        <p:spPr>
          <a:xfrm>
            <a:off x="2317243" y="2508214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AF66C-E4A3-0DAD-668F-83BF90ACA9EA}"/>
              </a:ext>
            </a:extLst>
          </p:cNvPr>
          <p:cNvSpPr/>
          <p:nvPr/>
        </p:nvSpPr>
        <p:spPr>
          <a:xfrm>
            <a:off x="738209" y="3176426"/>
            <a:ext cx="2178082" cy="474657"/>
          </a:xfrm>
          <a:custGeom>
            <a:avLst/>
            <a:gdLst>
              <a:gd name="connsiteX0" fmla="*/ 0 w 2178082"/>
              <a:gd name="connsiteY0" fmla="*/ 0 h 474657"/>
              <a:gd name="connsiteX1" fmla="*/ 522740 w 2178082"/>
              <a:gd name="connsiteY1" fmla="*/ 0 h 474657"/>
              <a:gd name="connsiteX2" fmla="*/ 1067260 w 2178082"/>
              <a:gd name="connsiteY2" fmla="*/ 0 h 474657"/>
              <a:gd name="connsiteX3" fmla="*/ 1611781 w 2178082"/>
              <a:gd name="connsiteY3" fmla="*/ 0 h 474657"/>
              <a:gd name="connsiteX4" fmla="*/ 2178082 w 2178082"/>
              <a:gd name="connsiteY4" fmla="*/ 0 h 474657"/>
              <a:gd name="connsiteX5" fmla="*/ 2178082 w 2178082"/>
              <a:gd name="connsiteY5" fmla="*/ 474657 h 474657"/>
              <a:gd name="connsiteX6" fmla="*/ 1633562 w 2178082"/>
              <a:gd name="connsiteY6" fmla="*/ 474657 h 474657"/>
              <a:gd name="connsiteX7" fmla="*/ 1132603 w 2178082"/>
              <a:gd name="connsiteY7" fmla="*/ 474657 h 474657"/>
              <a:gd name="connsiteX8" fmla="*/ 631644 w 2178082"/>
              <a:gd name="connsiteY8" fmla="*/ 474657 h 474657"/>
              <a:gd name="connsiteX9" fmla="*/ 0 w 2178082"/>
              <a:gd name="connsiteY9" fmla="*/ 474657 h 474657"/>
              <a:gd name="connsiteX10" fmla="*/ 0 w 2178082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82" h="474657" fill="none" extrusionOk="0">
                <a:moveTo>
                  <a:pt x="0" y="0"/>
                </a:moveTo>
                <a:cubicBezTo>
                  <a:pt x="120268" y="13005"/>
                  <a:pt x="338418" y="25962"/>
                  <a:pt x="522740" y="0"/>
                </a:cubicBezTo>
                <a:cubicBezTo>
                  <a:pt x="707062" y="-25962"/>
                  <a:pt x="926258" y="3177"/>
                  <a:pt x="1067260" y="0"/>
                </a:cubicBezTo>
                <a:cubicBezTo>
                  <a:pt x="1208262" y="-3177"/>
                  <a:pt x="1368584" y="-24381"/>
                  <a:pt x="1611781" y="0"/>
                </a:cubicBezTo>
                <a:cubicBezTo>
                  <a:pt x="1854978" y="24381"/>
                  <a:pt x="1964274" y="-8003"/>
                  <a:pt x="2178082" y="0"/>
                </a:cubicBezTo>
                <a:cubicBezTo>
                  <a:pt x="2179839" y="134505"/>
                  <a:pt x="2193319" y="372022"/>
                  <a:pt x="2178082" y="474657"/>
                </a:cubicBezTo>
                <a:cubicBezTo>
                  <a:pt x="1989001" y="494461"/>
                  <a:pt x="1818446" y="474707"/>
                  <a:pt x="1633562" y="474657"/>
                </a:cubicBezTo>
                <a:cubicBezTo>
                  <a:pt x="1448678" y="474607"/>
                  <a:pt x="1275801" y="477618"/>
                  <a:pt x="1132603" y="474657"/>
                </a:cubicBezTo>
                <a:cubicBezTo>
                  <a:pt x="989405" y="471696"/>
                  <a:pt x="765818" y="480925"/>
                  <a:pt x="631644" y="474657"/>
                </a:cubicBezTo>
                <a:cubicBezTo>
                  <a:pt x="497470" y="468389"/>
                  <a:pt x="259885" y="467415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82" h="474657" stroke="0" extrusionOk="0">
                <a:moveTo>
                  <a:pt x="0" y="0"/>
                </a:moveTo>
                <a:cubicBezTo>
                  <a:pt x="169405" y="11590"/>
                  <a:pt x="350845" y="-15288"/>
                  <a:pt x="522740" y="0"/>
                </a:cubicBezTo>
                <a:cubicBezTo>
                  <a:pt x="694635" y="15288"/>
                  <a:pt x="790402" y="18191"/>
                  <a:pt x="1001918" y="0"/>
                </a:cubicBezTo>
                <a:cubicBezTo>
                  <a:pt x="1213434" y="-18191"/>
                  <a:pt x="1342853" y="-7561"/>
                  <a:pt x="1590000" y="0"/>
                </a:cubicBezTo>
                <a:cubicBezTo>
                  <a:pt x="1837147" y="7561"/>
                  <a:pt x="1991935" y="16125"/>
                  <a:pt x="2178082" y="0"/>
                </a:cubicBezTo>
                <a:cubicBezTo>
                  <a:pt x="2184716" y="193278"/>
                  <a:pt x="2189233" y="250027"/>
                  <a:pt x="2178082" y="474657"/>
                </a:cubicBezTo>
                <a:cubicBezTo>
                  <a:pt x="2053438" y="499676"/>
                  <a:pt x="1789547" y="481578"/>
                  <a:pt x="1677123" y="474657"/>
                </a:cubicBezTo>
                <a:cubicBezTo>
                  <a:pt x="1564699" y="467736"/>
                  <a:pt x="1420010" y="454335"/>
                  <a:pt x="1176164" y="474657"/>
                </a:cubicBezTo>
                <a:cubicBezTo>
                  <a:pt x="932318" y="494979"/>
                  <a:pt x="765760" y="469189"/>
                  <a:pt x="588082" y="474657"/>
                </a:cubicBezTo>
                <a:cubicBezTo>
                  <a:pt x="410404" y="480125"/>
                  <a:pt x="144223" y="482445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Domain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EEB12F-88BD-44F0-40C3-A2FF2907333E}"/>
              </a:ext>
            </a:extLst>
          </p:cNvPr>
          <p:cNvSpPr/>
          <p:nvPr/>
        </p:nvSpPr>
        <p:spPr>
          <a:xfrm>
            <a:off x="738209" y="3826456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0BDE30-2BBB-9A50-CCA1-3DDCE243F951}"/>
              </a:ext>
            </a:extLst>
          </p:cNvPr>
          <p:cNvSpPr/>
          <p:nvPr/>
        </p:nvSpPr>
        <p:spPr>
          <a:xfrm>
            <a:off x="1954269" y="3826455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D19DDF0-5B2F-9605-10C8-FF72F846D94C}"/>
              </a:ext>
            </a:extLst>
          </p:cNvPr>
          <p:cNvCxnSpPr>
            <a:stCxn id="4" idx="0"/>
            <a:endCxn id="27" idx="0"/>
          </p:cNvCxnSpPr>
          <p:nvPr/>
        </p:nvCxnSpPr>
        <p:spPr>
          <a:xfrm rot="5400000" flipH="1" flipV="1">
            <a:off x="4385483" y="-1312795"/>
            <a:ext cx="2333" cy="5112282"/>
          </a:xfrm>
          <a:prstGeom prst="bentConnector3">
            <a:avLst>
              <a:gd name="adj1" fmla="val 9898543"/>
            </a:avLst>
          </a:prstGeom>
          <a:ln w="127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EF1A714-1967-F143-B783-EFBFCC004260}"/>
              </a:ext>
            </a:extLst>
          </p:cNvPr>
          <p:cNvCxnSpPr>
            <a:stCxn id="25" idx="0"/>
            <a:endCxn id="27" idx="0"/>
          </p:cNvCxnSpPr>
          <p:nvPr/>
        </p:nvCxnSpPr>
        <p:spPr>
          <a:xfrm rot="5400000" flipH="1" flipV="1">
            <a:off x="5663553" y="-34724"/>
            <a:ext cx="2333" cy="2556141"/>
          </a:xfrm>
          <a:prstGeom prst="bentConnector3">
            <a:avLst>
              <a:gd name="adj1" fmla="val 9898543"/>
            </a:avLst>
          </a:prstGeom>
          <a:ln w="127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0239FB-D4C7-40DA-FD10-0D0971F59158}"/>
              </a:ext>
            </a:extLst>
          </p:cNvPr>
          <p:cNvSpPr/>
          <p:nvPr/>
        </p:nvSpPr>
        <p:spPr>
          <a:xfrm>
            <a:off x="3307380" y="1876364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Feature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68E569-11A0-2035-DD1F-3EFC38287BF5}"/>
              </a:ext>
            </a:extLst>
          </p:cNvPr>
          <p:cNvSpPr/>
          <p:nvPr/>
        </p:nvSpPr>
        <p:spPr>
          <a:xfrm>
            <a:off x="3307380" y="2526395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242C38-C6B3-BDD5-56D4-9082E97CE869}"/>
              </a:ext>
            </a:extLst>
          </p:cNvPr>
          <p:cNvSpPr/>
          <p:nvPr/>
        </p:nvSpPr>
        <p:spPr>
          <a:xfrm>
            <a:off x="4093640" y="2526394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DCF10D-5FFE-D316-FF1D-DABDA9F5C650}"/>
              </a:ext>
            </a:extLst>
          </p:cNvPr>
          <p:cNvSpPr/>
          <p:nvPr/>
        </p:nvSpPr>
        <p:spPr>
          <a:xfrm>
            <a:off x="4879899" y="2508214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8943DA-D48E-34BE-1121-73776F8BA833}"/>
              </a:ext>
            </a:extLst>
          </p:cNvPr>
          <p:cNvSpPr/>
          <p:nvPr/>
        </p:nvSpPr>
        <p:spPr>
          <a:xfrm>
            <a:off x="3300865" y="3176426"/>
            <a:ext cx="2178082" cy="474657"/>
          </a:xfrm>
          <a:custGeom>
            <a:avLst/>
            <a:gdLst>
              <a:gd name="connsiteX0" fmla="*/ 0 w 2178082"/>
              <a:gd name="connsiteY0" fmla="*/ 0 h 474657"/>
              <a:gd name="connsiteX1" fmla="*/ 522740 w 2178082"/>
              <a:gd name="connsiteY1" fmla="*/ 0 h 474657"/>
              <a:gd name="connsiteX2" fmla="*/ 1067260 w 2178082"/>
              <a:gd name="connsiteY2" fmla="*/ 0 h 474657"/>
              <a:gd name="connsiteX3" fmla="*/ 1611781 w 2178082"/>
              <a:gd name="connsiteY3" fmla="*/ 0 h 474657"/>
              <a:gd name="connsiteX4" fmla="*/ 2178082 w 2178082"/>
              <a:gd name="connsiteY4" fmla="*/ 0 h 474657"/>
              <a:gd name="connsiteX5" fmla="*/ 2178082 w 2178082"/>
              <a:gd name="connsiteY5" fmla="*/ 474657 h 474657"/>
              <a:gd name="connsiteX6" fmla="*/ 1633562 w 2178082"/>
              <a:gd name="connsiteY6" fmla="*/ 474657 h 474657"/>
              <a:gd name="connsiteX7" fmla="*/ 1132603 w 2178082"/>
              <a:gd name="connsiteY7" fmla="*/ 474657 h 474657"/>
              <a:gd name="connsiteX8" fmla="*/ 631644 w 2178082"/>
              <a:gd name="connsiteY8" fmla="*/ 474657 h 474657"/>
              <a:gd name="connsiteX9" fmla="*/ 0 w 2178082"/>
              <a:gd name="connsiteY9" fmla="*/ 474657 h 474657"/>
              <a:gd name="connsiteX10" fmla="*/ 0 w 2178082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82" h="474657" fill="none" extrusionOk="0">
                <a:moveTo>
                  <a:pt x="0" y="0"/>
                </a:moveTo>
                <a:cubicBezTo>
                  <a:pt x="120268" y="13005"/>
                  <a:pt x="338418" y="25962"/>
                  <a:pt x="522740" y="0"/>
                </a:cubicBezTo>
                <a:cubicBezTo>
                  <a:pt x="707062" y="-25962"/>
                  <a:pt x="926258" y="3177"/>
                  <a:pt x="1067260" y="0"/>
                </a:cubicBezTo>
                <a:cubicBezTo>
                  <a:pt x="1208262" y="-3177"/>
                  <a:pt x="1368584" y="-24381"/>
                  <a:pt x="1611781" y="0"/>
                </a:cubicBezTo>
                <a:cubicBezTo>
                  <a:pt x="1854978" y="24381"/>
                  <a:pt x="1964274" y="-8003"/>
                  <a:pt x="2178082" y="0"/>
                </a:cubicBezTo>
                <a:cubicBezTo>
                  <a:pt x="2179839" y="134505"/>
                  <a:pt x="2193319" y="372022"/>
                  <a:pt x="2178082" y="474657"/>
                </a:cubicBezTo>
                <a:cubicBezTo>
                  <a:pt x="1989001" y="494461"/>
                  <a:pt x="1818446" y="474707"/>
                  <a:pt x="1633562" y="474657"/>
                </a:cubicBezTo>
                <a:cubicBezTo>
                  <a:pt x="1448678" y="474607"/>
                  <a:pt x="1275801" y="477618"/>
                  <a:pt x="1132603" y="474657"/>
                </a:cubicBezTo>
                <a:cubicBezTo>
                  <a:pt x="989405" y="471696"/>
                  <a:pt x="765818" y="480925"/>
                  <a:pt x="631644" y="474657"/>
                </a:cubicBezTo>
                <a:cubicBezTo>
                  <a:pt x="497470" y="468389"/>
                  <a:pt x="259885" y="467415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82" h="474657" stroke="0" extrusionOk="0">
                <a:moveTo>
                  <a:pt x="0" y="0"/>
                </a:moveTo>
                <a:cubicBezTo>
                  <a:pt x="169405" y="11590"/>
                  <a:pt x="350845" y="-15288"/>
                  <a:pt x="522740" y="0"/>
                </a:cubicBezTo>
                <a:cubicBezTo>
                  <a:pt x="694635" y="15288"/>
                  <a:pt x="790402" y="18191"/>
                  <a:pt x="1001918" y="0"/>
                </a:cubicBezTo>
                <a:cubicBezTo>
                  <a:pt x="1213434" y="-18191"/>
                  <a:pt x="1342853" y="-7561"/>
                  <a:pt x="1590000" y="0"/>
                </a:cubicBezTo>
                <a:cubicBezTo>
                  <a:pt x="1837147" y="7561"/>
                  <a:pt x="1991935" y="16125"/>
                  <a:pt x="2178082" y="0"/>
                </a:cubicBezTo>
                <a:cubicBezTo>
                  <a:pt x="2184716" y="193278"/>
                  <a:pt x="2189233" y="250027"/>
                  <a:pt x="2178082" y="474657"/>
                </a:cubicBezTo>
                <a:cubicBezTo>
                  <a:pt x="2053438" y="499676"/>
                  <a:pt x="1789547" y="481578"/>
                  <a:pt x="1677123" y="474657"/>
                </a:cubicBezTo>
                <a:cubicBezTo>
                  <a:pt x="1564699" y="467736"/>
                  <a:pt x="1420010" y="454335"/>
                  <a:pt x="1176164" y="474657"/>
                </a:cubicBezTo>
                <a:cubicBezTo>
                  <a:pt x="932318" y="494979"/>
                  <a:pt x="765760" y="469189"/>
                  <a:pt x="588082" y="474657"/>
                </a:cubicBezTo>
                <a:cubicBezTo>
                  <a:pt x="410404" y="480125"/>
                  <a:pt x="144223" y="482445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Domain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408EDA-C4F7-DBBD-9315-9EEBA3F187B3}"/>
              </a:ext>
            </a:extLst>
          </p:cNvPr>
          <p:cNvSpPr/>
          <p:nvPr/>
        </p:nvSpPr>
        <p:spPr>
          <a:xfrm>
            <a:off x="3300865" y="3826456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8D073-6B6B-587D-E577-F3CF9779EFDF}"/>
              </a:ext>
            </a:extLst>
          </p:cNvPr>
          <p:cNvSpPr/>
          <p:nvPr/>
        </p:nvSpPr>
        <p:spPr>
          <a:xfrm>
            <a:off x="4516925" y="3826455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74219B-4536-5ACB-4190-257B8A438D35}"/>
              </a:ext>
            </a:extLst>
          </p:cNvPr>
          <p:cNvSpPr/>
          <p:nvPr/>
        </p:nvSpPr>
        <p:spPr>
          <a:xfrm>
            <a:off x="4510411" y="1867273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Feature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B10F74-1711-EB7B-3043-DBACF7BBA05B}"/>
              </a:ext>
            </a:extLst>
          </p:cNvPr>
          <p:cNvSpPr/>
          <p:nvPr/>
        </p:nvSpPr>
        <p:spPr>
          <a:xfrm>
            <a:off x="5870036" y="1876364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Feature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4A56D1-0578-1018-3443-71B02C639EAA}"/>
              </a:ext>
            </a:extLst>
          </p:cNvPr>
          <p:cNvSpPr/>
          <p:nvPr/>
        </p:nvSpPr>
        <p:spPr>
          <a:xfrm>
            <a:off x="5870036" y="2526395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C49EBD-D910-01CD-45C8-64676ACCA104}"/>
              </a:ext>
            </a:extLst>
          </p:cNvPr>
          <p:cNvSpPr/>
          <p:nvPr/>
        </p:nvSpPr>
        <p:spPr>
          <a:xfrm>
            <a:off x="6656296" y="2526394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14A17C-E650-1132-28BA-EC79C501404E}"/>
              </a:ext>
            </a:extLst>
          </p:cNvPr>
          <p:cNvSpPr/>
          <p:nvPr/>
        </p:nvSpPr>
        <p:spPr>
          <a:xfrm>
            <a:off x="7442555" y="2508214"/>
            <a:ext cx="599048" cy="474657"/>
          </a:xfrm>
          <a:custGeom>
            <a:avLst/>
            <a:gdLst>
              <a:gd name="connsiteX0" fmla="*/ 0 w 599048"/>
              <a:gd name="connsiteY0" fmla="*/ 0 h 474657"/>
              <a:gd name="connsiteX1" fmla="*/ 599048 w 599048"/>
              <a:gd name="connsiteY1" fmla="*/ 0 h 474657"/>
              <a:gd name="connsiteX2" fmla="*/ 599048 w 599048"/>
              <a:gd name="connsiteY2" fmla="*/ 474657 h 474657"/>
              <a:gd name="connsiteX3" fmla="*/ 0 w 599048"/>
              <a:gd name="connsiteY3" fmla="*/ 474657 h 474657"/>
              <a:gd name="connsiteX4" fmla="*/ 0 w 599048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48" h="474657" fill="none" extrusionOk="0">
                <a:moveTo>
                  <a:pt x="0" y="0"/>
                </a:moveTo>
                <a:cubicBezTo>
                  <a:pt x="138888" y="23166"/>
                  <a:pt x="319889" y="9909"/>
                  <a:pt x="599048" y="0"/>
                </a:cubicBezTo>
                <a:cubicBezTo>
                  <a:pt x="589111" y="215120"/>
                  <a:pt x="619671" y="352125"/>
                  <a:pt x="599048" y="474657"/>
                </a:cubicBezTo>
                <a:cubicBezTo>
                  <a:pt x="388380" y="458765"/>
                  <a:pt x="244502" y="450923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599048" h="474657" stroke="0" extrusionOk="0">
                <a:moveTo>
                  <a:pt x="0" y="0"/>
                </a:moveTo>
                <a:cubicBezTo>
                  <a:pt x="284148" y="29342"/>
                  <a:pt x="308359" y="1668"/>
                  <a:pt x="599048" y="0"/>
                </a:cubicBezTo>
                <a:cubicBezTo>
                  <a:pt x="597749" y="133983"/>
                  <a:pt x="581274" y="264719"/>
                  <a:pt x="599048" y="474657"/>
                </a:cubicBezTo>
                <a:cubicBezTo>
                  <a:pt x="342758" y="500045"/>
                  <a:pt x="212920" y="474703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CCF0C4-9559-3030-E2DC-CC8FEA1CEE51}"/>
              </a:ext>
            </a:extLst>
          </p:cNvPr>
          <p:cNvSpPr/>
          <p:nvPr/>
        </p:nvSpPr>
        <p:spPr>
          <a:xfrm>
            <a:off x="5863521" y="3176426"/>
            <a:ext cx="2178082" cy="474657"/>
          </a:xfrm>
          <a:custGeom>
            <a:avLst/>
            <a:gdLst>
              <a:gd name="connsiteX0" fmla="*/ 0 w 2178082"/>
              <a:gd name="connsiteY0" fmla="*/ 0 h 474657"/>
              <a:gd name="connsiteX1" fmla="*/ 522740 w 2178082"/>
              <a:gd name="connsiteY1" fmla="*/ 0 h 474657"/>
              <a:gd name="connsiteX2" fmla="*/ 1067260 w 2178082"/>
              <a:gd name="connsiteY2" fmla="*/ 0 h 474657"/>
              <a:gd name="connsiteX3" fmla="*/ 1611781 w 2178082"/>
              <a:gd name="connsiteY3" fmla="*/ 0 h 474657"/>
              <a:gd name="connsiteX4" fmla="*/ 2178082 w 2178082"/>
              <a:gd name="connsiteY4" fmla="*/ 0 h 474657"/>
              <a:gd name="connsiteX5" fmla="*/ 2178082 w 2178082"/>
              <a:gd name="connsiteY5" fmla="*/ 474657 h 474657"/>
              <a:gd name="connsiteX6" fmla="*/ 1633562 w 2178082"/>
              <a:gd name="connsiteY6" fmla="*/ 474657 h 474657"/>
              <a:gd name="connsiteX7" fmla="*/ 1132603 w 2178082"/>
              <a:gd name="connsiteY7" fmla="*/ 474657 h 474657"/>
              <a:gd name="connsiteX8" fmla="*/ 631644 w 2178082"/>
              <a:gd name="connsiteY8" fmla="*/ 474657 h 474657"/>
              <a:gd name="connsiteX9" fmla="*/ 0 w 2178082"/>
              <a:gd name="connsiteY9" fmla="*/ 474657 h 474657"/>
              <a:gd name="connsiteX10" fmla="*/ 0 w 2178082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82" h="474657" fill="none" extrusionOk="0">
                <a:moveTo>
                  <a:pt x="0" y="0"/>
                </a:moveTo>
                <a:cubicBezTo>
                  <a:pt x="120268" y="13005"/>
                  <a:pt x="338418" y="25962"/>
                  <a:pt x="522740" y="0"/>
                </a:cubicBezTo>
                <a:cubicBezTo>
                  <a:pt x="707062" y="-25962"/>
                  <a:pt x="926258" y="3177"/>
                  <a:pt x="1067260" y="0"/>
                </a:cubicBezTo>
                <a:cubicBezTo>
                  <a:pt x="1208262" y="-3177"/>
                  <a:pt x="1368584" y="-24381"/>
                  <a:pt x="1611781" y="0"/>
                </a:cubicBezTo>
                <a:cubicBezTo>
                  <a:pt x="1854978" y="24381"/>
                  <a:pt x="1964274" y="-8003"/>
                  <a:pt x="2178082" y="0"/>
                </a:cubicBezTo>
                <a:cubicBezTo>
                  <a:pt x="2179839" y="134505"/>
                  <a:pt x="2193319" y="372022"/>
                  <a:pt x="2178082" y="474657"/>
                </a:cubicBezTo>
                <a:cubicBezTo>
                  <a:pt x="1989001" y="494461"/>
                  <a:pt x="1818446" y="474707"/>
                  <a:pt x="1633562" y="474657"/>
                </a:cubicBezTo>
                <a:cubicBezTo>
                  <a:pt x="1448678" y="474607"/>
                  <a:pt x="1275801" y="477618"/>
                  <a:pt x="1132603" y="474657"/>
                </a:cubicBezTo>
                <a:cubicBezTo>
                  <a:pt x="989405" y="471696"/>
                  <a:pt x="765818" y="480925"/>
                  <a:pt x="631644" y="474657"/>
                </a:cubicBezTo>
                <a:cubicBezTo>
                  <a:pt x="497470" y="468389"/>
                  <a:pt x="259885" y="467415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82" h="474657" stroke="0" extrusionOk="0">
                <a:moveTo>
                  <a:pt x="0" y="0"/>
                </a:moveTo>
                <a:cubicBezTo>
                  <a:pt x="169405" y="11590"/>
                  <a:pt x="350845" y="-15288"/>
                  <a:pt x="522740" y="0"/>
                </a:cubicBezTo>
                <a:cubicBezTo>
                  <a:pt x="694635" y="15288"/>
                  <a:pt x="790402" y="18191"/>
                  <a:pt x="1001918" y="0"/>
                </a:cubicBezTo>
                <a:cubicBezTo>
                  <a:pt x="1213434" y="-18191"/>
                  <a:pt x="1342853" y="-7561"/>
                  <a:pt x="1590000" y="0"/>
                </a:cubicBezTo>
                <a:cubicBezTo>
                  <a:pt x="1837147" y="7561"/>
                  <a:pt x="1991935" y="16125"/>
                  <a:pt x="2178082" y="0"/>
                </a:cubicBezTo>
                <a:cubicBezTo>
                  <a:pt x="2184716" y="193278"/>
                  <a:pt x="2189233" y="250027"/>
                  <a:pt x="2178082" y="474657"/>
                </a:cubicBezTo>
                <a:cubicBezTo>
                  <a:pt x="2053438" y="499676"/>
                  <a:pt x="1789547" y="481578"/>
                  <a:pt x="1677123" y="474657"/>
                </a:cubicBezTo>
                <a:cubicBezTo>
                  <a:pt x="1564699" y="467736"/>
                  <a:pt x="1420010" y="454335"/>
                  <a:pt x="1176164" y="474657"/>
                </a:cubicBezTo>
                <a:cubicBezTo>
                  <a:pt x="932318" y="494979"/>
                  <a:pt x="765760" y="469189"/>
                  <a:pt x="588082" y="474657"/>
                </a:cubicBezTo>
                <a:cubicBezTo>
                  <a:pt x="410404" y="480125"/>
                  <a:pt x="144223" y="482445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Domain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A3191E-A2F4-8414-BBCB-AF6DA3DEE25C}"/>
              </a:ext>
            </a:extLst>
          </p:cNvPr>
          <p:cNvSpPr/>
          <p:nvPr/>
        </p:nvSpPr>
        <p:spPr>
          <a:xfrm>
            <a:off x="5863521" y="3826456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8CF101-683D-7F55-A43A-ECCC4715D3A6}"/>
              </a:ext>
            </a:extLst>
          </p:cNvPr>
          <p:cNvSpPr/>
          <p:nvPr/>
        </p:nvSpPr>
        <p:spPr>
          <a:xfrm>
            <a:off x="7079581" y="3826455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C8EA7-F339-83FE-6B5A-1D8B9DBCB786}"/>
              </a:ext>
            </a:extLst>
          </p:cNvPr>
          <p:cNvSpPr/>
          <p:nvPr/>
        </p:nvSpPr>
        <p:spPr>
          <a:xfrm>
            <a:off x="7073067" y="1867273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Feature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E95409-B814-8AD0-FFB3-280FFE2999E1}"/>
              </a:ext>
            </a:extLst>
          </p:cNvPr>
          <p:cNvCxnSpPr>
            <a:cxnSpLocks/>
          </p:cNvCxnSpPr>
          <p:nvPr/>
        </p:nvCxnSpPr>
        <p:spPr>
          <a:xfrm>
            <a:off x="373711" y="1876363"/>
            <a:ext cx="0" cy="2424749"/>
          </a:xfrm>
          <a:prstGeom prst="straightConnector1">
            <a:avLst/>
          </a:prstGeom>
          <a:ln w="3175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A7388E-46DC-EE9C-F07F-B6672EB750F4}"/>
              </a:ext>
            </a:extLst>
          </p:cNvPr>
          <p:cNvCxnSpPr>
            <a:stCxn id="42" idx="1"/>
            <a:endCxn id="31" idx="3"/>
          </p:cNvCxnSpPr>
          <p:nvPr/>
        </p:nvCxnSpPr>
        <p:spPr>
          <a:xfrm flipH="1" flipV="1">
            <a:off x="2916291" y="2113692"/>
            <a:ext cx="391089" cy="1"/>
          </a:xfrm>
          <a:prstGeom prst="straightConnector1">
            <a:avLst/>
          </a:prstGeom>
          <a:ln w="12700" cap="rnd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77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recommended architecture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B0F2A-7DF7-EB95-D5C5-D0BD0527C639}"/>
              </a:ext>
            </a:extLst>
          </p:cNvPr>
          <p:cNvSpPr/>
          <p:nvPr/>
        </p:nvSpPr>
        <p:spPr>
          <a:xfrm>
            <a:off x="744724" y="1244512"/>
            <a:ext cx="2171568" cy="474657"/>
          </a:xfrm>
          <a:custGeom>
            <a:avLst/>
            <a:gdLst>
              <a:gd name="connsiteX0" fmla="*/ 0 w 2171568"/>
              <a:gd name="connsiteY0" fmla="*/ 0 h 474657"/>
              <a:gd name="connsiteX1" fmla="*/ 521176 w 2171568"/>
              <a:gd name="connsiteY1" fmla="*/ 0 h 474657"/>
              <a:gd name="connsiteX2" fmla="*/ 1064068 w 2171568"/>
              <a:gd name="connsiteY2" fmla="*/ 0 h 474657"/>
              <a:gd name="connsiteX3" fmla="*/ 1606960 w 2171568"/>
              <a:gd name="connsiteY3" fmla="*/ 0 h 474657"/>
              <a:gd name="connsiteX4" fmla="*/ 2171568 w 2171568"/>
              <a:gd name="connsiteY4" fmla="*/ 0 h 474657"/>
              <a:gd name="connsiteX5" fmla="*/ 2171568 w 2171568"/>
              <a:gd name="connsiteY5" fmla="*/ 474657 h 474657"/>
              <a:gd name="connsiteX6" fmla="*/ 1628676 w 2171568"/>
              <a:gd name="connsiteY6" fmla="*/ 474657 h 474657"/>
              <a:gd name="connsiteX7" fmla="*/ 1129215 w 2171568"/>
              <a:gd name="connsiteY7" fmla="*/ 474657 h 474657"/>
              <a:gd name="connsiteX8" fmla="*/ 629755 w 2171568"/>
              <a:gd name="connsiteY8" fmla="*/ 474657 h 474657"/>
              <a:gd name="connsiteX9" fmla="*/ 0 w 2171568"/>
              <a:gd name="connsiteY9" fmla="*/ 474657 h 474657"/>
              <a:gd name="connsiteX10" fmla="*/ 0 w 2171568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568" h="474657" fill="none" extrusionOk="0">
                <a:moveTo>
                  <a:pt x="0" y="0"/>
                </a:moveTo>
                <a:cubicBezTo>
                  <a:pt x="200035" y="7399"/>
                  <a:pt x="366626" y="-5763"/>
                  <a:pt x="521176" y="0"/>
                </a:cubicBezTo>
                <a:cubicBezTo>
                  <a:pt x="675726" y="5763"/>
                  <a:pt x="820389" y="-11822"/>
                  <a:pt x="1064068" y="0"/>
                </a:cubicBezTo>
                <a:cubicBezTo>
                  <a:pt x="1307747" y="11822"/>
                  <a:pt x="1470288" y="-23580"/>
                  <a:pt x="1606960" y="0"/>
                </a:cubicBezTo>
                <a:cubicBezTo>
                  <a:pt x="1743632" y="23580"/>
                  <a:pt x="1968011" y="22834"/>
                  <a:pt x="2171568" y="0"/>
                </a:cubicBezTo>
                <a:cubicBezTo>
                  <a:pt x="2173325" y="134505"/>
                  <a:pt x="2186805" y="372022"/>
                  <a:pt x="2171568" y="474657"/>
                </a:cubicBezTo>
                <a:cubicBezTo>
                  <a:pt x="1929939" y="487754"/>
                  <a:pt x="1820872" y="477673"/>
                  <a:pt x="1628676" y="474657"/>
                </a:cubicBezTo>
                <a:cubicBezTo>
                  <a:pt x="1436480" y="471641"/>
                  <a:pt x="1281597" y="474599"/>
                  <a:pt x="1129215" y="474657"/>
                </a:cubicBezTo>
                <a:cubicBezTo>
                  <a:pt x="976833" y="474715"/>
                  <a:pt x="776843" y="473744"/>
                  <a:pt x="629755" y="474657"/>
                </a:cubicBezTo>
                <a:cubicBezTo>
                  <a:pt x="482667" y="475570"/>
                  <a:pt x="193236" y="455643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1568" h="474657" stroke="0" extrusionOk="0">
                <a:moveTo>
                  <a:pt x="0" y="0"/>
                </a:moveTo>
                <a:cubicBezTo>
                  <a:pt x="149556" y="6228"/>
                  <a:pt x="344770" y="-10144"/>
                  <a:pt x="521176" y="0"/>
                </a:cubicBezTo>
                <a:cubicBezTo>
                  <a:pt x="697582" y="10144"/>
                  <a:pt x="900858" y="13876"/>
                  <a:pt x="998921" y="0"/>
                </a:cubicBezTo>
                <a:cubicBezTo>
                  <a:pt x="1096985" y="-13876"/>
                  <a:pt x="1341347" y="-2120"/>
                  <a:pt x="1585245" y="0"/>
                </a:cubicBezTo>
                <a:cubicBezTo>
                  <a:pt x="1829143" y="2120"/>
                  <a:pt x="1882748" y="-10582"/>
                  <a:pt x="2171568" y="0"/>
                </a:cubicBezTo>
                <a:cubicBezTo>
                  <a:pt x="2178202" y="193278"/>
                  <a:pt x="2182719" y="250027"/>
                  <a:pt x="2171568" y="474657"/>
                </a:cubicBezTo>
                <a:cubicBezTo>
                  <a:pt x="1931934" y="492225"/>
                  <a:pt x="1823374" y="489305"/>
                  <a:pt x="1672107" y="474657"/>
                </a:cubicBezTo>
                <a:cubicBezTo>
                  <a:pt x="1520840" y="460009"/>
                  <a:pt x="1304218" y="474635"/>
                  <a:pt x="1172647" y="474657"/>
                </a:cubicBezTo>
                <a:cubicBezTo>
                  <a:pt x="1041076" y="474679"/>
                  <a:pt x="764848" y="470687"/>
                  <a:pt x="586323" y="474657"/>
                </a:cubicBezTo>
                <a:cubicBezTo>
                  <a:pt x="407798" y="478627"/>
                  <a:pt x="188780" y="477497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75259-A11E-C751-CEBC-326686AF0880}"/>
              </a:ext>
            </a:extLst>
          </p:cNvPr>
          <p:cNvSpPr/>
          <p:nvPr/>
        </p:nvSpPr>
        <p:spPr>
          <a:xfrm>
            <a:off x="744724" y="2536323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F1034-DCAD-5C3C-3D6C-9612ED143E63}"/>
              </a:ext>
            </a:extLst>
          </p:cNvPr>
          <p:cNvSpPr/>
          <p:nvPr/>
        </p:nvSpPr>
        <p:spPr>
          <a:xfrm>
            <a:off x="3300865" y="1244512"/>
            <a:ext cx="2171568" cy="474657"/>
          </a:xfrm>
          <a:custGeom>
            <a:avLst/>
            <a:gdLst>
              <a:gd name="connsiteX0" fmla="*/ 0 w 2171568"/>
              <a:gd name="connsiteY0" fmla="*/ 0 h 474657"/>
              <a:gd name="connsiteX1" fmla="*/ 521176 w 2171568"/>
              <a:gd name="connsiteY1" fmla="*/ 0 h 474657"/>
              <a:gd name="connsiteX2" fmla="*/ 1064068 w 2171568"/>
              <a:gd name="connsiteY2" fmla="*/ 0 h 474657"/>
              <a:gd name="connsiteX3" fmla="*/ 1606960 w 2171568"/>
              <a:gd name="connsiteY3" fmla="*/ 0 h 474657"/>
              <a:gd name="connsiteX4" fmla="*/ 2171568 w 2171568"/>
              <a:gd name="connsiteY4" fmla="*/ 0 h 474657"/>
              <a:gd name="connsiteX5" fmla="*/ 2171568 w 2171568"/>
              <a:gd name="connsiteY5" fmla="*/ 474657 h 474657"/>
              <a:gd name="connsiteX6" fmla="*/ 1628676 w 2171568"/>
              <a:gd name="connsiteY6" fmla="*/ 474657 h 474657"/>
              <a:gd name="connsiteX7" fmla="*/ 1129215 w 2171568"/>
              <a:gd name="connsiteY7" fmla="*/ 474657 h 474657"/>
              <a:gd name="connsiteX8" fmla="*/ 629755 w 2171568"/>
              <a:gd name="connsiteY8" fmla="*/ 474657 h 474657"/>
              <a:gd name="connsiteX9" fmla="*/ 0 w 2171568"/>
              <a:gd name="connsiteY9" fmla="*/ 474657 h 474657"/>
              <a:gd name="connsiteX10" fmla="*/ 0 w 2171568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568" h="474657" fill="none" extrusionOk="0">
                <a:moveTo>
                  <a:pt x="0" y="0"/>
                </a:moveTo>
                <a:cubicBezTo>
                  <a:pt x="200035" y="7399"/>
                  <a:pt x="366626" y="-5763"/>
                  <a:pt x="521176" y="0"/>
                </a:cubicBezTo>
                <a:cubicBezTo>
                  <a:pt x="675726" y="5763"/>
                  <a:pt x="820389" y="-11822"/>
                  <a:pt x="1064068" y="0"/>
                </a:cubicBezTo>
                <a:cubicBezTo>
                  <a:pt x="1307747" y="11822"/>
                  <a:pt x="1470288" y="-23580"/>
                  <a:pt x="1606960" y="0"/>
                </a:cubicBezTo>
                <a:cubicBezTo>
                  <a:pt x="1743632" y="23580"/>
                  <a:pt x="1968011" y="22834"/>
                  <a:pt x="2171568" y="0"/>
                </a:cubicBezTo>
                <a:cubicBezTo>
                  <a:pt x="2173325" y="134505"/>
                  <a:pt x="2186805" y="372022"/>
                  <a:pt x="2171568" y="474657"/>
                </a:cubicBezTo>
                <a:cubicBezTo>
                  <a:pt x="1929939" y="487754"/>
                  <a:pt x="1820872" y="477673"/>
                  <a:pt x="1628676" y="474657"/>
                </a:cubicBezTo>
                <a:cubicBezTo>
                  <a:pt x="1436480" y="471641"/>
                  <a:pt x="1281597" y="474599"/>
                  <a:pt x="1129215" y="474657"/>
                </a:cubicBezTo>
                <a:cubicBezTo>
                  <a:pt x="976833" y="474715"/>
                  <a:pt x="776843" y="473744"/>
                  <a:pt x="629755" y="474657"/>
                </a:cubicBezTo>
                <a:cubicBezTo>
                  <a:pt x="482667" y="475570"/>
                  <a:pt x="193236" y="455643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1568" h="474657" stroke="0" extrusionOk="0">
                <a:moveTo>
                  <a:pt x="0" y="0"/>
                </a:moveTo>
                <a:cubicBezTo>
                  <a:pt x="149556" y="6228"/>
                  <a:pt x="344770" y="-10144"/>
                  <a:pt x="521176" y="0"/>
                </a:cubicBezTo>
                <a:cubicBezTo>
                  <a:pt x="697582" y="10144"/>
                  <a:pt x="900858" y="13876"/>
                  <a:pt x="998921" y="0"/>
                </a:cubicBezTo>
                <a:cubicBezTo>
                  <a:pt x="1096985" y="-13876"/>
                  <a:pt x="1341347" y="-2120"/>
                  <a:pt x="1585245" y="0"/>
                </a:cubicBezTo>
                <a:cubicBezTo>
                  <a:pt x="1829143" y="2120"/>
                  <a:pt x="1882748" y="-10582"/>
                  <a:pt x="2171568" y="0"/>
                </a:cubicBezTo>
                <a:cubicBezTo>
                  <a:pt x="2178202" y="193278"/>
                  <a:pt x="2182719" y="250027"/>
                  <a:pt x="2171568" y="474657"/>
                </a:cubicBezTo>
                <a:cubicBezTo>
                  <a:pt x="1931934" y="492225"/>
                  <a:pt x="1823374" y="489305"/>
                  <a:pt x="1672107" y="474657"/>
                </a:cubicBezTo>
                <a:cubicBezTo>
                  <a:pt x="1520840" y="460009"/>
                  <a:pt x="1304218" y="474635"/>
                  <a:pt x="1172647" y="474657"/>
                </a:cubicBezTo>
                <a:cubicBezTo>
                  <a:pt x="1041076" y="474679"/>
                  <a:pt x="764848" y="470687"/>
                  <a:pt x="586323" y="474657"/>
                </a:cubicBezTo>
                <a:cubicBezTo>
                  <a:pt x="407798" y="478627"/>
                  <a:pt x="188780" y="477497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602335-E663-695B-519B-05F8D6DC8855}"/>
              </a:ext>
            </a:extLst>
          </p:cNvPr>
          <p:cNvSpPr/>
          <p:nvPr/>
        </p:nvSpPr>
        <p:spPr>
          <a:xfrm>
            <a:off x="5857006" y="1242179"/>
            <a:ext cx="2171568" cy="474657"/>
          </a:xfrm>
          <a:custGeom>
            <a:avLst/>
            <a:gdLst>
              <a:gd name="connsiteX0" fmla="*/ 0 w 2171568"/>
              <a:gd name="connsiteY0" fmla="*/ 0 h 474657"/>
              <a:gd name="connsiteX1" fmla="*/ 521176 w 2171568"/>
              <a:gd name="connsiteY1" fmla="*/ 0 h 474657"/>
              <a:gd name="connsiteX2" fmla="*/ 1064068 w 2171568"/>
              <a:gd name="connsiteY2" fmla="*/ 0 h 474657"/>
              <a:gd name="connsiteX3" fmla="*/ 1606960 w 2171568"/>
              <a:gd name="connsiteY3" fmla="*/ 0 h 474657"/>
              <a:gd name="connsiteX4" fmla="*/ 2171568 w 2171568"/>
              <a:gd name="connsiteY4" fmla="*/ 0 h 474657"/>
              <a:gd name="connsiteX5" fmla="*/ 2171568 w 2171568"/>
              <a:gd name="connsiteY5" fmla="*/ 474657 h 474657"/>
              <a:gd name="connsiteX6" fmla="*/ 1628676 w 2171568"/>
              <a:gd name="connsiteY6" fmla="*/ 474657 h 474657"/>
              <a:gd name="connsiteX7" fmla="*/ 1129215 w 2171568"/>
              <a:gd name="connsiteY7" fmla="*/ 474657 h 474657"/>
              <a:gd name="connsiteX8" fmla="*/ 629755 w 2171568"/>
              <a:gd name="connsiteY8" fmla="*/ 474657 h 474657"/>
              <a:gd name="connsiteX9" fmla="*/ 0 w 2171568"/>
              <a:gd name="connsiteY9" fmla="*/ 474657 h 474657"/>
              <a:gd name="connsiteX10" fmla="*/ 0 w 2171568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568" h="474657" fill="none" extrusionOk="0">
                <a:moveTo>
                  <a:pt x="0" y="0"/>
                </a:moveTo>
                <a:cubicBezTo>
                  <a:pt x="200035" y="7399"/>
                  <a:pt x="366626" y="-5763"/>
                  <a:pt x="521176" y="0"/>
                </a:cubicBezTo>
                <a:cubicBezTo>
                  <a:pt x="675726" y="5763"/>
                  <a:pt x="820389" y="-11822"/>
                  <a:pt x="1064068" y="0"/>
                </a:cubicBezTo>
                <a:cubicBezTo>
                  <a:pt x="1307747" y="11822"/>
                  <a:pt x="1470288" y="-23580"/>
                  <a:pt x="1606960" y="0"/>
                </a:cubicBezTo>
                <a:cubicBezTo>
                  <a:pt x="1743632" y="23580"/>
                  <a:pt x="1968011" y="22834"/>
                  <a:pt x="2171568" y="0"/>
                </a:cubicBezTo>
                <a:cubicBezTo>
                  <a:pt x="2173325" y="134505"/>
                  <a:pt x="2186805" y="372022"/>
                  <a:pt x="2171568" y="474657"/>
                </a:cubicBezTo>
                <a:cubicBezTo>
                  <a:pt x="1929939" y="487754"/>
                  <a:pt x="1820872" y="477673"/>
                  <a:pt x="1628676" y="474657"/>
                </a:cubicBezTo>
                <a:cubicBezTo>
                  <a:pt x="1436480" y="471641"/>
                  <a:pt x="1281597" y="474599"/>
                  <a:pt x="1129215" y="474657"/>
                </a:cubicBezTo>
                <a:cubicBezTo>
                  <a:pt x="976833" y="474715"/>
                  <a:pt x="776843" y="473744"/>
                  <a:pt x="629755" y="474657"/>
                </a:cubicBezTo>
                <a:cubicBezTo>
                  <a:pt x="482667" y="475570"/>
                  <a:pt x="193236" y="455643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1568" h="474657" stroke="0" extrusionOk="0">
                <a:moveTo>
                  <a:pt x="0" y="0"/>
                </a:moveTo>
                <a:cubicBezTo>
                  <a:pt x="149556" y="6228"/>
                  <a:pt x="344770" y="-10144"/>
                  <a:pt x="521176" y="0"/>
                </a:cubicBezTo>
                <a:cubicBezTo>
                  <a:pt x="697582" y="10144"/>
                  <a:pt x="900858" y="13876"/>
                  <a:pt x="998921" y="0"/>
                </a:cubicBezTo>
                <a:cubicBezTo>
                  <a:pt x="1096985" y="-13876"/>
                  <a:pt x="1341347" y="-2120"/>
                  <a:pt x="1585245" y="0"/>
                </a:cubicBezTo>
                <a:cubicBezTo>
                  <a:pt x="1829143" y="2120"/>
                  <a:pt x="1882748" y="-10582"/>
                  <a:pt x="2171568" y="0"/>
                </a:cubicBezTo>
                <a:cubicBezTo>
                  <a:pt x="2178202" y="193278"/>
                  <a:pt x="2182719" y="250027"/>
                  <a:pt x="2171568" y="474657"/>
                </a:cubicBezTo>
                <a:cubicBezTo>
                  <a:pt x="1931934" y="492225"/>
                  <a:pt x="1823374" y="489305"/>
                  <a:pt x="1672107" y="474657"/>
                </a:cubicBezTo>
                <a:cubicBezTo>
                  <a:pt x="1520840" y="460009"/>
                  <a:pt x="1304218" y="474635"/>
                  <a:pt x="1172647" y="474657"/>
                </a:cubicBezTo>
                <a:cubicBezTo>
                  <a:pt x="1041076" y="474679"/>
                  <a:pt x="764848" y="470687"/>
                  <a:pt x="586323" y="474657"/>
                </a:cubicBezTo>
                <a:cubicBezTo>
                  <a:pt x="407798" y="478627"/>
                  <a:pt x="188780" y="477497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Shared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19E0D7-1F90-D3D0-D543-FCBE10BD6690}"/>
              </a:ext>
            </a:extLst>
          </p:cNvPr>
          <p:cNvSpPr/>
          <p:nvPr/>
        </p:nvSpPr>
        <p:spPr>
          <a:xfrm>
            <a:off x="1954269" y="2536322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03D77-D69C-1C89-5484-DE0D43ED2289}"/>
              </a:ext>
            </a:extLst>
          </p:cNvPr>
          <p:cNvSpPr/>
          <p:nvPr/>
        </p:nvSpPr>
        <p:spPr>
          <a:xfrm>
            <a:off x="744723" y="3186354"/>
            <a:ext cx="2178073" cy="474657"/>
          </a:xfrm>
          <a:custGeom>
            <a:avLst/>
            <a:gdLst>
              <a:gd name="connsiteX0" fmla="*/ 0 w 2178073"/>
              <a:gd name="connsiteY0" fmla="*/ 0 h 474657"/>
              <a:gd name="connsiteX1" fmla="*/ 522738 w 2178073"/>
              <a:gd name="connsiteY1" fmla="*/ 0 h 474657"/>
              <a:gd name="connsiteX2" fmla="*/ 1067256 w 2178073"/>
              <a:gd name="connsiteY2" fmla="*/ 0 h 474657"/>
              <a:gd name="connsiteX3" fmla="*/ 1611774 w 2178073"/>
              <a:gd name="connsiteY3" fmla="*/ 0 h 474657"/>
              <a:gd name="connsiteX4" fmla="*/ 2178073 w 2178073"/>
              <a:gd name="connsiteY4" fmla="*/ 0 h 474657"/>
              <a:gd name="connsiteX5" fmla="*/ 2178073 w 2178073"/>
              <a:gd name="connsiteY5" fmla="*/ 474657 h 474657"/>
              <a:gd name="connsiteX6" fmla="*/ 1633555 w 2178073"/>
              <a:gd name="connsiteY6" fmla="*/ 474657 h 474657"/>
              <a:gd name="connsiteX7" fmla="*/ 1132598 w 2178073"/>
              <a:gd name="connsiteY7" fmla="*/ 474657 h 474657"/>
              <a:gd name="connsiteX8" fmla="*/ 631641 w 2178073"/>
              <a:gd name="connsiteY8" fmla="*/ 474657 h 474657"/>
              <a:gd name="connsiteX9" fmla="*/ 0 w 2178073"/>
              <a:gd name="connsiteY9" fmla="*/ 474657 h 474657"/>
              <a:gd name="connsiteX10" fmla="*/ 0 w 2178073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73" h="474657" fill="none" extrusionOk="0">
                <a:moveTo>
                  <a:pt x="0" y="0"/>
                </a:moveTo>
                <a:cubicBezTo>
                  <a:pt x="132566" y="19396"/>
                  <a:pt x="348851" y="-19954"/>
                  <a:pt x="522738" y="0"/>
                </a:cubicBezTo>
                <a:cubicBezTo>
                  <a:pt x="696625" y="19954"/>
                  <a:pt x="930730" y="12296"/>
                  <a:pt x="1067256" y="0"/>
                </a:cubicBezTo>
                <a:cubicBezTo>
                  <a:pt x="1203782" y="-12296"/>
                  <a:pt x="1371772" y="-12182"/>
                  <a:pt x="1611774" y="0"/>
                </a:cubicBezTo>
                <a:cubicBezTo>
                  <a:pt x="1851776" y="12182"/>
                  <a:pt x="1965677" y="1771"/>
                  <a:pt x="2178073" y="0"/>
                </a:cubicBezTo>
                <a:cubicBezTo>
                  <a:pt x="2179830" y="134505"/>
                  <a:pt x="2193310" y="372022"/>
                  <a:pt x="2178073" y="474657"/>
                </a:cubicBezTo>
                <a:cubicBezTo>
                  <a:pt x="1979323" y="490451"/>
                  <a:pt x="1808044" y="470509"/>
                  <a:pt x="1633555" y="474657"/>
                </a:cubicBezTo>
                <a:cubicBezTo>
                  <a:pt x="1459066" y="478805"/>
                  <a:pt x="1274808" y="474213"/>
                  <a:pt x="1132598" y="474657"/>
                </a:cubicBezTo>
                <a:cubicBezTo>
                  <a:pt x="990388" y="475101"/>
                  <a:pt x="764433" y="469120"/>
                  <a:pt x="631641" y="474657"/>
                </a:cubicBezTo>
                <a:cubicBezTo>
                  <a:pt x="498849" y="480194"/>
                  <a:pt x="240876" y="466296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73" h="474657" stroke="0" extrusionOk="0">
                <a:moveTo>
                  <a:pt x="0" y="0"/>
                </a:moveTo>
                <a:cubicBezTo>
                  <a:pt x="174178" y="17248"/>
                  <a:pt x="357035" y="-5085"/>
                  <a:pt x="522738" y="0"/>
                </a:cubicBezTo>
                <a:cubicBezTo>
                  <a:pt x="688441" y="5085"/>
                  <a:pt x="803758" y="-17597"/>
                  <a:pt x="1001914" y="0"/>
                </a:cubicBezTo>
                <a:cubicBezTo>
                  <a:pt x="1200070" y="17597"/>
                  <a:pt x="1350656" y="9758"/>
                  <a:pt x="1589993" y="0"/>
                </a:cubicBezTo>
                <a:cubicBezTo>
                  <a:pt x="1829330" y="-9758"/>
                  <a:pt x="1996809" y="16161"/>
                  <a:pt x="2178073" y="0"/>
                </a:cubicBezTo>
                <a:cubicBezTo>
                  <a:pt x="2184707" y="193278"/>
                  <a:pt x="2189224" y="250027"/>
                  <a:pt x="2178073" y="474657"/>
                </a:cubicBezTo>
                <a:cubicBezTo>
                  <a:pt x="2043073" y="493331"/>
                  <a:pt x="1784791" y="469785"/>
                  <a:pt x="1677116" y="474657"/>
                </a:cubicBezTo>
                <a:cubicBezTo>
                  <a:pt x="1569441" y="479529"/>
                  <a:pt x="1419855" y="450297"/>
                  <a:pt x="1176159" y="474657"/>
                </a:cubicBezTo>
                <a:cubicBezTo>
                  <a:pt x="932463" y="499017"/>
                  <a:pt x="761557" y="463388"/>
                  <a:pt x="588080" y="474657"/>
                </a:cubicBezTo>
                <a:cubicBezTo>
                  <a:pt x="414603" y="485926"/>
                  <a:pt x="132674" y="479106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AF66C-E4A3-0DAD-668F-83BF90ACA9EA}"/>
              </a:ext>
            </a:extLst>
          </p:cNvPr>
          <p:cNvSpPr/>
          <p:nvPr/>
        </p:nvSpPr>
        <p:spPr>
          <a:xfrm>
            <a:off x="738209" y="3836385"/>
            <a:ext cx="2178082" cy="474657"/>
          </a:xfrm>
          <a:custGeom>
            <a:avLst/>
            <a:gdLst>
              <a:gd name="connsiteX0" fmla="*/ 0 w 2178082"/>
              <a:gd name="connsiteY0" fmla="*/ 0 h 474657"/>
              <a:gd name="connsiteX1" fmla="*/ 522740 w 2178082"/>
              <a:gd name="connsiteY1" fmla="*/ 0 h 474657"/>
              <a:gd name="connsiteX2" fmla="*/ 1067260 w 2178082"/>
              <a:gd name="connsiteY2" fmla="*/ 0 h 474657"/>
              <a:gd name="connsiteX3" fmla="*/ 1611781 w 2178082"/>
              <a:gd name="connsiteY3" fmla="*/ 0 h 474657"/>
              <a:gd name="connsiteX4" fmla="*/ 2178082 w 2178082"/>
              <a:gd name="connsiteY4" fmla="*/ 0 h 474657"/>
              <a:gd name="connsiteX5" fmla="*/ 2178082 w 2178082"/>
              <a:gd name="connsiteY5" fmla="*/ 474657 h 474657"/>
              <a:gd name="connsiteX6" fmla="*/ 1633562 w 2178082"/>
              <a:gd name="connsiteY6" fmla="*/ 474657 h 474657"/>
              <a:gd name="connsiteX7" fmla="*/ 1132603 w 2178082"/>
              <a:gd name="connsiteY7" fmla="*/ 474657 h 474657"/>
              <a:gd name="connsiteX8" fmla="*/ 631644 w 2178082"/>
              <a:gd name="connsiteY8" fmla="*/ 474657 h 474657"/>
              <a:gd name="connsiteX9" fmla="*/ 0 w 2178082"/>
              <a:gd name="connsiteY9" fmla="*/ 474657 h 474657"/>
              <a:gd name="connsiteX10" fmla="*/ 0 w 2178082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82" h="474657" fill="none" extrusionOk="0">
                <a:moveTo>
                  <a:pt x="0" y="0"/>
                </a:moveTo>
                <a:cubicBezTo>
                  <a:pt x="120268" y="13005"/>
                  <a:pt x="338418" y="25962"/>
                  <a:pt x="522740" y="0"/>
                </a:cubicBezTo>
                <a:cubicBezTo>
                  <a:pt x="707062" y="-25962"/>
                  <a:pt x="926258" y="3177"/>
                  <a:pt x="1067260" y="0"/>
                </a:cubicBezTo>
                <a:cubicBezTo>
                  <a:pt x="1208262" y="-3177"/>
                  <a:pt x="1368584" y="-24381"/>
                  <a:pt x="1611781" y="0"/>
                </a:cubicBezTo>
                <a:cubicBezTo>
                  <a:pt x="1854978" y="24381"/>
                  <a:pt x="1964274" y="-8003"/>
                  <a:pt x="2178082" y="0"/>
                </a:cubicBezTo>
                <a:cubicBezTo>
                  <a:pt x="2179839" y="134505"/>
                  <a:pt x="2193319" y="372022"/>
                  <a:pt x="2178082" y="474657"/>
                </a:cubicBezTo>
                <a:cubicBezTo>
                  <a:pt x="1989001" y="494461"/>
                  <a:pt x="1818446" y="474707"/>
                  <a:pt x="1633562" y="474657"/>
                </a:cubicBezTo>
                <a:cubicBezTo>
                  <a:pt x="1448678" y="474607"/>
                  <a:pt x="1275801" y="477618"/>
                  <a:pt x="1132603" y="474657"/>
                </a:cubicBezTo>
                <a:cubicBezTo>
                  <a:pt x="989405" y="471696"/>
                  <a:pt x="765818" y="480925"/>
                  <a:pt x="631644" y="474657"/>
                </a:cubicBezTo>
                <a:cubicBezTo>
                  <a:pt x="497470" y="468389"/>
                  <a:pt x="259885" y="467415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82" h="474657" stroke="0" extrusionOk="0">
                <a:moveTo>
                  <a:pt x="0" y="0"/>
                </a:moveTo>
                <a:cubicBezTo>
                  <a:pt x="169405" y="11590"/>
                  <a:pt x="350845" y="-15288"/>
                  <a:pt x="522740" y="0"/>
                </a:cubicBezTo>
                <a:cubicBezTo>
                  <a:pt x="694635" y="15288"/>
                  <a:pt x="790402" y="18191"/>
                  <a:pt x="1001918" y="0"/>
                </a:cubicBezTo>
                <a:cubicBezTo>
                  <a:pt x="1213434" y="-18191"/>
                  <a:pt x="1342853" y="-7561"/>
                  <a:pt x="1590000" y="0"/>
                </a:cubicBezTo>
                <a:cubicBezTo>
                  <a:pt x="1837147" y="7561"/>
                  <a:pt x="1991935" y="16125"/>
                  <a:pt x="2178082" y="0"/>
                </a:cubicBezTo>
                <a:cubicBezTo>
                  <a:pt x="2184716" y="193278"/>
                  <a:pt x="2189233" y="250027"/>
                  <a:pt x="2178082" y="474657"/>
                </a:cubicBezTo>
                <a:cubicBezTo>
                  <a:pt x="2053438" y="499676"/>
                  <a:pt x="1789547" y="481578"/>
                  <a:pt x="1677123" y="474657"/>
                </a:cubicBezTo>
                <a:cubicBezTo>
                  <a:pt x="1564699" y="467736"/>
                  <a:pt x="1420010" y="454335"/>
                  <a:pt x="1176164" y="474657"/>
                </a:cubicBezTo>
                <a:cubicBezTo>
                  <a:pt x="932318" y="494979"/>
                  <a:pt x="765760" y="469189"/>
                  <a:pt x="588082" y="474657"/>
                </a:cubicBezTo>
                <a:cubicBezTo>
                  <a:pt x="410404" y="480125"/>
                  <a:pt x="144223" y="482445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Domain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EEB12F-88BD-44F0-40C3-A2FF2907333E}"/>
              </a:ext>
            </a:extLst>
          </p:cNvPr>
          <p:cNvSpPr/>
          <p:nvPr/>
        </p:nvSpPr>
        <p:spPr>
          <a:xfrm>
            <a:off x="738208" y="4486415"/>
            <a:ext cx="2184579" cy="474657"/>
          </a:xfrm>
          <a:custGeom>
            <a:avLst/>
            <a:gdLst>
              <a:gd name="connsiteX0" fmla="*/ 0 w 2184579"/>
              <a:gd name="connsiteY0" fmla="*/ 0 h 474657"/>
              <a:gd name="connsiteX1" fmla="*/ 524299 w 2184579"/>
              <a:gd name="connsiteY1" fmla="*/ 0 h 474657"/>
              <a:gd name="connsiteX2" fmla="*/ 1070444 w 2184579"/>
              <a:gd name="connsiteY2" fmla="*/ 0 h 474657"/>
              <a:gd name="connsiteX3" fmla="*/ 1616588 w 2184579"/>
              <a:gd name="connsiteY3" fmla="*/ 0 h 474657"/>
              <a:gd name="connsiteX4" fmla="*/ 2184579 w 2184579"/>
              <a:gd name="connsiteY4" fmla="*/ 0 h 474657"/>
              <a:gd name="connsiteX5" fmla="*/ 2184579 w 2184579"/>
              <a:gd name="connsiteY5" fmla="*/ 474657 h 474657"/>
              <a:gd name="connsiteX6" fmla="*/ 1638434 w 2184579"/>
              <a:gd name="connsiteY6" fmla="*/ 474657 h 474657"/>
              <a:gd name="connsiteX7" fmla="*/ 1135981 w 2184579"/>
              <a:gd name="connsiteY7" fmla="*/ 474657 h 474657"/>
              <a:gd name="connsiteX8" fmla="*/ 633528 w 2184579"/>
              <a:gd name="connsiteY8" fmla="*/ 474657 h 474657"/>
              <a:gd name="connsiteX9" fmla="*/ 0 w 2184579"/>
              <a:gd name="connsiteY9" fmla="*/ 474657 h 474657"/>
              <a:gd name="connsiteX10" fmla="*/ 0 w 2184579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4579" h="474657" fill="none" extrusionOk="0">
                <a:moveTo>
                  <a:pt x="0" y="0"/>
                </a:moveTo>
                <a:cubicBezTo>
                  <a:pt x="128398" y="12139"/>
                  <a:pt x="385011" y="-1299"/>
                  <a:pt x="524299" y="0"/>
                </a:cubicBezTo>
                <a:cubicBezTo>
                  <a:pt x="663587" y="1299"/>
                  <a:pt x="897434" y="21805"/>
                  <a:pt x="1070444" y="0"/>
                </a:cubicBezTo>
                <a:cubicBezTo>
                  <a:pt x="1243455" y="-21805"/>
                  <a:pt x="1446857" y="-15725"/>
                  <a:pt x="1616588" y="0"/>
                </a:cubicBezTo>
                <a:cubicBezTo>
                  <a:pt x="1786319" y="15725"/>
                  <a:pt x="1969743" y="25213"/>
                  <a:pt x="2184579" y="0"/>
                </a:cubicBezTo>
                <a:cubicBezTo>
                  <a:pt x="2186336" y="134505"/>
                  <a:pt x="2199816" y="372022"/>
                  <a:pt x="2184579" y="474657"/>
                </a:cubicBezTo>
                <a:cubicBezTo>
                  <a:pt x="1986700" y="475635"/>
                  <a:pt x="1749667" y="499564"/>
                  <a:pt x="1638434" y="474657"/>
                </a:cubicBezTo>
                <a:cubicBezTo>
                  <a:pt x="1527202" y="449750"/>
                  <a:pt x="1263530" y="458568"/>
                  <a:pt x="1135981" y="474657"/>
                </a:cubicBezTo>
                <a:cubicBezTo>
                  <a:pt x="1008432" y="490746"/>
                  <a:pt x="745047" y="455863"/>
                  <a:pt x="633528" y="474657"/>
                </a:cubicBezTo>
                <a:cubicBezTo>
                  <a:pt x="522009" y="493451"/>
                  <a:pt x="223543" y="473172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84579" h="474657" stroke="0" extrusionOk="0">
                <a:moveTo>
                  <a:pt x="0" y="0"/>
                </a:moveTo>
                <a:cubicBezTo>
                  <a:pt x="223672" y="5213"/>
                  <a:pt x="401440" y="429"/>
                  <a:pt x="524299" y="0"/>
                </a:cubicBezTo>
                <a:cubicBezTo>
                  <a:pt x="647158" y="-429"/>
                  <a:pt x="907509" y="2732"/>
                  <a:pt x="1004906" y="0"/>
                </a:cubicBezTo>
                <a:cubicBezTo>
                  <a:pt x="1102303" y="-2732"/>
                  <a:pt x="1379560" y="6108"/>
                  <a:pt x="1594743" y="0"/>
                </a:cubicBezTo>
                <a:cubicBezTo>
                  <a:pt x="1809926" y="-6108"/>
                  <a:pt x="1962709" y="-15710"/>
                  <a:pt x="2184579" y="0"/>
                </a:cubicBezTo>
                <a:cubicBezTo>
                  <a:pt x="2191213" y="193278"/>
                  <a:pt x="2195730" y="250027"/>
                  <a:pt x="2184579" y="474657"/>
                </a:cubicBezTo>
                <a:cubicBezTo>
                  <a:pt x="1957697" y="466012"/>
                  <a:pt x="1875403" y="497797"/>
                  <a:pt x="1682126" y="474657"/>
                </a:cubicBezTo>
                <a:cubicBezTo>
                  <a:pt x="1488849" y="451517"/>
                  <a:pt x="1384683" y="455928"/>
                  <a:pt x="1179673" y="474657"/>
                </a:cubicBezTo>
                <a:cubicBezTo>
                  <a:pt x="974663" y="493386"/>
                  <a:pt x="747711" y="500498"/>
                  <a:pt x="589836" y="474657"/>
                </a:cubicBezTo>
                <a:cubicBezTo>
                  <a:pt x="431961" y="448816"/>
                  <a:pt x="186619" y="461480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D19DDF0-5B2F-9605-10C8-FF72F846D94C}"/>
              </a:ext>
            </a:extLst>
          </p:cNvPr>
          <p:cNvCxnSpPr>
            <a:stCxn id="4" idx="0"/>
            <a:endCxn id="27" idx="0"/>
          </p:cNvCxnSpPr>
          <p:nvPr/>
        </p:nvCxnSpPr>
        <p:spPr>
          <a:xfrm rot="5400000" flipH="1" flipV="1">
            <a:off x="4385483" y="-1312795"/>
            <a:ext cx="2333" cy="5112282"/>
          </a:xfrm>
          <a:prstGeom prst="bentConnector3">
            <a:avLst>
              <a:gd name="adj1" fmla="val 9898543"/>
            </a:avLst>
          </a:prstGeom>
          <a:ln w="127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EF1A714-1967-F143-B783-EFBFCC004260}"/>
              </a:ext>
            </a:extLst>
          </p:cNvPr>
          <p:cNvCxnSpPr>
            <a:stCxn id="25" idx="0"/>
            <a:endCxn id="27" idx="0"/>
          </p:cNvCxnSpPr>
          <p:nvPr/>
        </p:nvCxnSpPr>
        <p:spPr>
          <a:xfrm rot="5400000" flipH="1" flipV="1">
            <a:off x="5663553" y="-34724"/>
            <a:ext cx="2333" cy="2556141"/>
          </a:xfrm>
          <a:prstGeom prst="bentConnector3">
            <a:avLst>
              <a:gd name="adj1" fmla="val 9898543"/>
            </a:avLst>
          </a:prstGeom>
          <a:ln w="127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0239FB-D4C7-40DA-FD10-0D0971F59158}"/>
              </a:ext>
            </a:extLst>
          </p:cNvPr>
          <p:cNvSpPr/>
          <p:nvPr/>
        </p:nvSpPr>
        <p:spPr>
          <a:xfrm>
            <a:off x="3307380" y="2536323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Feature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68E569-11A0-2035-DD1F-3EFC38287BF5}"/>
              </a:ext>
            </a:extLst>
          </p:cNvPr>
          <p:cNvSpPr/>
          <p:nvPr/>
        </p:nvSpPr>
        <p:spPr>
          <a:xfrm>
            <a:off x="3307379" y="3186354"/>
            <a:ext cx="2178073" cy="474657"/>
          </a:xfrm>
          <a:custGeom>
            <a:avLst/>
            <a:gdLst>
              <a:gd name="connsiteX0" fmla="*/ 0 w 2178073"/>
              <a:gd name="connsiteY0" fmla="*/ 0 h 474657"/>
              <a:gd name="connsiteX1" fmla="*/ 522738 w 2178073"/>
              <a:gd name="connsiteY1" fmla="*/ 0 h 474657"/>
              <a:gd name="connsiteX2" fmla="*/ 1067256 w 2178073"/>
              <a:gd name="connsiteY2" fmla="*/ 0 h 474657"/>
              <a:gd name="connsiteX3" fmla="*/ 1611774 w 2178073"/>
              <a:gd name="connsiteY3" fmla="*/ 0 h 474657"/>
              <a:gd name="connsiteX4" fmla="*/ 2178073 w 2178073"/>
              <a:gd name="connsiteY4" fmla="*/ 0 h 474657"/>
              <a:gd name="connsiteX5" fmla="*/ 2178073 w 2178073"/>
              <a:gd name="connsiteY5" fmla="*/ 474657 h 474657"/>
              <a:gd name="connsiteX6" fmla="*/ 1633555 w 2178073"/>
              <a:gd name="connsiteY6" fmla="*/ 474657 h 474657"/>
              <a:gd name="connsiteX7" fmla="*/ 1132598 w 2178073"/>
              <a:gd name="connsiteY7" fmla="*/ 474657 h 474657"/>
              <a:gd name="connsiteX8" fmla="*/ 631641 w 2178073"/>
              <a:gd name="connsiteY8" fmla="*/ 474657 h 474657"/>
              <a:gd name="connsiteX9" fmla="*/ 0 w 2178073"/>
              <a:gd name="connsiteY9" fmla="*/ 474657 h 474657"/>
              <a:gd name="connsiteX10" fmla="*/ 0 w 2178073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73" h="474657" fill="none" extrusionOk="0">
                <a:moveTo>
                  <a:pt x="0" y="0"/>
                </a:moveTo>
                <a:cubicBezTo>
                  <a:pt x="132566" y="19396"/>
                  <a:pt x="348851" y="-19954"/>
                  <a:pt x="522738" y="0"/>
                </a:cubicBezTo>
                <a:cubicBezTo>
                  <a:pt x="696625" y="19954"/>
                  <a:pt x="930730" y="12296"/>
                  <a:pt x="1067256" y="0"/>
                </a:cubicBezTo>
                <a:cubicBezTo>
                  <a:pt x="1203782" y="-12296"/>
                  <a:pt x="1371772" y="-12182"/>
                  <a:pt x="1611774" y="0"/>
                </a:cubicBezTo>
                <a:cubicBezTo>
                  <a:pt x="1851776" y="12182"/>
                  <a:pt x="1965677" y="1771"/>
                  <a:pt x="2178073" y="0"/>
                </a:cubicBezTo>
                <a:cubicBezTo>
                  <a:pt x="2179830" y="134505"/>
                  <a:pt x="2193310" y="372022"/>
                  <a:pt x="2178073" y="474657"/>
                </a:cubicBezTo>
                <a:cubicBezTo>
                  <a:pt x="1979323" y="490451"/>
                  <a:pt x="1808044" y="470509"/>
                  <a:pt x="1633555" y="474657"/>
                </a:cubicBezTo>
                <a:cubicBezTo>
                  <a:pt x="1459066" y="478805"/>
                  <a:pt x="1274808" y="474213"/>
                  <a:pt x="1132598" y="474657"/>
                </a:cubicBezTo>
                <a:cubicBezTo>
                  <a:pt x="990388" y="475101"/>
                  <a:pt x="764433" y="469120"/>
                  <a:pt x="631641" y="474657"/>
                </a:cubicBezTo>
                <a:cubicBezTo>
                  <a:pt x="498849" y="480194"/>
                  <a:pt x="240876" y="466296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73" h="474657" stroke="0" extrusionOk="0">
                <a:moveTo>
                  <a:pt x="0" y="0"/>
                </a:moveTo>
                <a:cubicBezTo>
                  <a:pt x="174178" y="17248"/>
                  <a:pt x="357035" y="-5085"/>
                  <a:pt x="522738" y="0"/>
                </a:cubicBezTo>
                <a:cubicBezTo>
                  <a:pt x="688441" y="5085"/>
                  <a:pt x="803758" y="-17597"/>
                  <a:pt x="1001914" y="0"/>
                </a:cubicBezTo>
                <a:cubicBezTo>
                  <a:pt x="1200070" y="17597"/>
                  <a:pt x="1350656" y="9758"/>
                  <a:pt x="1589993" y="0"/>
                </a:cubicBezTo>
                <a:cubicBezTo>
                  <a:pt x="1829330" y="-9758"/>
                  <a:pt x="1996809" y="16161"/>
                  <a:pt x="2178073" y="0"/>
                </a:cubicBezTo>
                <a:cubicBezTo>
                  <a:pt x="2184707" y="193278"/>
                  <a:pt x="2189224" y="250027"/>
                  <a:pt x="2178073" y="474657"/>
                </a:cubicBezTo>
                <a:cubicBezTo>
                  <a:pt x="2043073" y="493331"/>
                  <a:pt x="1784791" y="469785"/>
                  <a:pt x="1677116" y="474657"/>
                </a:cubicBezTo>
                <a:cubicBezTo>
                  <a:pt x="1569441" y="479529"/>
                  <a:pt x="1419855" y="450297"/>
                  <a:pt x="1176159" y="474657"/>
                </a:cubicBezTo>
                <a:cubicBezTo>
                  <a:pt x="932463" y="499017"/>
                  <a:pt x="761557" y="463388"/>
                  <a:pt x="588080" y="474657"/>
                </a:cubicBezTo>
                <a:cubicBezTo>
                  <a:pt x="414603" y="485926"/>
                  <a:pt x="132674" y="479106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8943DA-D48E-34BE-1121-73776F8BA833}"/>
              </a:ext>
            </a:extLst>
          </p:cNvPr>
          <p:cNvSpPr/>
          <p:nvPr/>
        </p:nvSpPr>
        <p:spPr>
          <a:xfrm>
            <a:off x="3300865" y="3836385"/>
            <a:ext cx="2178082" cy="474657"/>
          </a:xfrm>
          <a:custGeom>
            <a:avLst/>
            <a:gdLst>
              <a:gd name="connsiteX0" fmla="*/ 0 w 2178082"/>
              <a:gd name="connsiteY0" fmla="*/ 0 h 474657"/>
              <a:gd name="connsiteX1" fmla="*/ 522740 w 2178082"/>
              <a:gd name="connsiteY1" fmla="*/ 0 h 474657"/>
              <a:gd name="connsiteX2" fmla="*/ 1067260 w 2178082"/>
              <a:gd name="connsiteY2" fmla="*/ 0 h 474657"/>
              <a:gd name="connsiteX3" fmla="*/ 1611781 w 2178082"/>
              <a:gd name="connsiteY3" fmla="*/ 0 h 474657"/>
              <a:gd name="connsiteX4" fmla="*/ 2178082 w 2178082"/>
              <a:gd name="connsiteY4" fmla="*/ 0 h 474657"/>
              <a:gd name="connsiteX5" fmla="*/ 2178082 w 2178082"/>
              <a:gd name="connsiteY5" fmla="*/ 474657 h 474657"/>
              <a:gd name="connsiteX6" fmla="*/ 1633562 w 2178082"/>
              <a:gd name="connsiteY6" fmla="*/ 474657 h 474657"/>
              <a:gd name="connsiteX7" fmla="*/ 1132603 w 2178082"/>
              <a:gd name="connsiteY7" fmla="*/ 474657 h 474657"/>
              <a:gd name="connsiteX8" fmla="*/ 631644 w 2178082"/>
              <a:gd name="connsiteY8" fmla="*/ 474657 h 474657"/>
              <a:gd name="connsiteX9" fmla="*/ 0 w 2178082"/>
              <a:gd name="connsiteY9" fmla="*/ 474657 h 474657"/>
              <a:gd name="connsiteX10" fmla="*/ 0 w 2178082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82" h="474657" fill="none" extrusionOk="0">
                <a:moveTo>
                  <a:pt x="0" y="0"/>
                </a:moveTo>
                <a:cubicBezTo>
                  <a:pt x="120268" y="13005"/>
                  <a:pt x="338418" y="25962"/>
                  <a:pt x="522740" y="0"/>
                </a:cubicBezTo>
                <a:cubicBezTo>
                  <a:pt x="707062" y="-25962"/>
                  <a:pt x="926258" y="3177"/>
                  <a:pt x="1067260" y="0"/>
                </a:cubicBezTo>
                <a:cubicBezTo>
                  <a:pt x="1208262" y="-3177"/>
                  <a:pt x="1368584" y="-24381"/>
                  <a:pt x="1611781" y="0"/>
                </a:cubicBezTo>
                <a:cubicBezTo>
                  <a:pt x="1854978" y="24381"/>
                  <a:pt x="1964274" y="-8003"/>
                  <a:pt x="2178082" y="0"/>
                </a:cubicBezTo>
                <a:cubicBezTo>
                  <a:pt x="2179839" y="134505"/>
                  <a:pt x="2193319" y="372022"/>
                  <a:pt x="2178082" y="474657"/>
                </a:cubicBezTo>
                <a:cubicBezTo>
                  <a:pt x="1989001" y="494461"/>
                  <a:pt x="1818446" y="474707"/>
                  <a:pt x="1633562" y="474657"/>
                </a:cubicBezTo>
                <a:cubicBezTo>
                  <a:pt x="1448678" y="474607"/>
                  <a:pt x="1275801" y="477618"/>
                  <a:pt x="1132603" y="474657"/>
                </a:cubicBezTo>
                <a:cubicBezTo>
                  <a:pt x="989405" y="471696"/>
                  <a:pt x="765818" y="480925"/>
                  <a:pt x="631644" y="474657"/>
                </a:cubicBezTo>
                <a:cubicBezTo>
                  <a:pt x="497470" y="468389"/>
                  <a:pt x="259885" y="467415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82" h="474657" stroke="0" extrusionOk="0">
                <a:moveTo>
                  <a:pt x="0" y="0"/>
                </a:moveTo>
                <a:cubicBezTo>
                  <a:pt x="169405" y="11590"/>
                  <a:pt x="350845" y="-15288"/>
                  <a:pt x="522740" y="0"/>
                </a:cubicBezTo>
                <a:cubicBezTo>
                  <a:pt x="694635" y="15288"/>
                  <a:pt x="790402" y="18191"/>
                  <a:pt x="1001918" y="0"/>
                </a:cubicBezTo>
                <a:cubicBezTo>
                  <a:pt x="1213434" y="-18191"/>
                  <a:pt x="1342853" y="-7561"/>
                  <a:pt x="1590000" y="0"/>
                </a:cubicBezTo>
                <a:cubicBezTo>
                  <a:pt x="1837147" y="7561"/>
                  <a:pt x="1991935" y="16125"/>
                  <a:pt x="2178082" y="0"/>
                </a:cubicBezTo>
                <a:cubicBezTo>
                  <a:pt x="2184716" y="193278"/>
                  <a:pt x="2189233" y="250027"/>
                  <a:pt x="2178082" y="474657"/>
                </a:cubicBezTo>
                <a:cubicBezTo>
                  <a:pt x="2053438" y="499676"/>
                  <a:pt x="1789547" y="481578"/>
                  <a:pt x="1677123" y="474657"/>
                </a:cubicBezTo>
                <a:cubicBezTo>
                  <a:pt x="1564699" y="467736"/>
                  <a:pt x="1420010" y="454335"/>
                  <a:pt x="1176164" y="474657"/>
                </a:cubicBezTo>
                <a:cubicBezTo>
                  <a:pt x="932318" y="494979"/>
                  <a:pt x="765760" y="469189"/>
                  <a:pt x="588082" y="474657"/>
                </a:cubicBezTo>
                <a:cubicBezTo>
                  <a:pt x="410404" y="480125"/>
                  <a:pt x="144223" y="482445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Domain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408EDA-C4F7-DBBD-9315-9EEBA3F187B3}"/>
              </a:ext>
            </a:extLst>
          </p:cNvPr>
          <p:cNvSpPr/>
          <p:nvPr/>
        </p:nvSpPr>
        <p:spPr>
          <a:xfrm>
            <a:off x="3300864" y="4486415"/>
            <a:ext cx="2184587" cy="474657"/>
          </a:xfrm>
          <a:custGeom>
            <a:avLst/>
            <a:gdLst>
              <a:gd name="connsiteX0" fmla="*/ 0 w 2184587"/>
              <a:gd name="connsiteY0" fmla="*/ 0 h 474657"/>
              <a:gd name="connsiteX1" fmla="*/ 524301 w 2184587"/>
              <a:gd name="connsiteY1" fmla="*/ 0 h 474657"/>
              <a:gd name="connsiteX2" fmla="*/ 1070448 w 2184587"/>
              <a:gd name="connsiteY2" fmla="*/ 0 h 474657"/>
              <a:gd name="connsiteX3" fmla="*/ 1616594 w 2184587"/>
              <a:gd name="connsiteY3" fmla="*/ 0 h 474657"/>
              <a:gd name="connsiteX4" fmla="*/ 2184587 w 2184587"/>
              <a:gd name="connsiteY4" fmla="*/ 0 h 474657"/>
              <a:gd name="connsiteX5" fmla="*/ 2184587 w 2184587"/>
              <a:gd name="connsiteY5" fmla="*/ 474657 h 474657"/>
              <a:gd name="connsiteX6" fmla="*/ 1638440 w 2184587"/>
              <a:gd name="connsiteY6" fmla="*/ 474657 h 474657"/>
              <a:gd name="connsiteX7" fmla="*/ 1135985 w 2184587"/>
              <a:gd name="connsiteY7" fmla="*/ 474657 h 474657"/>
              <a:gd name="connsiteX8" fmla="*/ 633530 w 2184587"/>
              <a:gd name="connsiteY8" fmla="*/ 474657 h 474657"/>
              <a:gd name="connsiteX9" fmla="*/ 0 w 2184587"/>
              <a:gd name="connsiteY9" fmla="*/ 474657 h 474657"/>
              <a:gd name="connsiteX10" fmla="*/ 0 w 2184587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4587" h="474657" fill="none" extrusionOk="0">
                <a:moveTo>
                  <a:pt x="0" y="0"/>
                </a:moveTo>
                <a:cubicBezTo>
                  <a:pt x="116136" y="5767"/>
                  <a:pt x="374609" y="-7637"/>
                  <a:pt x="524301" y="0"/>
                </a:cubicBezTo>
                <a:cubicBezTo>
                  <a:pt x="673993" y="7637"/>
                  <a:pt x="892975" y="12714"/>
                  <a:pt x="1070448" y="0"/>
                </a:cubicBezTo>
                <a:cubicBezTo>
                  <a:pt x="1247921" y="-12714"/>
                  <a:pt x="1444740" y="-23834"/>
                  <a:pt x="1616594" y="0"/>
                </a:cubicBezTo>
                <a:cubicBezTo>
                  <a:pt x="1788448" y="23834"/>
                  <a:pt x="1968342" y="15468"/>
                  <a:pt x="2184587" y="0"/>
                </a:cubicBezTo>
                <a:cubicBezTo>
                  <a:pt x="2186344" y="134505"/>
                  <a:pt x="2199824" y="372022"/>
                  <a:pt x="2184587" y="474657"/>
                </a:cubicBezTo>
                <a:cubicBezTo>
                  <a:pt x="1996347" y="479633"/>
                  <a:pt x="1760037" y="449135"/>
                  <a:pt x="1638440" y="474657"/>
                </a:cubicBezTo>
                <a:cubicBezTo>
                  <a:pt x="1516843" y="500179"/>
                  <a:pt x="1264520" y="461962"/>
                  <a:pt x="1135985" y="474657"/>
                </a:cubicBezTo>
                <a:cubicBezTo>
                  <a:pt x="1007451" y="487352"/>
                  <a:pt x="746427" y="467632"/>
                  <a:pt x="633530" y="474657"/>
                </a:cubicBezTo>
                <a:cubicBezTo>
                  <a:pt x="520633" y="481682"/>
                  <a:pt x="236178" y="473916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84587" h="474657" stroke="0" extrusionOk="0">
                <a:moveTo>
                  <a:pt x="0" y="0"/>
                </a:moveTo>
                <a:cubicBezTo>
                  <a:pt x="218914" y="-429"/>
                  <a:pt x="395268" y="-9745"/>
                  <a:pt x="524301" y="0"/>
                </a:cubicBezTo>
                <a:cubicBezTo>
                  <a:pt x="653334" y="9745"/>
                  <a:pt x="894192" y="-9361"/>
                  <a:pt x="1004910" y="0"/>
                </a:cubicBezTo>
                <a:cubicBezTo>
                  <a:pt x="1115628" y="9361"/>
                  <a:pt x="1374374" y="-5403"/>
                  <a:pt x="1594749" y="0"/>
                </a:cubicBezTo>
                <a:cubicBezTo>
                  <a:pt x="1815124" y="5403"/>
                  <a:pt x="1957848" y="-15747"/>
                  <a:pt x="2184587" y="0"/>
                </a:cubicBezTo>
                <a:cubicBezTo>
                  <a:pt x="2191221" y="193278"/>
                  <a:pt x="2195738" y="250027"/>
                  <a:pt x="2184587" y="474657"/>
                </a:cubicBezTo>
                <a:cubicBezTo>
                  <a:pt x="1968031" y="472338"/>
                  <a:pt x="1880145" y="459309"/>
                  <a:pt x="1682132" y="474657"/>
                </a:cubicBezTo>
                <a:cubicBezTo>
                  <a:pt x="1484119" y="490005"/>
                  <a:pt x="1384836" y="459954"/>
                  <a:pt x="1179677" y="474657"/>
                </a:cubicBezTo>
                <a:cubicBezTo>
                  <a:pt x="974518" y="489360"/>
                  <a:pt x="750505" y="445370"/>
                  <a:pt x="589838" y="474657"/>
                </a:cubicBezTo>
                <a:cubicBezTo>
                  <a:pt x="429171" y="503944"/>
                  <a:pt x="198134" y="464809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74219B-4536-5ACB-4190-257B8A438D35}"/>
              </a:ext>
            </a:extLst>
          </p:cNvPr>
          <p:cNvSpPr/>
          <p:nvPr/>
        </p:nvSpPr>
        <p:spPr>
          <a:xfrm>
            <a:off x="4510411" y="2527232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Feature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B10F74-1711-EB7B-3043-DBACF7BBA05B}"/>
              </a:ext>
            </a:extLst>
          </p:cNvPr>
          <p:cNvSpPr/>
          <p:nvPr/>
        </p:nvSpPr>
        <p:spPr>
          <a:xfrm>
            <a:off x="5870036" y="2536323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Feature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4A56D1-0578-1018-3443-71B02C639EAA}"/>
              </a:ext>
            </a:extLst>
          </p:cNvPr>
          <p:cNvSpPr/>
          <p:nvPr/>
        </p:nvSpPr>
        <p:spPr>
          <a:xfrm>
            <a:off x="5870035" y="3186354"/>
            <a:ext cx="2178073" cy="474657"/>
          </a:xfrm>
          <a:custGeom>
            <a:avLst/>
            <a:gdLst>
              <a:gd name="connsiteX0" fmla="*/ 0 w 2178073"/>
              <a:gd name="connsiteY0" fmla="*/ 0 h 474657"/>
              <a:gd name="connsiteX1" fmla="*/ 522738 w 2178073"/>
              <a:gd name="connsiteY1" fmla="*/ 0 h 474657"/>
              <a:gd name="connsiteX2" fmla="*/ 1067256 w 2178073"/>
              <a:gd name="connsiteY2" fmla="*/ 0 h 474657"/>
              <a:gd name="connsiteX3" fmla="*/ 1611774 w 2178073"/>
              <a:gd name="connsiteY3" fmla="*/ 0 h 474657"/>
              <a:gd name="connsiteX4" fmla="*/ 2178073 w 2178073"/>
              <a:gd name="connsiteY4" fmla="*/ 0 h 474657"/>
              <a:gd name="connsiteX5" fmla="*/ 2178073 w 2178073"/>
              <a:gd name="connsiteY5" fmla="*/ 474657 h 474657"/>
              <a:gd name="connsiteX6" fmla="*/ 1633555 w 2178073"/>
              <a:gd name="connsiteY6" fmla="*/ 474657 h 474657"/>
              <a:gd name="connsiteX7" fmla="*/ 1132598 w 2178073"/>
              <a:gd name="connsiteY7" fmla="*/ 474657 h 474657"/>
              <a:gd name="connsiteX8" fmla="*/ 631641 w 2178073"/>
              <a:gd name="connsiteY8" fmla="*/ 474657 h 474657"/>
              <a:gd name="connsiteX9" fmla="*/ 0 w 2178073"/>
              <a:gd name="connsiteY9" fmla="*/ 474657 h 474657"/>
              <a:gd name="connsiteX10" fmla="*/ 0 w 2178073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73" h="474657" fill="none" extrusionOk="0">
                <a:moveTo>
                  <a:pt x="0" y="0"/>
                </a:moveTo>
                <a:cubicBezTo>
                  <a:pt x="132566" y="19396"/>
                  <a:pt x="348851" y="-19954"/>
                  <a:pt x="522738" y="0"/>
                </a:cubicBezTo>
                <a:cubicBezTo>
                  <a:pt x="696625" y="19954"/>
                  <a:pt x="930730" y="12296"/>
                  <a:pt x="1067256" y="0"/>
                </a:cubicBezTo>
                <a:cubicBezTo>
                  <a:pt x="1203782" y="-12296"/>
                  <a:pt x="1371772" y="-12182"/>
                  <a:pt x="1611774" y="0"/>
                </a:cubicBezTo>
                <a:cubicBezTo>
                  <a:pt x="1851776" y="12182"/>
                  <a:pt x="1965677" y="1771"/>
                  <a:pt x="2178073" y="0"/>
                </a:cubicBezTo>
                <a:cubicBezTo>
                  <a:pt x="2179830" y="134505"/>
                  <a:pt x="2193310" y="372022"/>
                  <a:pt x="2178073" y="474657"/>
                </a:cubicBezTo>
                <a:cubicBezTo>
                  <a:pt x="1979323" y="490451"/>
                  <a:pt x="1808044" y="470509"/>
                  <a:pt x="1633555" y="474657"/>
                </a:cubicBezTo>
                <a:cubicBezTo>
                  <a:pt x="1459066" y="478805"/>
                  <a:pt x="1274808" y="474213"/>
                  <a:pt x="1132598" y="474657"/>
                </a:cubicBezTo>
                <a:cubicBezTo>
                  <a:pt x="990388" y="475101"/>
                  <a:pt x="764433" y="469120"/>
                  <a:pt x="631641" y="474657"/>
                </a:cubicBezTo>
                <a:cubicBezTo>
                  <a:pt x="498849" y="480194"/>
                  <a:pt x="240876" y="466296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73" h="474657" stroke="0" extrusionOk="0">
                <a:moveTo>
                  <a:pt x="0" y="0"/>
                </a:moveTo>
                <a:cubicBezTo>
                  <a:pt x="174178" y="17248"/>
                  <a:pt x="357035" y="-5085"/>
                  <a:pt x="522738" y="0"/>
                </a:cubicBezTo>
                <a:cubicBezTo>
                  <a:pt x="688441" y="5085"/>
                  <a:pt x="803758" y="-17597"/>
                  <a:pt x="1001914" y="0"/>
                </a:cubicBezTo>
                <a:cubicBezTo>
                  <a:pt x="1200070" y="17597"/>
                  <a:pt x="1350656" y="9758"/>
                  <a:pt x="1589993" y="0"/>
                </a:cubicBezTo>
                <a:cubicBezTo>
                  <a:pt x="1829330" y="-9758"/>
                  <a:pt x="1996809" y="16161"/>
                  <a:pt x="2178073" y="0"/>
                </a:cubicBezTo>
                <a:cubicBezTo>
                  <a:pt x="2184707" y="193278"/>
                  <a:pt x="2189224" y="250027"/>
                  <a:pt x="2178073" y="474657"/>
                </a:cubicBezTo>
                <a:cubicBezTo>
                  <a:pt x="2043073" y="493331"/>
                  <a:pt x="1784791" y="469785"/>
                  <a:pt x="1677116" y="474657"/>
                </a:cubicBezTo>
                <a:cubicBezTo>
                  <a:pt x="1569441" y="479529"/>
                  <a:pt x="1419855" y="450297"/>
                  <a:pt x="1176159" y="474657"/>
                </a:cubicBezTo>
                <a:cubicBezTo>
                  <a:pt x="932463" y="499017"/>
                  <a:pt x="761557" y="463388"/>
                  <a:pt x="588080" y="474657"/>
                </a:cubicBezTo>
                <a:cubicBezTo>
                  <a:pt x="414603" y="485926"/>
                  <a:pt x="132674" y="479106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CCF0C4-9559-3030-E2DC-CC8FEA1CEE51}"/>
              </a:ext>
            </a:extLst>
          </p:cNvPr>
          <p:cNvSpPr/>
          <p:nvPr/>
        </p:nvSpPr>
        <p:spPr>
          <a:xfrm>
            <a:off x="5863521" y="3836385"/>
            <a:ext cx="2178082" cy="474657"/>
          </a:xfrm>
          <a:custGeom>
            <a:avLst/>
            <a:gdLst>
              <a:gd name="connsiteX0" fmla="*/ 0 w 2178082"/>
              <a:gd name="connsiteY0" fmla="*/ 0 h 474657"/>
              <a:gd name="connsiteX1" fmla="*/ 522740 w 2178082"/>
              <a:gd name="connsiteY1" fmla="*/ 0 h 474657"/>
              <a:gd name="connsiteX2" fmla="*/ 1067260 w 2178082"/>
              <a:gd name="connsiteY2" fmla="*/ 0 h 474657"/>
              <a:gd name="connsiteX3" fmla="*/ 1611781 w 2178082"/>
              <a:gd name="connsiteY3" fmla="*/ 0 h 474657"/>
              <a:gd name="connsiteX4" fmla="*/ 2178082 w 2178082"/>
              <a:gd name="connsiteY4" fmla="*/ 0 h 474657"/>
              <a:gd name="connsiteX5" fmla="*/ 2178082 w 2178082"/>
              <a:gd name="connsiteY5" fmla="*/ 474657 h 474657"/>
              <a:gd name="connsiteX6" fmla="*/ 1633562 w 2178082"/>
              <a:gd name="connsiteY6" fmla="*/ 474657 h 474657"/>
              <a:gd name="connsiteX7" fmla="*/ 1132603 w 2178082"/>
              <a:gd name="connsiteY7" fmla="*/ 474657 h 474657"/>
              <a:gd name="connsiteX8" fmla="*/ 631644 w 2178082"/>
              <a:gd name="connsiteY8" fmla="*/ 474657 h 474657"/>
              <a:gd name="connsiteX9" fmla="*/ 0 w 2178082"/>
              <a:gd name="connsiteY9" fmla="*/ 474657 h 474657"/>
              <a:gd name="connsiteX10" fmla="*/ 0 w 2178082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8082" h="474657" fill="none" extrusionOk="0">
                <a:moveTo>
                  <a:pt x="0" y="0"/>
                </a:moveTo>
                <a:cubicBezTo>
                  <a:pt x="120268" y="13005"/>
                  <a:pt x="338418" y="25962"/>
                  <a:pt x="522740" y="0"/>
                </a:cubicBezTo>
                <a:cubicBezTo>
                  <a:pt x="707062" y="-25962"/>
                  <a:pt x="926258" y="3177"/>
                  <a:pt x="1067260" y="0"/>
                </a:cubicBezTo>
                <a:cubicBezTo>
                  <a:pt x="1208262" y="-3177"/>
                  <a:pt x="1368584" y="-24381"/>
                  <a:pt x="1611781" y="0"/>
                </a:cubicBezTo>
                <a:cubicBezTo>
                  <a:pt x="1854978" y="24381"/>
                  <a:pt x="1964274" y="-8003"/>
                  <a:pt x="2178082" y="0"/>
                </a:cubicBezTo>
                <a:cubicBezTo>
                  <a:pt x="2179839" y="134505"/>
                  <a:pt x="2193319" y="372022"/>
                  <a:pt x="2178082" y="474657"/>
                </a:cubicBezTo>
                <a:cubicBezTo>
                  <a:pt x="1989001" y="494461"/>
                  <a:pt x="1818446" y="474707"/>
                  <a:pt x="1633562" y="474657"/>
                </a:cubicBezTo>
                <a:cubicBezTo>
                  <a:pt x="1448678" y="474607"/>
                  <a:pt x="1275801" y="477618"/>
                  <a:pt x="1132603" y="474657"/>
                </a:cubicBezTo>
                <a:cubicBezTo>
                  <a:pt x="989405" y="471696"/>
                  <a:pt x="765818" y="480925"/>
                  <a:pt x="631644" y="474657"/>
                </a:cubicBezTo>
                <a:cubicBezTo>
                  <a:pt x="497470" y="468389"/>
                  <a:pt x="259885" y="467415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78082" h="474657" stroke="0" extrusionOk="0">
                <a:moveTo>
                  <a:pt x="0" y="0"/>
                </a:moveTo>
                <a:cubicBezTo>
                  <a:pt x="169405" y="11590"/>
                  <a:pt x="350845" y="-15288"/>
                  <a:pt x="522740" y="0"/>
                </a:cubicBezTo>
                <a:cubicBezTo>
                  <a:pt x="694635" y="15288"/>
                  <a:pt x="790402" y="18191"/>
                  <a:pt x="1001918" y="0"/>
                </a:cubicBezTo>
                <a:cubicBezTo>
                  <a:pt x="1213434" y="-18191"/>
                  <a:pt x="1342853" y="-7561"/>
                  <a:pt x="1590000" y="0"/>
                </a:cubicBezTo>
                <a:cubicBezTo>
                  <a:pt x="1837147" y="7561"/>
                  <a:pt x="1991935" y="16125"/>
                  <a:pt x="2178082" y="0"/>
                </a:cubicBezTo>
                <a:cubicBezTo>
                  <a:pt x="2184716" y="193278"/>
                  <a:pt x="2189233" y="250027"/>
                  <a:pt x="2178082" y="474657"/>
                </a:cubicBezTo>
                <a:cubicBezTo>
                  <a:pt x="2053438" y="499676"/>
                  <a:pt x="1789547" y="481578"/>
                  <a:pt x="1677123" y="474657"/>
                </a:cubicBezTo>
                <a:cubicBezTo>
                  <a:pt x="1564699" y="467736"/>
                  <a:pt x="1420010" y="454335"/>
                  <a:pt x="1176164" y="474657"/>
                </a:cubicBezTo>
                <a:cubicBezTo>
                  <a:pt x="932318" y="494979"/>
                  <a:pt x="765760" y="469189"/>
                  <a:pt x="588082" y="474657"/>
                </a:cubicBezTo>
                <a:cubicBezTo>
                  <a:pt x="410404" y="480125"/>
                  <a:pt x="144223" y="482445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Domain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A3191E-A2F4-8414-BBCB-AF6DA3DEE25C}"/>
              </a:ext>
            </a:extLst>
          </p:cNvPr>
          <p:cNvSpPr/>
          <p:nvPr/>
        </p:nvSpPr>
        <p:spPr>
          <a:xfrm>
            <a:off x="5863520" y="4486415"/>
            <a:ext cx="2184587" cy="474657"/>
          </a:xfrm>
          <a:custGeom>
            <a:avLst/>
            <a:gdLst>
              <a:gd name="connsiteX0" fmla="*/ 0 w 2184587"/>
              <a:gd name="connsiteY0" fmla="*/ 0 h 474657"/>
              <a:gd name="connsiteX1" fmla="*/ 524301 w 2184587"/>
              <a:gd name="connsiteY1" fmla="*/ 0 h 474657"/>
              <a:gd name="connsiteX2" fmla="*/ 1070448 w 2184587"/>
              <a:gd name="connsiteY2" fmla="*/ 0 h 474657"/>
              <a:gd name="connsiteX3" fmla="*/ 1616594 w 2184587"/>
              <a:gd name="connsiteY3" fmla="*/ 0 h 474657"/>
              <a:gd name="connsiteX4" fmla="*/ 2184587 w 2184587"/>
              <a:gd name="connsiteY4" fmla="*/ 0 h 474657"/>
              <a:gd name="connsiteX5" fmla="*/ 2184587 w 2184587"/>
              <a:gd name="connsiteY5" fmla="*/ 474657 h 474657"/>
              <a:gd name="connsiteX6" fmla="*/ 1638440 w 2184587"/>
              <a:gd name="connsiteY6" fmla="*/ 474657 h 474657"/>
              <a:gd name="connsiteX7" fmla="*/ 1135985 w 2184587"/>
              <a:gd name="connsiteY7" fmla="*/ 474657 h 474657"/>
              <a:gd name="connsiteX8" fmla="*/ 633530 w 2184587"/>
              <a:gd name="connsiteY8" fmla="*/ 474657 h 474657"/>
              <a:gd name="connsiteX9" fmla="*/ 0 w 2184587"/>
              <a:gd name="connsiteY9" fmla="*/ 474657 h 474657"/>
              <a:gd name="connsiteX10" fmla="*/ 0 w 2184587"/>
              <a:gd name="connsiteY10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4587" h="474657" fill="none" extrusionOk="0">
                <a:moveTo>
                  <a:pt x="0" y="0"/>
                </a:moveTo>
                <a:cubicBezTo>
                  <a:pt x="116136" y="5767"/>
                  <a:pt x="374609" y="-7637"/>
                  <a:pt x="524301" y="0"/>
                </a:cubicBezTo>
                <a:cubicBezTo>
                  <a:pt x="673993" y="7637"/>
                  <a:pt x="892975" y="12714"/>
                  <a:pt x="1070448" y="0"/>
                </a:cubicBezTo>
                <a:cubicBezTo>
                  <a:pt x="1247921" y="-12714"/>
                  <a:pt x="1444740" y="-23834"/>
                  <a:pt x="1616594" y="0"/>
                </a:cubicBezTo>
                <a:cubicBezTo>
                  <a:pt x="1788448" y="23834"/>
                  <a:pt x="1968342" y="15468"/>
                  <a:pt x="2184587" y="0"/>
                </a:cubicBezTo>
                <a:cubicBezTo>
                  <a:pt x="2186344" y="134505"/>
                  <a:pt x="2199824" y="372022"/>
                  <a:pt x="2184587" y="474657"/>
                </a:cubicBezTo>
                <a:cubicBezTo>
                  <a:pt x="1996347" y="479633"/>
                  <a:pt x="1760037" y="449135"/>
                  <a:pt x="1638440" y="474657"/>
                </a:cubicBezTo>
                <a:cubicBezTo>
                  <a:pt x="1516843" y="500179"/>
                  <a:pt x="1264520" y="461962"/>
                  <a:pt x="1135985" y="474657"/>
                </a:cubicBezTo>
                <a:cubicBezTo>
                  <a:pt x="1007451" y="487352"/>
                  <a:pt x="746427" y="467632"/>
                  <a:pt x="633530" y="474657"/>
                </a:cubicBezTo>
                <a:cubicBezTo>
                  <a:pt x="520633" y="481682"/>
                  <a:pt x="236178" y="473916"/>
                  <a:pt x="0" y="474657"/>
                </a:cubicBezTo>
                <a:cubicBezTo>
                  <a:pt x="-21971" y="301758"/>
                  <a:pt x="-13159" y="146996"/>
                  <a:pt x="0" y="0"/>
                </a:cubicBezTo>
                <a:close/>
              </a:path>
              <a:path w="2184587" h="474657" stroke="0" extrusionOk="0">
                <a:moveTo>
                  <a:pt x="0" y="0"/>
                </a:moveTo>
                <a:cubicBezTo>
                  <a:pt x="218914" y="-429"/>
                  <a:pt x="395268" y="-9745"/>
                  <a:pt x="524301" y="0"/>
                </a:cubicBezTo>
                <a:cubicBezTo>
                  <a:pt x="653334" y="9745"/>
                  <a:pt x="894192" y="-9361"/>
                  <a:pt x="1004910" y="0"/>
                </a:cubicBezTo>
                <a:cubicBezTo>
                  <a:pt x="1115628" y="9361"/>
                  <a:pt x="1374374" y="-5403"/>
                  <a:pt x="1594749" y="0"/>
                </a:cubicBezTo>
                <a:cubicBezTo>
                  <a:pt x="1815124" y="5403"/>
                  <a:pt x="1957848" y="-15747"/>
                  <a:pt x="2184587" y="0"/>
                </a:cubicBezTo>
                <a:cubicBezTo>
                  <a:pt x="2191221" y="193278"/>
                  <a:pt x="2195738" y="250027"/>
                  <a:pt x="2184587" y="474657"/>
                </a:cubicBezTo>
                <a:cubicBezTo>
                  <a:pt x="1968031" y="472338"/>
                  <a:pt x="1880145" y="459309"/>
                  <a:pt x="1682132" y="474657"/>
                </a:cubicBezTo>
                <a:cubicBezTo>
                  <a:pt x="1484119" y="490005"/>
                  <a:pt x="1384836" y="459954"/>
                  <a:pt x="1179677" y="474657"/>
                </a:cubicBezTo>
                <a:cubicBezTo>
                  <a:pt x="974518" y="489360"/>
                  <a:pt x="750505" y="445370"/>
                  <a:pt x="589838" y="474657"/>
                </a:cubicBezTo>
                <a:cubicBezTo>
                  <a:pt x="429171" y="503944"/>
                  <a:pt x="198134" y="464809"/>
                  <a:pt x="0" y="474657"/>
                </a:cubicBezTo>
                <a:cubicBezTo>
                  <a:pt x="-12564" y="327076"/>
                  <a:pt x="2034" y="1724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Util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C8EA7-F339-83FE-6B5A-1D8B9DBCB786}"/>
              </a:ext>
            </a:extLst>
          </p:cNvPr>
          <p:cNvSpPr/>
          <p:nvPr/>
        </p:nvSpPr>
        <p:spPr>
          <a:xfrm>
            <a:off x="7073067" y="2527232"/>
            <a:ext cx="962022" cy="474657"/>
          </a:xfrm>
          <a:custGeom>
            <a:avLst/>
            <a:gdLst>
              <a:gd name="connsiteX0" fmla="*/ 0 w 962022"/>
              <a:gd name="connsiteY0" fmla="*/ 0 h 474657"/>
              <a:gd name="connsiteX1" fmla="*/ 500251 w 962022"/>
              <a:gd name="connsiteY1" fmla="*/ 0 h 474657"/>
              <a:gd name="connsiteX2" fmla="*/ 962022 w 962022"/>
              <a:gd name="connsiteY2" fmla="*/ 0 h 474657"/>
              <a:gd name="connsiteX3" fmla="*/ 962022 w 962022"/>
              <a:gd name="connsiteY3" fmla="*/ 474657 h 474657"/>
              <a:gd name="connsiteX4" fmla="*/ 490631 w 962022"/>
              <a:gd name="connsiteY4" fmla="*/ 474657 h 474657"/>
              <a:gd name="connsiteX5" fmla="*/ 0 w 962022"/>
              <a:gd name="connsiteY5" fmla="*/ 474657 h 474657"/>
              <a:gd name="connsiteX6" fmla="*/ 0 w 962022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022" h="474657" fill="none" extrusionOk="0">
                <a:moveTo>
                  <a:pt x="0" y="0"/>
                </a:moveTo>
                <a:cubicBezTo>
                  <a:pt x="226826" y="-19895"/>
                  <a:pt x="363496" y="-14423"/>
                  <a:pt x="500251" y="0"/>
                </a:cubicBezTo>
                <a:cubicBezTo>
                  <a:pt x="637006" y="14423"/>
                  <a:pt x="856966" y="20590"/>
                  <a:pt x="962022" y="0"/>
                </a:cubicBezTo>
                <a:cubicBezTo>
                  <a:pt x="959184" y="180251"/>
                  <a:pt x="974780" y="306603"/>
                  <a:pt x="962022" y="474657"/>
                </a:cubicBezTo>
                <a:cubicBezTo>
                  <a:pt x="756747" y="454700"/>
                  <a:pt x="705614" y="461907"/>
                  <a:pt x="490631" y="474657"/>
                </a:cubicBezTo>
                <a:cubicBezTo>
                  <a:pt x="275648" y="487407"/>
                  <a:pt x="243667" y="47491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962022" h="474657" stroke="0" extrusionOk="0">
                <a:moveTo>
                  <a:pt x="0" y="0"/>
                </a:moveTo>
                <a:cubicBezTo>
                  <a:pt x="109262" y="-2228"/>
                  <a:pt x="332101" y="2494"/>
                  <a:pt x="471391" y="0"/>
                </a:cubicBezTo>
                <a:cubicBezTo>
                  <a:pt x="610681" y="-2494"/>
                  <a:pt x="779986" y="-15959"/>
                  <a:pt x="962022" y="0"/>
                </a:cubicBezTo>
                <a:cubicBezTo>
                  <a:pt x="962061" y="173155"/>
                  <a:pt x="950316" y="376147"/>
                  <a:pt x="962022" y="474657"/>
                </a:cubicBezTo>
                <a:cubicBezTo>
                  <a:pt x="810115" y="451844"/>
                  <a:pt x="652993" y="487118"/>
                  <a:pt x="481011" y="474657"/>
                </a:cubicBezTo>
                <a:cubicBezTo>
                  <a:pt x="309029" y="462196"/>
                  <a:pt x="186649" y="48142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Feature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E95409-B814-8AD0-FFB3-280FFE2999E1}"/>
              </a:ext>
            </a:extLst>
          </p:cNvPr>
          <p:cNvCxnSpPr>
            <a:cxnSpLocks/>
          </p:cNvCxnSpPr>
          <p:nvPr/>
        </p:nvCxnSpPr>
        <p:spPr>
          <a:xfrm>
            <a:off x="373711" y="1876363"/>
            <a:ext cx="0" cy="3084708"/>
          </a:xfrm>
          <a:prstGeom prst="straightConnector1">
            <a:avLst/>
          </a:prstGeom>
          <a:ln w="3175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A7388E-46DC-EE9C-F07F-B6672EB750F4}"/>
              </a:ext>
            </a:extLst>
          </p:cNvPr>
          <p:cNvCxnSpPr>
            <a:stCxn id="42" idx="1"/>
            <a:endCxn id="31" idx="3"/>
          </p:cNvCxnSpPr>
          <p:nvPr/>
        </p:nvCxnSpPr>
        <p:spPr>
          <a:xfrm flipH="1" flipV="1">
            <a:off x="2916291" y="2773651"/>
            <a:ext cx="391089" cy="1"/>
          </a:xfrm>
          <a:prstGeom prst="straightConnector1">
            <a:avLst/>
          </a:prstGeom>
          <a:ln w="12700" cap="rnd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328C7D-6A1E-67BF-A6B9-46A2250AED5C}"/>
              </a:ext>
            </a:extLst>
          </p:cNvPr>
          <p:cNvSpPr/>
          <p:nvPr/>
        </p:nvSpPr>
        <p:spPr>
          <a:xfrm>
            <a:off x="738209" y="1883955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F40FE-2B21-A04B-D0A8-FC82CA684F21}"/>
              </a:ext>
            </a:extLst>
          </p:cNvPr>
          <p:cNvSpPr/>
          <p:nvPr/>
        </p:nvSpPr>
        <p:spPr>
          <a:xfrm>
            <a:off x="1524471" y="1876363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9A183-C87D-D226-9C87-6160CC885747}"/>
              </a:ext>
            </a:extLst>
          </p:cNvPr>
          <p:cNvSpPr/>
          <p:nvPr/>
        </p:nvSpPr>
        <p:spPr>
          <a:xfrm>
            <a:off x="2313986" y="1876363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293465-E186-AE34-15E6-19A09AC859ED}"/>
              </a:ext>
            </a:extLst>
          </p:cNvPr>
          <p:cNvSpPr/>
          <p:nvPr/>
        </p:nvSpPr>
        <p:spPr>
          <a:xfrm>
            <a:off x="3291095" y="1884793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7B285-E530-B084-2738-BBD8C9790343}"/>
              </a:ext>
            </a:extLst>
          </p:cNvPr>
          <p:cNvSpPr/>
          <p:nvPr/>
        </p:nvSpPr>
        <p:spPr>
          <a:xfrm>
            <a:off x="4077357" y="1877201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EE8880-4348-EAC8-4944-5265EFA4AA74}"/>
              </a:ext>
            </a:extLst>
          </p:cNvPr>
          <p:cNvSpPr/>
          <p:nvPr/>
        </p:nvSpPr>
        <p:spPr>
          <a:xfrm>
            <a:off x="4866872" y="1877201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/>
              <a:t>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806EC-0BE4-CFD3-8B9E-5B64EBDDF3DA}"/>
              </a:ext>
            </a:extLst>
          </p:cNvPr>
          <p:cNvSpPr/>
          <p:nvPr/>
        </p:nvSpPr>
        <p:spPr>
          <a:xfrm>
            <a:off x="5853751" y="1877410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7B8117-2009-1541-7DD2-710BE4A01A61}"/>
              </a:ext>
            </a:extLst>
          </p:cNvPr>
          <p:cNvSpPr/>
          <p:nvPr/>
        </p:nvSpPr>
        <p:spPr>
          <a:xfrm>
            <a:off x="6640013" y="1869818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FED01-FEFA-20CA-0E3E-FCEAE6CD4116}"/>
              </a:ext>
            </a:extLst>
          </p:cNvPr>
          <p:cNvSpPr/>
          <p:nvPr/>
        </p:nvSpPr>
        <p:spPr>
          <a:xfrm>
            <a:off x="7429528" y="1869818"/>
            <a:ext cx="605561" cy="474657"/>
          </a:xfrm>
          <a:custGeom>
            <a:avLst/>
            <a:gdLst>
              <a:gd name="connsiteX0" fmla="*/ 0 w 605561"/>
              <a:gd name="connsiteY0" fmla="*/ 0 h 474657"/>
              <a:gd name="connsiteX1" fmla="*/ 605561 w 605561"/>
              <a:gd name="connsiteY1" fmla="*/ 0 h 474657"/>
              <a:gd name="connsiteX2" fmla="*/ 605561 w 605561"/>
              <a:gd name="connsiteY2" fmla="*/ 474657 h 474657"/>
              <a:gd name="connsiteX3" fmla="*/ 0 w 605561"/>
              <a:gd name="connsiteY3" fmla="*/ 474657 h 474657"/>
              <a:gd name="connsiteX4" fmla="*/ 0 w 605561"/>
              <a:gd name="connsiteY4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61" h="474657" fill="none" extrusionOk="0">
                <a:moveTo>
                  <a:pt x="0" y="0"/>
                </a:moveTo>
                <a:cubicBezTo>
                  <a:pt x="302106" y="-10923"/>
                  <a:pt x="364311" y="17030"/>
                  <a:pt x="605561" y="0"/>
                </a:cubicBezTo>
                <a:cubicBezTo>
                  <a:pt x="595624" y="215120"/>
                  <a:pt x="626184" y="352125"/>
                  <a:pt x="605561" y="474657"/>
                </a:cubicBezTo>
                <a:cubicBezTo>
                  <a:pt x="433663" y="474721"/>
                  <a:pt x="193872" y="477670"/>
                  <a:pt x="0" y="474657"/>
                </a:cubicBezTo>
                <a:cubicBezTo>
                  <a:pt x="2034" y="314829"/>
                  <a:pt x="-17226" y="95314"/>
                  <a:pt x="0" y="0"/>
                </a:cubicBezTo>
                <a:close/>
              </a:path>
              <a:path w="605561" h="474657" stroke="0" extrusionOk="0">
                <a:moveTo>
                  <a:pt x="0" y="0"/>
                </a:moveTo>
                <a:cubicBezTo>
                  <a:pt x="165005" y="-1609"/>
                  <a:pt x="338668" y="13141"/>
                  <a:pt x="605561" y="0"/>
                </a:cubicBezTo>
                <a:cubicBezTo>
                  <a:pt x="604262" y="133983"/>
                  <a:pt x="587787" y="264719"/>
                  <a:pt x="605561" y="474657"/>
                </a:cubicBezTo>
                <a:cubicBezTo>
                  <a:pt x="403284" y="485953"/>
                  <a:pt x="149787" y="487151"/>
                  <a:pt x="0" y="474657"/>
                </a:cubicBezTo>
                <a:cubicBezTo>
                  <a:pt x="-3333" y="333772"/>
                  <a:pt x="-10521" y="1530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b="1" dirty="0">
                <a:solidFill>
                  <a:schemeClr val="bg1">
                    <a:lumMod val="85000"/>
                  </a:schemeClr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4639189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2C5F-2A90-442E-9492-EA33F82DC2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Workshop is based on my experiences within the Rabobank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Assignments focus on the Angular framework (and React for the last assignment)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Interactive presentation, interrupt me whenever you have questions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Many illustrations/diagrams to illustrate concepts and problems</a:t>
            </a: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Reach out if there is something you are interested in but haven’t seen</a:t>
            </a: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284715715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20</a:t>
            </a:fld>
            <a:endParaRPr lang="en-GB" noProof="0"/>
          </a:p>
        </p:txBody>
      </p:sp>
      <p:pic>
        <p:nvPicPr>
          <p:cNvPr id="16" name="Picture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9D7E693-3DDA-40B0-88B1-3A64EE79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4" y="1220764"/>
            <a:ext cx="1821401" cy="3487789"/>
          </a:xfrm>
          <a:prstGeom prst="rect">
            <a:avLst/>
          </a:prstGeo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8C143F99-F63A-722E-8653-3CFEDFD2B6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36018" y="1220764"/>
            <a:ext cx="5844381" cy="3544432"/>
          </a:xfrm>
        </p:spPr>
        <p:txBody>
          <a:bodyPr/>
          <a:lstStyle/>
          <a:p>
            <a:r>
              <a:rPr lang="en-GB" u="sng" dirty="0"/>
              <a:t>App</a:t>
            </a:r>
            <a:r>
              <a:rPr lang="en-GB" dirty="0"/>
              <a:t>: provides the entry point for a domain</a:t>
            </a:r>
            <a:endParaRPr lang="en-GB" u="sng" dirty="0"/>
          </a:p>
          <a:p>
            <a:r>
              <a:rPr lang="en-GB" u="sng" dirty="0"/>
              <a:t>A</a:t>
            </a:r>
            <a:r>
              <a:rPr lang="en-NL" u="sng" dirty="0"/>
              <a:t>pi</a:t>
            </a:r>
            <a:r>
              <a:rPr lang="en-NL" dirty="0"/>
              <a:t>: provides functionality exposed to other domains</a:t>
            </a:r>
          </a:p>
          <a:p>
            <a:r>
              <a:rPr lang="en-NL" u="sng" dirty="0"/>
              <a:t>Domain</a:t>
            </a:r>
            <a:r>
              <a:rPr lang="en-NL" dirty="0"/>
              <a:t>: domain logic like models, interfaces, data, services, facades, state management</a:t>
            </a:r>
          </a:p>
          <a:p>
            <a:r>
              <a:rPr lang="en-NL" u="sng" dirty="0"/>
              <a:t>Feature</a:t>
            </a:r>
            <a:r>
              <a:rPr lang="en-NL" dirty="0"/>
              <a:t>: use case implementation with smart components</a:t>
            </a:r>
          </a:p>
          <a:p>
            <a:r>
              <a:rPr lang="en-NL" u="sng" dirty="0"/>
              <a:t>Page</a:t>
            </a:r>
            <a:r>
              <a:rPr lang="en-NL" dirty="0"/>
              <a:t>: page components that use features</a:t>
            </a:r>
          </a:p>
          <a:p>
            <a:r>
              <a:rPr lang="en-NL" u="sng" dirty="0"/>
              <a:t>Ui</a:t>
            </a:r>
            <a:r>
              <a:rPr lang="en-NL" dirty="0"/>
              <a:t>: use case-agnostic reusable dumb components</a:t>
            </a:r>
          </a:p>
          <a:p>
            <a:r>
              <a:rPr lang="en-NL" u="sng" dirty="0"/>
              <a:t>Util</a:t>
            </a:r>
            <a:r>
              <a:rPr lang="en-NL" dirty="0"/>
              <a:t>: reusable helper functions</a:t>
            </a:r>
            <a:endParaRPr lang="en-NL" u="sng" dirty="0"/>
          </a:p>
        </p:txBody>
      </p:sp>
    </p:spTree>
    <p:extLst>
      <p:ext uri="{BB962C8B-B14F-4D97-AF65-F5344CB8AC3E}">
        <p14:creationId xmlns:p14="http://schemas.microsoft.com/office/powerpoint/2010/main" val="14198342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21</a:t>
            </a:fld>
            <a:endParaRPr lang="en-GB" noProof="0"/>
          </a:p>
        </p:txBody>
      </p:sp>
      <p:pic>
        <p:nvPicPr>
          <p:cNvPr id="16" name="Picture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9D7E693-3DDA-40B0-88B1-3A64EE79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4" y="1220764"/>
            <a:ext cx="1821401" cy="3487789"/>
          </a:xfrm>
          <a:prstGeom prst="rect">
            <a:avLst/>
          </a:prstGeo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8C143F99-F63A-722E-8653-3CFEDFD2B6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36018" y="1220764"/>
            <a:ext cx="5844381" cy="3544432"/>
          </a:xfrm>
        </p:spPr>
        <p:txBody>
          <a:bodyPr/>
          <a:lstStyle/>
          <a:p>
            <a:r>
              <a:rPr lang="en-NL" dirty="0"/>
              <a:t>Shared folder only contains ui and util</a:t>
            </a:r>
          </a:p>
          <a:p>
            <a:r>
              <a:rPr lang="en-NL" dirty="0"/>
              <a:t>It should never expose domain-specific functionality, use the api projects instead!</a:t>
            </a:r>
          </a:p>
        </p:txBody>
      </p:sp>
    </p:spTree>
    <p:extLst>
      <p:ext uri="{BB962C8B-B14F-4D97-AF65-F5344CB8AC3E}">
        <p14:creationId xmlns:p14="http://schemas.microsoft.com/office/powerpoint/2010/main" val="39345633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imports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22</a:t>
            </a:fld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0B0F2A-7DF7-EB95-D5C5-D0BD0527C639}"/>
              </a:ext>
            </a:extLst>
          </p:cNvPr>
          <p:cNvSpPr/>
          <p:nvPr/>
        </p:nvSpPr>
        <p:spPr>
          <a:xfrm>
            <a:off x="4122830" y="1066801"/>
            <a:ext cx="898339" cy="474657"/>
          </a:xfrm>
          <a:custGeom>
            <a:avLst/>
            <a:gdLst>
              <a:gd name="connsiteX0" fmla="*/ 0 w 898339"/>
              <a:gd name="connsiteY0" fmla="*/ 0 h 474657"/>
              <a:gd name="connsiteX1" fmla="*/ 467136 w 898339"/>
              <a:gd name="connsiteY1" fmla="*/ 0 h 474657"/>
              <a:gd name="connsiteX2" fmla="*/ 898339 w 898339"/>
              <a:gd name="connsiteY2" fmla="*/ 0 h 474657"/>
              <a:gd name="connsiteX3" fmla="*/ 898339 w 898339"/>
              <a:gd name="connsiteY3" fmla="*/ 474657 h 474657"/>
              <a:gd name="connsiteX4" fmla="*/ 458153 w 898339"/>
              <a:gd name="connsiteY4" fmla="*/ 474657 h 474657"/>
              <a:gd name="connsiteX5" fmla="*/ 0 w 898339"/>
              <a:gd name="connsiteY5" fmla="*/ 474657 h 474657"/>
              <a:gd name="connsiteX6" fmla="*/ 0 w 898339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39" h="474657" fill="none" extrusionOk="0">
                <a:moveTo>
                  <a:pt x="0" y="0"/>
                </a:moveTo>
                <a:cubicBezTo>
                  <a:pt x="127896" y="14370"/>
                  <a:pt x="354564" y="-6833"/>
                  <a:pt x="467136" y="0"/>
                </a:cubicBezTo>
                <a:cubicBezTo>
                  <a:pt x="579708" y="6833"/>
                  <a:pt x="720985" y="14934"/>
                  <a:pt x="898339" y="0"/>
                </a:cubicBezTo>
                <a:cubicBezTo>
                  <a:pt x="895501" y="180251"/>
                  <a:pt x="911097" y="306603"/>
                  <a:pt x="898339" y="474657"/>
                </a:cubicBezTo>
                <a:cubicBezTo>
                  <a:pt x="794227" y="484030"/>
                  <a:pt x="663223" y="457415"/>
                  <a:pt x="458153" y="474657"/>
                </a:cubicBezTo>
                <a:cubicBezTo>
                  <a:pt x="253083" y="491899"/>
                  <a:pt x="134545" y="474755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898339" h="474657" stroke="0" extrusionOk="0">
                <a:moveTo>
                  <a:pt x="0" y="0"/>
                </a:moveTo>
                <a:cubicBezTo>
                  <a:pt x="164036" y="-1708"/>
                  <a:pt x="342078" y="-15383"/>
                  <a:pt x="440186" y="0"/>
                </a:cubicBezTo>
                <a:cubicBezTo>
                  <a:pt x="538294" y="15383"/>
                  <a:pt x="669398" y="-22338"/>
                  <a:pt x="898339" y="0"/>
                </a:cubicBezTo>
                <a:cubicBezTo>
                  <a:pt x="898378" y="173155"/>
                  <a:pt x="886633" y="376147"/>
                  <a:pt x="898339" y="474657"/>
                </a:cubicBezTo>
                <a:cubicBezTo>
                  <a:pt x="678459" y="484985"/>
                  <a:pt x="618445" y="477845"/>
                  <a:pt x="449170" y="474657"/>
                </a:cubicBezTo>
                <a:cubicBezTo>
                  <a:pt x="279895" y="471469"/>
                  <a:pt x="156594" y="475831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A3778-808E-E54E-033A-CB79613EAAB1}"/>
              </a:ext>
            </a:extLst>
          </p:cNvPr>
          <p:cNvSpPr/>
          <p:nvPr/>
        </p:nvSpPr>
        <p:spPr>
          <a:xfrm>
            <a:off x="2455232" y="1943889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-page</a:t>
            </a:r>
            <a:endParaRPr lang="en-NL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29280-C8EE-940F-FD6B-999C3CD694EC}"/>
              </a:ext>
            </a:extLst>
          </p:cNvPr>
          <p:cNvSpPr/>
          <p:nvPr/>
        </p:nvSpPr>
        <p:spPr>
          <a:xfrm>
            <a:off x="5300664" y="1943889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order-page</a:t>
            </a:r>
            <a:endParaRPr lang="en-NL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02468-B1F9-7D04-2BEC-0864A454B281}"/>
              </a:ext>
            </a:extLst>
          </p:cNvPr>
          <p:cNvSpPr/>
          <p:nvPr/>
        </p:nvSpPr>
        <p:spPr>
          <a:xfrm>
            <a:off x="2454123" y="2820977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-feature</a:t>
            </a:r>
            <a:endParaRPr lang="en-NL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5B6C3-2A1E-FAE7-F1C5-8A053FF37B84}"/>
              </a:ext>
            </a:extLst>
          </p:cNvPr>
          <p:cNvSpPr/>
          <p:nvPr/>
        </p:nvSpPr>
        <p:spPr>
          <a:xfrm>
            <a:off x="5300664" y="2833664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order-feature</a:t>
            </a:r>
            <a:endParaRPr lang="en-NL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3AFD9-14A5-BFE4-2A6A-0C5C847E27DE}"/>
              </a:ext>
            </a:extLst>
          </p:cNvPr>
          <p:cNvSpPr/>
          <p:nvPr/>
        </p:nvSpPr>
        <p:spPr>
          <a:xfrm>
            <a:off x="3753373" y="3698065"/>
            <a:ext cx="1637251" cy="474657"/>
          </a:xfrm>
          <a:custGeom>
            <a:avLst/>
            <a:gdLst>
              <a:gd name="connsiteX0" fmla="*/ 0 w 1637251"/>
              <a:gd name="connsiteY0" fmla="*/ 0 h 474657"/>
              <a:gd name="connsiteX1" fmla="*/ 578495 w 1637251"/>
              <a:gd name="connsiteY1" fmla="*/ 0 h 474657"/>
              <a:gd name="connsiteX2" fmla="*/ 1140618 w 1637251"/>
              <a:gd name="connsiteY2" fmla="*/ 0 h 474657"/>
              <a:gd name="connsiteX3" fmla="*/ 1637251 w 1637251"/>
              <a:gd name="connsiteY3" fmla="*/ 0 h 474657"/>
              <a:gd name="connsiteX4" fmla="*/ 1637251 w 1637251"/>
              <a:gd name="connsiteY4" fmla="*/ 474657 h 474657"/>
              <a:gd name="connsiteX5" fmla="*/ 1124246 w 1637251"/>
              <a:gd name="connsiteY5" fmla="*/ 474657 h 474657"/>
              <a:gd name="connsiteX6" fmla="*/ 578495 w 1637251"/>
              <a:gd name="connsiteY6" fmla="*/ 474657 h 474657"/>
              <a:gd name="connsiteX7" fmla="*/ 0 w 1637251"/>
              <a:gd name="connsiteY7" fmla="*/ 474657 h 474657"/>
              <a:gd name="connsiteX8" fmla="*/ 0 w 1637251"/>
              <a:gd name="connsiteY8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7251" h="474657" fill="none" extrusionOk="0">
                <a:moveTo>
                  <a:pt x="0" y="0"/>
                </a:moveTo>
                <a:cubicBezTo>
                  <a:pt x="124452" y="28503"/>
                  <a:pt x="388111" y="-1294"/>
                  <a:pt x="578495" y="0"/>
                </a:cubicBezTo>
                <a:cubicBezTo>
                  <a:pt x="768880" y="1294"/>
                  <a:pt x="953092" y="-11120"/>
                  <a:pt x="1140618" y="0"/>
                </a:cubicBezTo>
                <a:cubicBezTo>
                  <a:pt x="1328144" y="11120"/>
                  <a:pt x="1488519" y="-23449"/>
                  <a:pt x="1637251" y="0"/>
                </a:cubicBezTo>
                <a:cubicBezTo>
                  <a:pt x="1646518" y="184552"/>
                  <a:pt x="1622923" y="244802"/>
                  <a:pt x="1637251" y="474657"/>
                </a:cubicBezTo>
                <a:cubicBezTo>
                  <a:pt x="1519400" y="461533"/>
                  <a:pt x="1362847" y="473558"/>
                  <a:pt x="1124246" y="474657"/>
                </a:cubicBezTo>
                <a:cubicBezTo>
                  <a:pt x="885645" y="475756"/>
                  <a:pt x="699535" y="465623"/>
                  <a:pt x="578495" y="474657"/>
                </a:cubicBezTo>
                <a:cubicBezTo>
                  <a:pt x="457455" y="483691"/>
                  <a:pt x="257083" y="482546"/>
                  <a:pt x="0" y="474657"/>
                </a:cubicBezTo>
                <a:cubicBezTo>
                  <a:pt x="-23133" y="315521"/>
                  <a:pt x="12163" y="212243"/>
                  <a:pt x="0" y="0"/>
                </a:cubicBezTo>
                <a:close/>
              </a:path>
              <a:path w="1637251" h="474657" stroke="0" extrusionOk="0">
                <a:moveTo>
                  <a:pt x="0" y="0"/>
                </a:moveTo>
                <a:cubicBezTo>
                  <a:pt x="208594" y="25275"/>
                  <a:pt x="291965" y="-513"/>
                  <a:pt x="529378" y="0"/>
                </a:cubicBezTo>
                <a:cubicBezTo>
                  <a:pt x="766791" y="513"/>
                  <a:pt x="869733" y="-7782"/>
                  <a:pt x="1026011" y="0"/>
                </a:cubicBezTo>
                <a:cubicBezTo>
                  <a:pt x="1182289" y="7782"/>
                  <a:pt x="1432600" y="-19349"/>
                  <a:pt x="1637251" y="0"/>
                </a:cubicBezTo>
                <a:cubicBezTo>
                  <a:pt x="1650953" y="120288"/>
                  <a:pt x="1650396" y="282149"/>
                  <a:pt x="1637251" y="474657"/>
                </a:cubicBezTo>
                <a:cubicBezTo>
                  <a:pt x="1469496" y="491888"/>
                  <a:pt x="1358913" y="454988"/>
                  <a:pt x="1124246" y="474657"/>
                </a:cubicBezTo>
                <a:cubicBezTo>
                  <a:pt x="889580" y="494326"/>
                  <a:pt x="822500" y="481479"/>
                  <a:pt x="545750" y="474657"/>
                </a:cubicBezTo>
                <a:cubicBezTo>
                  <a:pt x="269000" y="467835"/>
                  <a:pt x="160446" y="454350"/>
                  <a:pt x="0" y="474657"/>
                </a:cubicBezTo>
                <a:cubicBezTo>
                  <a:pt x="-20623" y="264929"/>
                  <a:pt x="-1501" y="20278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-domain-logic</a:t>
            </a:r>
            <a:endParaRPr lang="en-NL" sz="12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ABD1384-32CD-E8F1-446E-D882DF25435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659428" y="1031316"/>
            <a:ext cx="402431" cy="1422715"/>
          </a:xfrm>
          <a:prstGeom prst="bentConnector3">
            <a:avLst/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74D4DC-EAAB-1BB5-5206-A430C9B3534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082143" y="1031314"/>
            <a:ext cx="402431" cy="142271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09DA800-1F3A-82CF-93CB-65FAFC2DAD3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947516" y="2619207"/>
            <a:ext cx="402431" cy="110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6122-A9DF-BD91-27E1-3958379BAA4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5787158" y="2626105"/>
            <a:ext cx="415118" cy="12700"/>
          </a:xfrm>
          <a:prstGeom prst="bentConnector3">
            <a:avLst>
              <a:gd name="adj1" fmla="val 94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88886BE-212E-71FA-41E0-EEEC49A99FDE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>
            <a:off x="5379135" y="3319811"/>
            <a:ext cx="627073" cy="604093"/>
          </a:xfrm>
          <a:prstGeom prst="bentConnector2">
            <a:avLst/>
          </a:prstGeom>
          <a:ln w="12700" cap="rnd">
            <a:solidFill>
              <a:srgbClr val="D6083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4EA8B35-E22F-6EAD-DBAA-FFE618C0A31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130894" y="3312915"/>
            <a:ext cx="639760" cy="605197"/>
          </a:xfrm>
          <a:prstGeom prst="bentConnector2">
            <a:avLst/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8A05E6A-9291-DC97-EE28-F09DA56478D4}"/>
              </a:ext>
            </a:extLst>
          </p:cNvPr>
          <p:cNvSpPr/>
          <p:nvPr/>
        </p:nvSpPr>
        <p:spPr>
          <a:xfrm>
            <a:off x="7264879" y="2833663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order-page-2</a:t>
            </a:r>
            <a:endParaRPr lang="en-NL" sz="1200" b="1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FD4F1B-FF01-AC68-5532-567CA0124139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 flipV="1">
            <a:off x="6688770" y="3070992"/>
            <a:ext cx="576109" cy="1"/>
          </a:xfrm>
          <a:prstGeom prst="bentConnector3">
            <a:avLst>
              <a:gd name="adj1" fmla="val 50000"/>
            </a:avLst>
          </a:prstGeom>
          <a:ln w="12700" cap="rnd">
            <a:solidFill>
              <a:srgbClr val="D6083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CCCCC8EA-1B05-FA85-32C8-919E74524116}"/>
              </a:ext>
            </a:extLst>
          </p:cNvPr>
          <p:cNvSpPr/>
          <p:nvPr/>
        </p:nvSpPr>
        <p:spPr>
          <a:xfrm flipH="1" flipV="1">
            <a:off x="5906964" y="4008170"/>
            <a:ext cx="550986" cy="307778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A930F1-06A1-B316-FE5D-5CFEC1339D82}"/>
              </a:ext>
            </a:extLst>
          </p:cNvPr>
          <p:cNvSpPr txBox="1"/>
          <p:nvPr/>
        </p:nvSpPr>
        <p:spPr>
          <a:xfrm>
            <a:off x="6596387" y="4185408"/>
            <a:ext cx="2225026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Domain import boundary violation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CED0CA8-159F-A67D-7B59-3A3ECF32A6C0}"/>
              </a:ext>
            </a:extLst>
          </p:cNvPr>
          <p:cNvSpPr/>
          <p:nvPr/>
        </p:nvSpPr>
        <p:spPr>
          <a:xfrm rot="2634211" flipH="1" flipV="1">
            <a:off x="6803914" y="3273703"/>
            <a:ext cx="348484" cy="214143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E134B-CCB8-FB15-CD0C-7817DB575569}"/>
              </a:ext>
            </a:extLst>
          </p:cNvPr>
          <p:cNvSpPr txBox="1"/>
          <p:nvPr/>
        </p:nvSpPr>
        <p:spPr>
          <a:xfrm>
            <a:off x="6457950" y="3592975"/>
            <a:ext cx="2225026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Project type import violation</a:t>
            </a:r>
          </a:p>
        </p:txBody>
      </p:sp>
    </p:spTree>
    <p:extLst>
      <p:ext uri="{BB962C8B-B14F-4D97-AF65-F5344CB8AC3E}">
        <p14:creationId xmlns:p14="http://schemas.microsoft.com/office/powerpoint/2010/main" val="2442086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2" y="191292"/>
            <a:ext cx="6343651" cy="875509"/>
          </a:xfrm>
        </p:spPr>
        <p:txBody>
          <a:bodyPr/>
          <a:lstStyle/>
          <a:p>
            <a:r>
              <a:rPr lang="en-US" dirty="0"/>
              <a:t>Restricting imports – project tags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23</a:t>
            </a:fld>
            <a:endParaRPr lang="en-GB" noProof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8C143F99-F63A-722E-8653-3CFEDFD2B6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36018" y="1220764"/>
            <a:ext cx="5844381" cy="3544432"/>
          </a:xfrm>
        </p:spPr>
        <p:txBody>
          <a:bodyPr/>
          <a:lstStyle/>
          <a:p>
            <a:r>
              <a:rPr lang="nl-NL" dirty="0"/>
              <a:t>NX </a:t>
            </a:r>
            <a:r>
              <a:rPr lang="nl-NL" dirty="0" err="1"/>
              <a:t>enables</a:t>
            </a:r>
            <a:r>
              <a:rPr lang="nl-NL" dirty="0"/>
              <a:t> tags option in project </a:t>
            </a:r>
            <a:r>
              <a:rPr lang="nl-NL" dirty="0" err="1"/>
              <a:t>configuration</a:t>
            </a:r>
            <a:endParaRPr lang="en-NL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9CBE232-7795-0950-8708-C9D8D8FA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96" y="3482980"/>
            <a:ext cx="5083368" cy="148193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9A04A12-72BC-581A-1429-967AA79B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096" y="1825631"/>
            <a:ext cx="5083368" cy="1435886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49CB7F-F48C-235C-B9C5-FDEB23A7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8357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77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24</a:t>
            </a:fld>
            <a:endParaRPr lang="en-GB" noProof="0"/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DF3B99AE-1722-9817-A807-9AF8A8AB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06" y="0"/>
            <a:ext cx="7379494" cy="514369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05C01FE-FB7D-1E5B-0E62-254EA0BA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7714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59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25</a:t>
            </a:fld>
            <a:endParaRPr lang="en-GB" noProof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05C01FE-FB7D-1E5B-0E62-254EA0BAF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771477" cy="51435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2A21446-1888-E31F-735A-401603A1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475" y="1043465"/>
            <a:ext cx="7376825" cy="31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237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imports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26</a:t>
            </a:fld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81FE03-D308-5E7E-FDFD-57A6AF4FC318}"/>
              </a:ext>
            </a:extLst>
          </p:cNvPr>
          <p:cNvSpPr/>
          <p:nvPr/>
        </p:nvSpPr>
        <p:spPr>
          <a:xfrm>
            <a:off x="4122830" y="1066801"/>
            <a:ext cx="898339" cy="474657"/>
          </a:xfrm>
          <a:custGeom>
            <a:avLst/>
            <a:gdLst>
              <a:gd name="connsiteX0" fmla="*/ 0 w 898339"/>
              <a:gd name="connsiteY0" fmla="*/ 0 h 474657"/>
              <a:gd name="connsiteX1" fmla="*/ 467136 w 898339"/>
              <a:gd name="connsiteY1" fmla="*/ 0 h 474657"/>
              <a:gd name="connsiteX2" fmla="*/ 898339 w 898339"/>
              <a:gd name="connsiteY2" fmla="*/ 0 h 474657"/>
              <a:gd name="connsiteX3" fmla="*/ 898339 w 898339"/>
              <a:gd name="connsiteY3" fmla="*/ 474657 h 474657"/>
              <a:gd name="connsiteX4" fmla="*/ 458153 w 898339"/>
              <a:gd name="connsiteY4" fmla="*/ 474657 h 474657"/>
              <a:gd name="connsiteX5" fmla="*/ 0 w 898339"/>
              <a:gd name="connsiteY5" fmla="*/ 474657 h 474657"/>
              <a:gd name="connsiteX6" fmla="*/ 0 w 898339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39" h="474657" fill="none" extrusionOk="0">
                <a:moveTo>
                  <a:pt x="0" y="0"/>
                </a:moveTo>
                <a:cubicBezTo>
                  <a:pt x="127896" y="14370"/>
                  <a:pt x="354564" y="-6833"/>
                  <a:pt x="467136" y="0"/>
                </a:cubicBezTo>
                <a:cubicBezTo>
                  <a:pt x="579708" y="6833"/>
                  <a:pt x="720985" y="14934"/>
                  <a:pt x="898339" y="0"/>
                </a:cubicBezTo>
                <a:cubicBezTo>
                  <a:pt x="895501" y="180251"/>
                  <a:pt x="911097" y="306603"/>
                  <a:pt x="898339" y="474657"/>
                </a:cubicBezTo>
                <a:cubicBezTo>
                  <a:pt x="794227" y="484030"/>
                  <a:pt x="663223" y="457415"/>
                  <a:pt x="458153" y="474657"/>
                </a:cubicBezTo>
                <a:cubicBezTo>
                  <a:pt x="253083" y="491899"/>
                  <a:pt x="134545" y="474755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898339" h="474657" stroke="0" extrusionOk="0">
                <a:moveTo>
                  <a:pt x="0" y="0"/>
                </a:moveTo>
                <a:cubicBezTo>
                  <a:pt x="164036" y="-1708"/>
                  <a:pt x="342078" y="-15383"/>
                  <a:pt x="440186" y="0"/>
                </a:cubicBezTo>
                <a:cubicBezTo>
                  <a:pt x="538294" y="15383"/>
                  <a:pt x="669398" y="-22338"/>
                  <a:pt x="898339" y="0"/>
                </a:cubicBezTo>
                <a:cubicBezTo>
                  <a:pt x="898378" y="173155"/>
                  <a:pt x="886633" y="376147"/>
                  <a:pt x="898339" y="474657"/>
                </a:cubicBezTo>
                <a:cubicBezTo>
                  <a:pt x="678459" y="484985"/>
                  <a:pt x="618445" y="477845"/>
                  <a:pt x="449170" y="474657"/>
                </a:cubicBezTo>
                <a:cubicBezTo>
                  <a:pt x="279895" y="471469"/>
                  <a:pt x="156594" y="475831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05D5FE-FBC9-5F87-9A32-1E8D6CB9F498}"/>
              </a:ext>
            </a:extLst>
          </p:cNvPr>
          <p:cNvSpPr/>
          <p:nvPr/>
        </p:nvSpPr>
        <p:spPr>
          <a:xfrm>
            <a:off x="2455232" y="1943889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-page</a:t>
            </a:r>
            <a:endParaRPr lang="en-NL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88E1B-6148-8FE9-BD96-31C48365160F}"/>
              </a:ext>
            </a:extLst>
          </p:cNvPr>
          <p:cNvSpPr/>
          <p:nvPr/>
        </p:nvSpPr>
        <p:spPr>
          <a:xfrm>
            <a:off x="5300664" y="1943889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order-page</a:t>
            </a:r>
            <a:endParaRPr lang="en-NL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A4A654-5486-160E-95F7-A310A474EE84}"/>
              </a:ext>
            </a:extLst>
          </p:cNvPr>
          <p:cNvSpPr/>
          <p:nvPr/>
        </p:nvSpPr>
        <p:spPr>
          <a:xfrm>
            <a:off x="2454123" y="2820977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-feature</a:t>
            </a:r>
            <a:endParaRPr lang="en-NL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83812-4FA6-FECF-0454-60D4F4E1405A}"/>
              </a:ext>
            </a:extLst>
          </p:cNvPr>
          <p:cNvSpPr/>
          <p:nvPr/>
        </p:nvSpPr>
        <p:spPr>
          <a:xfrm>
            <a:off x="5300664" y="2833664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order-feature</a:t>
            </a:r>
            <a:endParaRPr lang="en-NL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F42C71-384B-9415-394D-1DE8C24FEC6F}"/>
              </a:ext>
            </a:extLst>
          </p:cNvPr>
          <p:cNvSpPr/>
          <p:nvPr/>
        </p:nvSpPr>
        <p:spPr>
          <a:xfrm>
            <a:off x="3753373" y="3698065"/>
            <a:ext cx="1637251" cy="474657"/>
          </a:xfrm>
          <a:custGeom>
            <a:avLst/>
            <a:gdLst>
              <a:gd name="connsiteX0" fmla="*/ 0 w 1637251"/>
              <a:gd name="connsiteY0" fmla="*/ 0 h 474657"/>
              <a:gd name="connsiteX1" fmla="*/ 578495 w 1637251"/>
              <a:gd name="connsiteY1" fmla="*/ 0 h 474657"/>
              <a:gd name="connsiteX2" fmla="*/ 1140618 w 1637251"/>
              <a:gd name="connsiteY2" fmla="*/ 0 h 474657"/>
              <a:gd name="connsiteX3" fmla="*/ 1637251 w 1637251"/>
              <a:gd name="connsiteY3" fmla="*/ 0 h 474657"/>
              <a:gd name="connsiteX4" fmla="*/ 1637251 w 1637251"/>
              <a:gd name="connsiteY4" fmla="*/ 474657 h 474657"/>
              <a:gd name="connsiteX5" fmla="*/ 1124246 w 1637251"/>
              <a:gd name="connsiteY5" fmla="*/ 474657 h 474657"/>
              <a:gd name="connsiteX6" fmla="*/ 578495 w 1637251"/>
              <a:gd name="connsiteY6" fmla="*/ 474657 h 474657"/>
              <a:gd name="connsiteX7" fmla="*/ 0 w 1637251"/>
              <a:gd name="connsiteY7" fmla="*/ 474657 h 474657"/>
              <a:gd name="connsiteX8" fmla="*/ 0 w 1637251"/>
              <a:gd name="connsiteY8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7251" h="474657" fill="none" extrusionOk="0">
                <a:moveTo>
                  <a:pt x="0" y="0"/>
                </a:moveTo>
                <a:cubicBezTo>
                  <a:pt x="124452" y="28503"/>
                  <a:pt x="388111" y="-1294"/>
                  <a:pt x="578495" y="0"/>
                </a:cubicBezTo>
                <a:cubicBezTo>
                  <a:pt x="768880" y="1294"/>
                  <a:pt x="953092" y="-11120"/>
                  <a:pt x="1140618" y="0"/>
                </a:cubicBezTo>
                <a:cubicBezTo>
                  <a:pt x="1328144" y="11120"/>
                  <a:pt x="1488519" y="-23449"/>
                  <a:pt x="1637251" y="0"/>
                </a:cubicBezTo>
                <a:cubicBezTo>
                  <a:pt x="1646518" y="184552"/>
                  <a:pt x="1622923" y="244802"/>
                  <a:pt x="1637251" y="474657"/>
                </a:cubicBezTo>
                <a:cubicBezTo>
                  <a:pt x="1519400" y="461533"/>
                  <a:pt x="1362847" y="473558"/>
                  <a:pt x="1124246" y="474657"/>
                </a:cubicBezTo>
                <a:cubicBezTo>
                  <a:pt x="885645" y="475756"/>
                  <a:pt x="699535" y="465623"/>
                  <a:pt x="578495" y="474657"/>
                </a:cubicBezTo>
                <a:cubicBezTo>
                  <a:pt x="457455" y="483691"/>
                  <a:pt x="257083" y="482546"/>
                  <a:pt x="0" y="474657"/>
                </a:cubicBezTo>
                <a:cubicBezTo>
                  <a:pt x="-23133" y="315521"/>
                  <a:pt x="12163" y="212243"/>
                  <a:pt x="0" y="0"/>
                </a:cubicBezTo>
                <a:close/>
              </a:path>
              <a:path w="1637251" h="474657" stroke="0" extrusionOk="0">
                <a:moveTo>
                  <a:pt x="0" y="0"/>
                </a:moveTo>
                <a:cubicBezTo>
                  <a:pt x="208594" y="25275"/>
                  <a:pt x="291965" y="-513"/>
                  <a:pt x="529378" y="0"/>
                </a:cubicBezTo>
                <a:cubicBezTo>
                  <a:pt x="766791" y="513"/>
                  <a:pt x="869733" y="-7782"/>
                  <a:pt x="1026011" y="0"/>
                </a:cubicBezTo>
                <a:cubicBezTo>
                  <a:pt x="1182289" y="7782"/>
                  <a:pt x="1432600" y="-19349"/>
                  <a:pt x="1637251" y="0"/>
                </a:cubicBezTo>
                <a:cubicBezTo>
                  <a:pt x="1650953" y="120288"/>
                  <a:pt x="1650396" y="282149"/>
                  <a:pt x="1637251" y="474657"/>
                </a:cubicBezTo>
                <a:cubicBezTo>
                  <a:pt x="1469496" y="491888"/>
                  <a:pt x="1358913" y="454988"/>
                  <a:pt x="1124246" y="474657"/>
                </a:cubicBezTo>
                <a:cubicBezTo>
                  <a:pt x="889580" y="494326"/>
                  <a:pt x="822500" y="481479"/>
                  <a:pt x="545750" y="474657"/>
                </a:cubicBezTo>
                <a:cubicBezTo>
                  <a:pt x="269000" y="467835"/>
                  <a:pt x="160446" y="454350"/>
                  <a:pt x="0" y="474657"/>
                </a:cubicBezTo>
                <a:cubicBezTo>
                  <a:pt x="-20623" y="264929"/>
                  <a:pt x="-1501" y="20278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-domain-logic</a:t>
            </a:r>
            <a:endParaRPr lang="en-NL" sz="1200" b="1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A227AF3-F4D6-63E0-627F-09B21CE7C744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5400000">
            <a:off x="3659428" y="1031316"/>
            <a:ext cx="402431" cy="1422715"/>
          </a:xfrm>
          <a:prstGeom prst="bentConnector3">
            <a:avLst/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9354A28-2420-D96B-67DB-338C5D382BB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5082143" y="1031314"/>
            <a:ext cx="402431" cy="142271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AFBD8B1-C47D-D414-1CF0-84E0A6FC4CB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2947516" y="2619207"/>
            <a:ext cx="402431" cy="110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E46F161-BDAA-E727-6DA1-1D5054D12E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5787158" y="2626105"/>
            <a:ext cx="415118" cy="12700"/>
          </a:xfrm>
          <a:prstGeom prst="bentConnector3">
            <a:avLst>
              <a:gd name="adj1" fmla="val 94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C962623-2221-CA84-C6DC-DBC7D38D8991}"/>
              </a:ext>
            </a:extLst>
          </p:cNvPr>
          <p:cNvCxnSpPr>
            <a:cxnSpLocks/>
            <a:stCxn id="19" idx="2"/>
            <a:endCxn id="21" idx="3"/>
          </p:cNvCxnSpPr>
          <p:nvPr/>
        </p:nvCxnSpPr>
        <p:spPr>
          <a:xfrm rot="5400000">
            <a:off x="5379135" y="3319811"/>
            <a:ext cx="627073" cy="604093"/>
          </a:xfrm>
          <a:prstGeom prst="bentConnector2">
            <a:avLst/>
          </a:prstGeom>
          <a:ln w="12700" cap="rnd">
            <a:solidFill>
              <a:srgbClr val="D6083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E92BA79-84E1-7346-5BF0-67C9A95764D4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16200000" flipH="1">
            <a:off x="3130894" y="3312915"/>
            <a:ext cx="639760" cy="605197"/>
          </a:xfrm>
          <a:prstGeom prst="bentConnector2">
            <a:avLst/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AA6EF6-F64F-43D0-913B-45A34F36ACCE}"/>
              </a:ext>
            </a:extLst>
          </p:cNvPr>
          <p:cNvSpPr/>
          <p:nvPr/>
        </p:nvSpPr>
        <p:spPr>
          <a:xfrm>
            <a:off x="7264879" y="2833663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order-page-2</a:t>
            </a:r>
            <a:endParaRPr lang="en-NL" sz="1200" b="1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7A53B83-F9E9-C6BA-D6EF-964F8FFD1D69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6688770" y="3070992"/>
            <a:ext cx="576109" cy="1"/>
          </a:xfrm>
          <a:prstGeom prst="bentConnector3">
            <a:avLst>
              <a:gd name="adj1" fmla="val 50000"/>
            </a:avLst>
          </a:prstGeom>
          <a:ln w="12700" cap="rnd">
            <a:solidFill>
              <a:srgbClr val="D6083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A94D99E2-3764-E891-E2E1-B3F247C6E9F8}"/>
              </a:ext>
            </a:extLst>
          </p:cNvPr>
          <p:cNvSpPr/>
          <p:nvPr/>
        </p:nvSpPr>
        <p:spPr>
          <a:xfrm rot="1773793" flipH="1" flipV="1">
            <a:off x="5739578" y="4049283"/>
            <a:ext cx="311139" cy="272244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F0DEFA-C9CA-E470-A5EE-F3C9CBBC5DB6}"/>
              </a:ext>
            </a:extLst>
          </p:cNvPr>
          <p:cNvSpPr txBox="1"/>
          <p:nvPr/>
        </p:nvSpPr>
        <p:spPr>
          <a:xfrm>
            <a:off x="5680400" y="4346157"/>
            <a:ext cx="3220713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“</a:t>
            </a:r>
            <a:r>
              <a:rPr lang="en-US" sz="1400" spc="-100" dirty="0" err="1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domain:order</a:t>
            </a:r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 may not import “</a:t>
            </a:r>
            <a:r>
              <a:rPr lang="en-US" sz="1400" spc="-100" dirty="0" err="1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domain:catalog</a:t>
            </a:r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38B8B2E-D174-15B6-A045-40961A80AD80}"/>
              </a:ext>
            </a:extLst>
          </p:cNvPr>
          <p:cNvSpPr/>
          <p:nvPr/>
        </p:nvSpPr>
        <p:spPr>
          <a:xfrm rot="2634211" flipH="1" flipV="1">
            <a:off x="6803914" y="3273703"/>
            <a:ext cx="348484" cy="214143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9A4FD5-14F0-4A5E-0E7D-BB225EA49D31}"/>
              </a:ext>
            </a:extLst>
          </p:cNvPr>
          <p:cNvSpPr txBox="1"/>
          <p:nvPr/>
        </p:nvSpPr>
        <p:spPr>
          <a:xfrm>
            <a:off x="6084679" y="3592975"/>
            <a:ext cx="2816434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“</a:t>
            </a:r>
            <a:r>
              <a:rPr lang="en-US" sz="1400" spc="-100" dirty="0" err="1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type:feature</a:t>
            </a:r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 may not import “</a:t>
            </a:r>
            <a:r>
              <a:rPr lang="en-US" sz="1400" spc="-100" dirty="0" err="1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type:page</a:t>
            </a:r>
            <a:r>
              <a:rPr lang="en-US" sz="1400" spc="-100" dirty="0">
                <a:solidFill>
                  <a:srgbClr val="D6083B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</a:t>
            </a:r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BCF92F56-322B-645D-DB3C-79DBCCF26CB1}"/>
              </a:ext>
            </a:extLst>
          </p:cNvPr>
          <p:cNvSpPr/>
          <p:nvPr/>
        </p:nvSpPr>
        <p:spPr>
          <a:xfrm>
            <a:off x="1671637" y="1825224"/>
            <a:ext cx="1200506" cy="229782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type:page</a:t>
            </a:r>
          </a:p>
        </p:txBody>
      </p:sp>
      <p:sp>
        <p:nvSpPr>
          <p:cNvPr id="37" name="Terminator 36">
            <a:extLst>
              <a:ext uri="{FF2B5EF4-FFF2-40B4-BE49-F238E27FC236}">
                <a16:creationId xmlns:a16="http://schemas.microsoft.com/office/drawing/2014/main" id="{D2CBAE75-2904-2BAB-896D-89A740CAC40E}"/>
              </a:ext>
            </a:extLst>
          </p:cNvPr>
          <p:cNvSpPr/>
          <p:nvPr/>
        </p:nvSpPr>
        <p:spPr>
          <a:xfrm>
            <a:off x="1671637" y="1587896"/>
            <a:ext cx="1200505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</a:t>
            </a:r>
          </a:p>
        </p:txBody>
      </p:sp>
      <p:sp>
        <p:nvSpPr>
          <p:cNvPr id="40" name="Terminator 39">
            <a:extLst>
              <a:ext uri="{FF2B5EF4-FFF2-40B4-BE49-F238E27FC236}">
                <a16:creationId xmlns:a16="http://schemas.microsoft.com/office/drawing/2014/main" id="{E145F910-B203-6358-58A6-2581F62D127B}"/>
              </a:ext>
            </a:extLst>
          </p:cNvPr>
          <p:cNvSpPr/>
          <p:nvPr/>
        </p:nvSpPr>
        <p:spPr>
          <a:xfrm>
            <a:off x="1671637" y="2709058"/>
            <a:ext cx="1200506" cy="229782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type:feature</a:t>
            </a:r>
          </a:p>
        </p:txBody>
      </p:sp>
      <p:sp>
        <p:nvSpPr>
          <p:cNvPr id="41" name="Terminator 40">
            <a:extLst>
              <a:ext uri="{FF2B5EF4-FFF2-40B4-BE49-F238E27FC236}">
                <a16:creationId xmlns:a16="http://schemas.microsoft.com/office/drawing/2014/main" id="{F1752FFD-7EE4-A264-FE0E-529B059416C0}"/>
              </a:ext>
            </a:extLst>
          </p:cNvPr>
          <p:cNvSpPr/>
          <p:nvPr/>
        </p:nvSpPr>
        <p:spPr>
          <a:xfrm>
            <a:off x="1671637" y="2471730"/>
            <a:ext cx="1200505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</a:t>
            </a:r>
          </a:p>
        </p:txBody>
      </p:sp>
      <p:sp>
        <p:nvSpPr>
          <p:cNvPr id="42" name="Terminator 41">
            <a:extLst>
              <a:ext uri="{FF2B5EF4-FFF2-40B4-BE49-F238E27FC236}">
                <a16:creationId xmlns:a16="http://schemas.microsoft.com/office/drawing/2014/main" id="{18B53A3B-61E8-B513-680B-790573E32A7A}"/>
              </a:ext>
            </a:extLst>
          </p:cNvPr>
          <p:cNvSpPr/>
          <p:nvPr/>
        </p:nvSpPr>
        <p:spPr>
          <a:xfrm>
            <a:off x="6216927" y="1835382"/>
            <a:ext cx="1200506" cy="229782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type:page</a:t>
            </a:r>
          </a:p>
        </p:txBody>
      </p:sp>
      <p:sp>
        <p:nvSpPr>
          <p:cNvPr id="43" name="Terminator 42">
            <a:extLst>
              <a:ext uri="{FF2B5EF4-FFF2-40B4-BE49-F238E27FC236}">
                <a16:creationId xmlns:a16="http://schemas.microsoft.com/office/drawing/2014/main" id="{6B268B1E-7B1F-8DCC-8E52-F74FA948B2B2}"/>
              </a:ext>
            </a:extLst>
          </p:cNvPr>
          <p:cNvSpPr/>
          <p:nvPr/>
        </p:nvSpPr>
        <p:spPr>
          <a:xfrm>
            <a:off x="6216927" y="1598054"/>
            <a:ext cx="1200505" cy="229782"/>
          </a:xfrm>
          <a:prstGeom prst="flowChartTerminator">
            <a:avLst/>
          </a:prstGeom>
          <a:solidFill>
            <a:srgbClr val="FF000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domain:order</a:t>
            </a:r>
          </a:p>
        </p:txBody>
      </p:sp>
      <p:sp>
        <p:nvSpPr>
          <p:cNvPr id="44" name="Terminator 43">
            <a:extLst>
              <a:ext uri="{FF2B5EF4-FFF2-40B4-BE49-F238E27FC236}">
                <a16:creationId xmlns:a16="http://schemas.microsoft.com/office/drawing/2014/main" id="{8EA97227-309E-BAF0-F9A5-B72E32E4545B}"/>
              </a:ext>
            </a:extLst>
          </p:cNvPr>
          <p:cNvSpPr/>
          <p:nvPr/>
        </p:nvSpPr>
        <p:spPr>
          <a:xfrm>
            <a:off x="6271857" y="2724955"/>
            <a:ext cx="1200506" cy="229782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type:feature</a:t>
            </a:r>
          </a:p>
        </p:txBody>
      </p:sp>
      <p:sp>
        <p:nvSpPr>
          <p:cNvPr id="45" name="Terminator 44">
            <a:extLst>
              <a:ext uri="{FF2B5EF4-FFF2-40B4-BE49-F238E27FC236}">
                <a16:creationId xmlns:a16="http://schemas.microsoft.com/office/drawing/2014/main" id="{A111CD3F-CF11-0702-73FF-644E4C2A5578}"/>
              </a:ext>
            </a:extLst>
          </p:cNvPr>
          <p:cNvSpPr/>
          <p:nvPr/>
        </p:nvSpPr>
        <p:spPr>
          <a:xfrm>
            <a:off x="6271857" y="2487627"/>
            <a:ext cx="1200505" cy="229782"/>
          </a:xfrm>
          <a:prstGeom prst="flowChartTerminator">
            <a:avLst/>
          </a:prstGeom>
          <a:solidFill>
            <a:srgbClr val="FF000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domain:order</a:t>
            </a:r>
          </a:p>
        </p:txBody>
      </p:sp>
      <p:sp>
        <p:nvSpPr>
          <p:cNvPr id="46" name="Terminator 45">
            <a:extLst>
              <a:ext uri="{FF2B5EF4-FFF2-40B4-BE49-F238E27FC236}">
                <a16:creationId xmlns:a16="http://schemas.microsoft.com/office/drawing/2014/main" id="{8F3454BE-62B8-3B32-9EF1-F6E45B83DFD2}"/>
              </a:ext>
            </a:extLst>
          </p:cNvPr>
          <p:cNvSpPr/>
          <p:nvPr/>
        </p:nvSpPr>
        <p:spPr>
          <a:xfrm>
            <a:off x="7914604" y="2717409"/>
            <a:ext cx="1200506" cy="229782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type:page</a:t>
            </a:r>
          </a:p>
        </p:txBody>
      </p:sp>
      <p:sp>
        <p:nvSpPr>
          <p:cNvPr id="47" name="Terminator 46">
            <a:extLst>
              <a:ext uri="{FF2B5EF4-FFF2-40B4-BE49-F238E27FC236}">
                <a16:creationId xmlns:a16="http://schemas.microsoft.com/office/drawing/2014/main" id="{F7A91791-2E22-2BBF-46FC-7D1DFF3C74DD}"/>
              </a:ext>
            </a:extLst>
          </p:cNvPr>
          <p:cNvSpPr/>
          <p:nvPr/>
        </p:nvSpPr>
        <p:spPr>
          <a:xfrm>
            <a:off x="7914604" y="2480081"/>
            <a:ext cx="1200505" cy="229782"/>
          </a:xfrm>
          <a:prstGeom prst="flowChartTerminator">
            <a:avLst/>
          </a:prstGeom>
          <a:solidFill>
            <a:srgbClr val="FF000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domain:order</a:t>
            </a:r>
          </a:p>
        </p:txBody>
      </p:sp>
      <p:sp>
        <p:nvSpPr>
          <p:cNvPr id="48" name="Terminator 47">
            <a:extLst>
              <a:ext uri="{FF2B5EF4-FFF2-40B4-BE49-F238E27FC236}">
                <a16:creationId xmlns:a16="http://schemas.microsoft.com/office/drawing/2014/main" id="{DE80E9AA-6C77-3898-971F-EF533D7E76B7}"/>
              </a:ext>
            </a:extLst>
          </p:cNvPr>
          <p:cNvSpPr/>
          <p:nvPr/>
        </p:nvSpPr>
        <p:spPr>
          <a:xfrm>
            <a:off x="3958503" y="3578748"/>
            <a:ext cx="1200506" cy="22978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type:domain-logic</a:t>
            </a:r>
          </a:p>
        </p:txBody>
      </p:sp>
      <p:sp>
        <p:nvSpPr>
          <p:cNvPr id="49" name="Terminator 48">
            <a:extLst>
              <a:ext uri="{FF2B5EF4-FFF2-40B4-BE49-F238E27FC236}">
                <a16:creationId xmlns:a16="http://schemas.microsoft.com/office/drawing/2014/main" id="{D86D47C8-B17A-8471-7AD1-C3A19E994C8B}"/>
              </a:ext>
            </a:extLst>
          </p:cNvPr>
          <p:cNvSpPr/>
          <p:nvPr/>
        </p:nvSpPr>
        <p:spPr>
          <a:xfrm>
            <a:off x="3958503" y="3341420"/>
            <a:ext cx="1200505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</a:t>
            </a:r>
          </a:p>
        </p:txBody>
      </p:sp>
    </p:spTree>
    <p:extLst>
      <p:ext uri="{BB962C8B-B14F-4D97-AF65-F5344CB8AC3E}">
        <p14:creationId xmlns:p14="http://schemas.microsoft.com/office/powerpoint/2010/main" val="32744007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Monolith = </a:t>
            </a:r>
            <a:r>
              <a:rPr lang="en-US" dirty="0" err="1"/>
              <a:t>Modulith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81FE03-D308-5E7E-FDFD-57A6AF4FC318}"/>
              </a:ext>
            </a:extLst>
          </p:cNvPr>
          <p:cNvSpPr/>
          <p:nvPr/>
        </p:nvSpPr>
        <p:spPr>
          <a:xfrm>
            <a:off x="4122830" y="1066801"/>
            <a:ext cx="898339" cy="474657"/>
          </a:xfrm>
          <a:custGeom>
            <a:avLst/>
            <a:gdLst>
              <a:gd name="connsiteX0" fmla="*/ 0 w 898339"/>
              <a:gd name="connsiteY0" fmla="*/ 0 h 474657"/>
              <a:gd name="connsiteX1" fmla="*/ 467136 w 898339"/>
              <a:gd name="connsiteY1" fmla="*/ 0 h 474657"/>
              <a:gd name="connsiteX2" fmla="*/ 898339 w 898339"/>
              <a:gd name="connsiteY2" fmla="*/ 0 h 474657"/>
              <a:gd name="connsiteX3" fmla="*/ 898339 w 898339"/>
              <a:gd name="connsiteY3" fmla="*/ 474657 h 474657"/>
              <a:gd name="connsiteX4" fmla="*/ 458153 w 898339"/>
              <a:gd name="connsiteY4" fmla="*/ 474657 h 474657"/>
              <a:gd name="connsiteX5" fmla="*/ 0 w 898339"/>
              <a:gd name="connsiteY5" fmla="*/ 474657 h 474657"/>
              <a:gd name="connsiteX6" fmla="*/ 0 w 898339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39" h="474657" fill="none" extrusionOk="0">
                <a:moveTo>
                  <a:pt x="0" y="0"/>
                </a:moveTo>
                <a:cubicBezTo>
                  <a:pt x="127896" y="14370"/>
                  <a:pt x="354564" y="-6833"/>
                  <a:pt x="467136" y="0"/>
                </a:cubicBezTo>
                <a:cubicBezTo>
                  <a:pt x="579708" y="6833"/>
                  <a:pt x="720985" y="14934"/>
                  <a:pt x="898339" y="0"/>
                </a:cubicBezTo>
                <a:cubicBezTo>
                  <a:pt x="895501" y="180251"/>
                  <a:pt x="911097" y="306603"/>
                  <a:pt x="898339" y="474657"/>
                </a:cubicBezTo>
                <a:cubicBezTo>
                  <a:pt x="794227" y="484030"/>
                  <a:pt x="663223" y="457415"/>
                  <a:pt x="458153" y="474657"/>
                </a:cubicBezTo>
                <a:cubicBezTo>
                  <a:pt x="253083" y="491899"/>
                  <a:pt x="134545" y="474755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898339" h="474657" stroke="0" extrusionOk="0">
                <a:moveTo>
                  <a:pt x="0" y="0"/>
                </a:moveTo>
                <a:cubicBezTo>
                  <a:pt x="164036" y="-1708"/>
                  <a:pt x="342078" y="-15383"/>
                  <a:pt x="440186" y="0"/>
                </a:cubicBezTo>
                <a:cubicBezTo>
                  <a:pt x="538294" y="15383"/>
                  <a:pt x="669398" y="-22338"/>
                  <a:pt x="898339" y="0"/>
                </a:cubicBezTo>
                <a:cubicBezTo>
                  <a:pt x="898378" y="173155"/>
                  <a:pt x="886633" y="376147"/>
                  <a:pt x="898339" y="474657"/>
                </a:cubicBezTo>
                <a:cubicBezTo>
                  <a:pt x="678459" y="484985"/>
                  <a:pt x="618445" y="477845"/>
                  <a:pt x="449170" y="474657"/>
                </a:cubicBezTo>
                <a:cubicBezTo>
                  <a:pt x="279895" y="471469"/>
                  <a:pt x="156594" y="475831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4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05D5FE-FBC9-5F87-9A32-1E8D6CB9F498}"/>
              </a:ext>
            </a:extLst>
          </p:cNvPr>
          <p:cNvSpPr/>
          <p:nvPr/>
        </p:nvSpPr>
        <p:spPr>
          <a:xfrm>
            <a:off x="2455232" y="1943889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-page</a:t>
            </a:r>
            <a:endParaRPr lang="en-NL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88E1B-6148-8FE9-BD96-31C48365160F}"/>
              </a:ext>
            </a:extLst>
          </p:cNvPr>
          <p:cNvSpPr/>
          <p:nvPr/>
        </p:nvSpPr>
        <p:spPr>
          <a:xfrm>
            <a:off x="5300664" y="1943889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order-page</a:t>
            </a:r>
            <a:endParaRPr lang="en-NL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A4A654-5486-160E-95F7-A310A474EE84}"/>
              </a:ext>
            </a:extLst>
          </p:cNvPr>
          <p:cNvSpPr/>
          <p:nvPr/>
        </p:nvSpPr>
        <p:spPr>
          <a:xfrm>
            <a:off x="2454123" y="2820977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-feature</a:t>
            </a:r>
            <a:endParaRPr lang="en-NL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83812-4FA6-FECF-0454-60D4F4E1405A}"/>
              </a:ext>
            </a:extLst>
          </p:cNvPr>
          <p:cNvSpPr/>
          <p:nvPr/>
        </p:nvSpPr>
        <p:spPr>
          <a:xfrm>
            <a:off x="5300664" y="2833664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order-feature</a:t>
            </a:r>
            <a:endParaRPr lang="en-NL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F42C71-384B-9415-394D-1DE8C24FEC6F}"/>
              </a:ext>
            </a:extLst>
          </p:cNvPr>
          <p:cNvSpPr/>
          <p:nvPr/>
        </p:nvSpPr>
        <p:spPr>
          <a:xfrm>
            <a:off x="1039792" y="3693639"/>
            <a:ext cx="1637251" cy="474657"/>
          </a:xfrm>
          <a:custGeom>
            <a:avLst/>
            <a:gdLst>
              <a:gd name="connsiteX0" fmla="*/ 0 w 1637251"/>
              <a:gd name="connsiteY0" fmla="*/ 0 h 474657"/>
              <a:gd name="connsiteX1" fmla="*/ 578495 w 1637251"/>
              <a:gd name="connsiteY1" fmla="*/ 0 h 474657"/>
              <a:gd name="connsiteX2" fmla="*/ 1140618 w 1637251"/>
              <a:gd name="connsiteY2" fmla="*/ 0 h 474657"/>
              <a:gd name="connsiteX3" fmla="*/ 1637251 w 1637251"/>
              <a:gd name="connsiteY3" fmla="*/ 0 h 474657"/>
              <a:gd name="connsiteX4" fmla="*/ 1637251 w 1637251"/>
              <a:gd name="connsiteY4" fmla="*/ 474657 h 474657"/>
              <a:gd name="connsiteX5" fmla="*/ 1124246 w 1637251"/>
              <a:gd name="connsiteY5" fmla="*/ 474657 h 474657"/>
              <a:gd name="connsiteX6" fmla="*/ 578495 w 1637251"/>
              <a:gd name="connsiteY6" fmla="*/ 474657 h 474657"/>
              <a:gd name="connsiteX7" fmla="*/ 0 w 1637251"/>
              <a:gd name="connsiteY7" fmla="*/ 474657 h 474657"/>
              <a:gd name="connsiteX8" fmla="*/ 0 w 1637251"/>
              <a:gd name="connsiteY8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7251" h="474657" fill="none" extrusionOk="0">
                <a:moveTo>
                  <a:pt x="0" y="0"/>
                </a:moveTo>
                <a:cubicBezTo>
                  <a:pt x="124452" y="28503"/>
                  <a:pt x="388111" y="-1294"/>
                  <a:pt x="578495" y="0"/>
                </a:cubicBezTo>
                <a:cubicBezTo>
                  <a:pt x="768880" y="1294"/>
                  <a:pt x="953092" y="-11120"/>
                  <a:pt x="1140618" y="0"/>
                </a:cubicBezTo>
                <a:cubicBezTo>
                  <a:pt x="1328144" y="11120"/>
                  <a:pt x="1488519" y="-23449"/>
                  <a:pt x="1637251" y="0"/>
                </a:cubicBezTo>
                <a:cubicBezTo>
                  <a:pt x="1646518" y="184552"/>
                  <a:pt x="1622923" y="244802"/>
                  <a:pt x="1637251" y="474657"/>
                </a:cubicBezTo>
                <a:cubicBezTo>
                  <a:pt x="1519400" y="461533"/>
                  <a:pt x="1362847" y="473558"/>
                  <a:pt x="1124246" y="474657"/>
                </a:cubicBezTo>
                <a:cubicBezTo>
                  <a:pt x="885645" y="475756"/>
                  <a:pt x="699535" y="465623"/>
                  <a:pt x="578495" y="474657"/>
                </a:cubicBezTo>
                <a:cubicBezTo>
                  <a:pt x="457455" y="483691"/>
                  <a:pt x="257083" y="482546"/>
                  <a:pt x="0" y="474657"/>
                </a:cubicBezTo>
                <a:cubicBezTo>
                  <a:pt x="-23133" y="315521"/>
                  <a:pt x="12163" y="212243"/>
                  <a:pt x="0" y="0"/>
                </a:cubicBezTo>
                <a:close/>
              </a:path>
              <a:path w="1637251" h="474657" stroke="0" extrusionOk="0">
                <a:moveTo>
                  <a:pt x="0" y="0"/>
                </a:moveTo>
                <a:cubicBezTo>
                  <a:pt x="208594" y="25275"/>
                  <a:pt x="291965" y="-513"/>
                  <a:pt x="529378" y="0"/>
                </a:cubicBezTo>
                <a:cubicBezTo>
                  <a:pt x="766791" y="513"/>
                  <a:pt x="869733" y="-7782"/>
                  <a:pt x="1026011" y="0"/>
                </a:cubicBezTo>
                <a:cubicBezTo>
                  <a:pt x="1182289" y="7782"/>
                  <a:pt x="1432600" y="-19349"/>
                  <a:pt x="1637251" y="0"/>
                </a:cubicBezTo>
                <a:cubicBezTo>
                  <a:pt x="1650953" y="120288"/>
                  <a:pt x="1650396" y="282149"/>
                  <a:pt x="1637251" y="474657"/>
                </a:cubicBezTo>
                <a:cubicBezTo>
                  <a:pt x="1469496" y="491888"/>
                  <a:pt x="1358913" y="454988"/>
                  <a:pt x="1124246" y="474657"/>
                </a:cubicBezTo>
                <a:cubicBezTo>
                  <a:pt x="889580" y="494326"/>
                  <a:pt x="822500" y="481479"/>
                  <a:pt x="545750" y="474657"/>
                </a:cubicBezTo>
                <a:cubicBezTo>
                  <a:pt x="269000" y="467835"/>
                  <a:pt x="160446" y="454350"/>
                  <a:pt x="0" y="474657"/>
                </a:cubicBezTo>
                <a:cubicBezTo>
                  <a:pt x="-20623" y="264929"/>
                  <a:pt x="-1501" y="20278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</a:t>
            </a:r>
            <a:r>
              <a:rPr lang="en-GB" sz="1200" b="1" dirty="0"/>
              <a:t>-domain-logic</a:t>
            </a:r>
            <a:endParaRPr lang="en-NL" sz="1200" b="1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A227AF3-F4D6-63E0-627F-09B21CE7C744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5400000">
            <a:off x="3659428" y="1031316"/>
            <a:ext cx="402431" cy="1422715"/>
          </a:xfrm>
          <a:prstGeom prst="bentConnector3">
            <a:avLst/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9354A28-2420-D96B-67DB-338C5D382BB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5082143" y="1031314"/>
            <a:ext cx="402431" cy="142271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AFBD8B1-C47D-D414-1CF0-84E0A6FC4CB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2947516" y="2619207"/>
            <a:ext cx="402431" cy="110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E46F161-BDAA-E727-6DA1-1D5054D12E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5787158" y="2626105"/>
            <a:ext cx="415118" cy="12700"/>
          </a:xfrm>
          <a:prstGeom prst="bentConnector3">
            <a:avLst>
              <a:gd name="adj1" fmla="val 94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E92BA79-84E1-7346-5BF0-67C9A95764D4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5400000">
            <a:off x="2304295" y="2849757"/>
            <a:ext cx="398005" cy="1289758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AA6EF6-F64F-43D0-913B-45A34F36ACCE}"/>
              </a:ext>
            </a:extLst>
          </p:cNvPr>
          <p:cNvSpPr/>
          <p:nvPr/>
        </p:nvSpPr>
        <p:spPr>
          <a:xfrm>
            <a:off x="7264879" y="1941004"/>
            <a:ext cx="1388106" cy="474657"/>
          </a:xfrm>
          <a:custGeom>
            <a:avLst/>
            <a:gdLst>
              <a:gd name="connsiteX0" fmla="*/ 0 w 1388106"/>
              <a:gd name="connsiteY0" fmla="*/ 0 h 474657"/>
              <a:gd name="connsiteX1" fmla="*/ 721815 w 1388106"/>
              <a:gd name="connsiteY1" fmla="*/ 0 h 474657"/>
              <a:gd name="connsiteX2" fmla="*/ 1388106 w 1388106"/>
              <a:gd name="connsiteY2" fmla="*/ 0 h 474657"/>
              <a:gd name="connsiteX3" fmla="*/ 1388106 w 1388106"/>
              <a:gd name="connsiteY3" fmla="*/ 474657 h 474657"/>
              <a:gd name="connsiteX4" fmla="*/ 707934 w 1388106"/>
              <a:gd name="connsiteY4" fmla="*/ 474657 h 474657"/>
              <a:gd name="connsiteX5" fmla="*/ 0 w 1388106"/>
              <a:gd name="connsiteY5" fmla="*/ 474657 h 474657"/>
              <a:gd name="connsiteX6" fmla="*/ 0 w 1388106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6" h="474657" fill="none" extrusionOk="0">
                <a:moveTo>
                  <a:pt x="0" y="0"/>
                </a:moveTo>
                <a:cubicBezTo>
                  <a:pt x="175996" y="-20067"/>
                  <a:pt x="371906" y="-14741"/>
                  <a:pt x="721815" y="0"/>
                </a:cubicBezTo>
                <a:cubicBezTo>
                  <a:pt x="1071724" y="14741"/>
                  <a:pt x="1169226" y="-17429"/>
                  <a:pt x="1388106" y="0"/>
                </a:cubicBezTo>
                <a:cubicBezTo>
                  <a:pt x="1385268" y="180251"/>
                  <a:pt x="1400864" y="306603"/>
                  <a:pt x="1388106" y="474657"/>
                </a:cubicBezTo>
                <a:cubicBezTo>
                  <a:pt x="1224117" y="497299"/>
                  <a:pt x="962605" y="469789"/>
                  <a:pt x="707934" y="474657"/>
                </a:cubicBezTo>
                <a:cubicBezTo>
                  <a:pt x="453263" y="479525"/>
                  <a:pt x="217375" y="505032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6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100617" y="31376"/>
                  <a:pt x="1388106" y="0"/>
                </a:cubicBezTo>
                <a:cubicBezTo>
                  <a:pt x="1388145" y="173155"/>
                  <a:pt x="1376400" y="376147"/>
                  <a:pt x="1388106" y="474657"/>
                </a:cubicBezTo>
                <a:cubicBezTo>
                  <a:pt x="1099872" y="500234"/>
                  <a:pt x="1008790" y="492633"/>
                  <a:pt x="694053" y="474657"/>
                </a:cubicBezTo>
                <a:cubicBezTo>
                  <a:pt x="379316" y="456681"/>
                  <a:pt x="321449" y="444149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/>
              <a:t>order-page-2</a:t>
            </a:r>
            <a:endParaRPr lang="en-NL" sz="1200" b="1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BCF92F56-322B-645D-DB3C-79DBCCF26CB1}"/>
              </a:ext>
            </a:extLst>
          </p:cNvPr>
          <p:cNvSpPr/>
          <p:nvPr/>
        </p:nvSpPr>
        <p:spPr>
          <a:xfrm>
            <a:off x="1671637" y="1825224"/>
            <a:ext cx="1200506" cy="229782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type:page</a:t>
            </a:r>
          </a:p>
        </p:txBody>
      </p:sp>
      <p:sp>
        <p:nvSpPr>
          <p:cNvPr id="37" name="Terminator 36">
            <a:extLst>
              <a:ext uri="{FF2B5EF4-FFF2-40B4-BE49-F238E27FC236}">
                <a16:creationId xmlns:a16="http://schemas.microsoft.com/office/drawing/2014/main" id="{D2CBAE75-2904-2BAB-896D-89A740CAC40E}"/>
              </a:ext>
            </a:extLst>
          </p:cNvPr>
          <p:cNvSpPr/>
          <p:nvPr/>
        </p:nvSpPr>
        <p:spPr>
          <a:xfrm>
            <a:off x="1671637" y="1587896"/>
            <a:ext cx="1200505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</a:t>
            </a:r>
          </a:p>
        </p:txBody>
      </p:sp>
      <p:sp>
        <p:nvSpPr>
          <p:cNvPr id="40" name="Terminator 39">
            <a:extLst>
              <a:ext uri="{FF2B5EF4-FFF2-40B4-BE49-F238E27FC236}">
                <a16:creationId xmlns:a16="http://schemas.microsoft.com/office/drawing/2014/main" id="{E145F910-B203-6358-58A6-2581F62D127B}"/>
              </a:ext>
            </a:extLst>
          </p:cNvPr>
          <p:cNvSpPr/>
          <p:nvPr/>
        </p:nvSpPr>
        <p:spPr>
          <a:xfrm>
            <a:off x="1671637" y="2709058"/>
            <a:ext cx="1200506" cy="229782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type:feature</a:t>
            </a:r>
          </a:p>
        </p:txBody>
      </p:sp>
      <p:sp>
        <p:nvSpPr>
          <p:cNvPr id="41" name="Terminator 40">
            <a:extLst>
              <a:ext uri="{FF2B5EF4-FFF2-40B4-BE49-F238E27FC236}">
                <a16:creationId xmlns:a16="http://schemas.microsoft.com/office/drawing/2014/main" id="{F1752FFD-7EE4-A264-FE0E-529B059416C0}"/>
              </a:ext>
            </a:extLst>
          </p:cNvPr>
          <p:cNvSpPr/>
          <p:nvPr/>
        </p:nvSpPr>
        <p:spPr>
          <a:xfrm>
            <a:off x="1671637" y="2471730"/>
            <a:ext cx="1200505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</a:t>
            </a:r>
          </a:p>
        </p:txBody>
      </p:sp>
      <p:sp>
        <p:nvSpPr>
          <p:cNvPr id="42" name="Terminator 41">
            <a:extLst>
              <a:ext uri="{FF2B5EF4-FFF2-40B4-BE49-F238E27FC236}">
                <a16:creationId xmlns:a16="http://schemas.microsoft.com/office/drawing/2014/main" id="{18B53A3B-61E8-B513-680B-790573E32A7A}"/>
              </a:ext>
            </a:extLst>
          </p:cNvPr>
          <p:cNvSpPr/>
          <p:nvPr/>
        </p:nvSpPr>
        <p:spPr>
          <a:xfrm>
            <a:off x="6216927" y="1835382"/>
            <a:ext cx="1200506" cy="229782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type:page</a:t>
            </a:r>
          </a:p>
        </p:txBody>
      </p:sp>
      <p:sp>
        <p:nvSpPr>
          <p:cNvPr id="43" name="Terminator 42">
            <a:extLst>
              <a:ext uri="{FF2B5EF4-FFF2-40B4-BE49-F238E27FC236}">
                <a16:creationId xmlns:a16="http://schemas.microsoft.com/office/drawing/2014/main" id="{6B268B1E-7B1F-8DCC-8E52-F74FA948B2B2}"/>
              </a:ext>
            </a:extLst>
          </p:cNvPr>
          <p:cNvSpPr/>
          <p:nvPr/>
        </p:nvSpPr>
        <p:spPr>
          <a:xfrm>
            <a:off x="6216927" y="1598054"/>
            <a:ext cx="1200505" cy="229782"/>
          </a:xfrm>
          <a:prstGeom prst="flowChartTerminator">
            <a:avLst/>
          </a:prstGeom>
          <a:solidFill>
            <a:srgbClr val="FF000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domain:order</a:t>
            </a:r>
          </a:p>
        </p:txBody>
      </p:sp>
      <p:sp>
        <p:nvSpPr>
          <p:cNvPr id="44" name="Terminator 43">
            <a:extLst>
              <a:ext uri="{FF2B5EF4-FFF2-40B4-BE49-F238E27FC236}">
                <a16:creationId xmlns:a16="http://schemas.microsoft.com/office/drawing/2014/main" id="{8EA97227-309E-BAF0-F9A5-B72E32E4545B}"/>
              </a:ext>
            </a:extLst>
          </p:cNvPr>
          <p:cNvSpPr/>
          <p:nvPr/>
        </p:nvSpPr>
        <p:spPr>
          <a:xfrm>
            <a:off x="6271857" y="2724955"/>
            <a:ext cx="1200506" cy="229782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type:feature</a:t>
            </a:r>
          </a:p>
        </p:txBody>
      </p:sp>
      <p:sp>
        <p:nvSpPr>
          <p:cNvPr id="45" name="Terminator 44">
            <a:extLst>
              <a:ext uri="{FF2B5EF4-FFF2-40B4-BE49-F238E27FC236}">
                <a16:creationId xmlns:a16="http://schemas.microsoft.com/office/drawing/2014/main" id="{A111CD3F-CF11-0702-73FF-644E4C2A5578}"/>
              </a:ext>
            </a:extLst>
          </p:cNvPr>
          <p:cNvSpPr/>
          <p:nvPr/>
        </p:nvSpPr>
        <p:spPr>
          <a:xfrm>
            <a:off x="6271857" y="2487627"/>
            <a:ext cx="1200505" cy="229782"/>
          </a:xfrm>
          <a:prstGeom prst="flowChartTerminator">
            <a:avLst/>
          </a:prstGeom>
          <a:solidFill>
            <a:srgbClr val="FF000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domain:order</a:t>
            </a:r>
          </a:p>
        </p:txBody>
      </p:sp>
      <p:sp>
        <p:nvSpPr>
          <p:cNvPr id="46" name="Terminator 45">
            <a:extLst>
              <a:ext uri="{FF2B5EF4-FFF2-40B4-BE49-F238E27FC236}">
                <a16:creationId xmlns:a16="http://schemas.microsoft.com/office/drawing/2014/main" id="{8F3454BE-62B8-3B32-9EF1-F6E45B83DFD2}"/>
              </a:ext>
            </a:extLst>
          </p:cNvPr>
          <p:cNvSpPr/>
          <p:nvPr/>
        </p:nvSpPr>
        <p:spPr>
          <a:xfrm>
            <a:off x="7914604" y="1824750"/>
            <a:ext cx="1200506" cy="229782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type:page</a:t>
            </a:r>
          </a:p>
        </p:txBody>
      </p:sp>
      <p:sp>
        <p:nvSpPr>
          <p:cNvPr id="47" name="Terminator 46">
            <a:extLst>
              <a:ext uri="{FF2B5EF4-FFF2-40B4-BE49-F238E27FC236}">
                <a16:creationId xmlns:a16="http://schemas.microsoft.com/office/drawing/2014/main" id="{F7A91791-2E22-2BBF-46FC-7D1DFF3C74DD}"/>
              </a:ext>
            </a:extLst>
          </p:cNvPr>
          <p:cNvSpPr/>
          <p:nvPr/>
        </p:nvSpPr>
        <p:spPr>
          <a:xfrm>
            <a:off x="7914604" y="1587422"/>
            <a:ext cx="1200505" cy="229782"/>
          </a:xfrm>
          <a:prstGeom prst="flowChartTerminator">
            <a:avLst/>
          </a:prstGeom>
          <a:solidFill>
            <a:srgbClr val="FF000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domain:order</a:t>
            </a:r>
          </a:p>
        </p:txBody>
      </p:sp>
      <p:sp>
        <p:nvSpPr>
          <p:cNvPr id="48" name="Terminator 47">
            <a:extLst>
              <a:ext uri="{FF2B5EF4-FFF2-40B4-BE49-F238E27FC236}">
                <a16:creationId xmlns:a16="http://schemas.microsoft.com/office/drawing/2014/main" id="{DE80E9AA-6C77-3898-971F-EF533D7E76B7}"/>
              </a:ext>
            </a:extLst>
          </p:cNvPr>
          <p:cNvSpPr/>
          <p:nvPr/>
        </p:nvSpPr>
        <p:spPr>
          <a:xfrm>
            <a:off x="439539" y="3586294"/>
            <a:ext cx="1200506" cy="22978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type:domain-logic</a:t>
            </a:r>
          </a:p>
        </p:txBody>
      </p:sp>
      <p:sp>
        <p:nvSpPr>
          <p:cNvPr id="49" name="Terminator 48">
            <a:extLst>
              <a:ext uri="{FF2B5EF4-FFF2-40B4-BE49-F238E27FC236}">
                <a16:creationId xmlns:a16="http://schemas.microsoft.com/office/drawing/2014/main" id="{D86D47C8-B17A-8471-7AD1-C3A19E994C8B}"/>
              </a:ext>
            </a:extLst>
          </p:cNvPr>
          <p:cNvSpPr/>
          <p:nvPr/>
        </p:nvSpPr>
        <p:spPr>
          <a:xfrm>
            <a:off x="439539" y="3348966"/>
            <a:ext cx="1200505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614A15C-47D0-5096-8063-9E2C184456E7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6688770" y="2178333"/>
            <a:ext cx="576109" cy="2885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521E78-EAA9-0270-CF09-03360890A52A}"/>
              </a:ext>
            </a:extLst>
          </p:cNvPr>
          <p:cNvSpPr/>
          <p:nvPr/>
        </p:nvSpPr>
        <p:spPr>
          <a:xfrm>
            <a:off x="3055305" y="3694041"/>
            <a:ext cx="1388107" cy="474657"/>
          </a:xfrm>
          <a:custGeom>
            <a:avLst/>
            <a:gdLst>
              <a:gd name="connsiteX0" fmla="*/ 0 w 1388107"/>
              <a:gd name="connsiteY0" fmla="*/ 0 h 474657"/>
              <a:gd name="connsiteX1" fmla="*/ 721816 w 1388107"/>
              <a:gd name="connsiteY1" fmla="*/ 0 h 474657"/>
              <a:gd name="connsiteX2" fmla="*/ 1388107 w 1388107"/>
              <a:gd name="connsiteY2" fmla="*/ 0 h 474657"/>
              <a:gd name="connsiteX3" fmla="*/ 1388107 w 1388107"/>
              <a:gd name="connsiteY3" fmla="*/ 474657 h 474657"/>
              <a:gd name="connsiteX4" fmla="*/ 707935 w 1388107"/>
              <a:gd name="connsiteY4" fmla="*/ 474657 h 474657"/>
              <a:gd name="connsiteX5" fmla="*/ 0 w 1388107"/>
              <a:gd name="connsiteY5" fmla="*/ 474657 h 474657"/>
              <a:gd name="connsiteX6" fmla="*/ 0 w 1388107"/>
              <a:gd name="connsiteY6" fmla="*/ 0 h 47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107" h="474657" fill="none" extrusionOk="0">
                <a:moveTo>
                  <a:pt x="0" y="0"/>
                </a:moveTo>
                <a:cubicBezTo>
                  <a:pt x="174173" y="-21207"/>
                  <a:pt x="370331" y="-18214"/>
                  <a:pt x="721816" y="0"/>
                </a:cubicBezTo>
                <a:cubicBezTo>
                  <a:pt x="1073301" y="18214"/>
                  <a:pt x="1169227" y="-17429"/>
                  <a:pt x="1388107" y="0"/>
                </a:cubicBezTo>
                <a:cubicBezTo>
                  <a:pt x="1385269" y="180251"/>
                  <a:pt x="1400865" y="306603"/>
                  <a:pt x="1388107" y="474657"/>
                </a:cubicBezTo>
                <a:cubicBezTo>
                  <a:pt x="1224118" y="497299"/>
                  <a:pt x="962606" y="469789"/>
                  <a:pt x="707935" y="474657"/>
                </a:cubicBezTo>
                <a:cubicBezTo>
                  <a:pt x="453264" y="479525"/>
                  <a:pt x="220882" y="439995"/>
                  <a:pt x="0" y="474657"/>
                </a:cubicBezTo>
                <a:cubicBezTo>
                  <a:pt x="-2726" y="339195"/>
                  <a:pt x="-7209" y="125224"/>
                  <a:pt x="0" y="0"/>
                </a:cubicBezTo>
                <a:close/>
              </a:path>
              <a:path w="1388107" h="474657" stroke="0" extrusionOk="0">
                <a:moveTo>
                  <a:pt x="0" y="0"/>
                </a:moveTo>
                <a:cubicBezTo>
                  <a:pt x="307083" y="5216"/>
                  <a:pt x="344927" y="21121"/>
                  <a:pt x="680172" y="0"/>
                </a:cubicBezTo>
                <a:cubicBezTo>
                  <a:pt x="1015417" y="-21121"/>
                  <a:pt x="1096096" y="27271"/>
                  <a:pt x="1388107" y="0"/>
                </a:cubicBezTo>
                <a:cubicBezTo>
                  <a:pt x="1388146" y="173155"/>
                  <a:pt x="1376401" y="376147"/>
                  <a:pt x="1388107" y="474657"/>
                </a:cubicBezTo>
                <a:cubicBezTo>
                  <a:pt x="1099873" y="500234"/>
                  <a:pt x="1008791" y="492633"/>
                  <a:pt x="694054" y="474657"/>
                </a:cubicBezTo>
                <a:cubicBezTo>
                  <a:pt x="379317" y="456681"/>
                  <a:pt x="325668" y="447887"/>
                  <a:pt x="0" y="474657"/>
                </a:cubicBezTo>
                <a:cubicBezTo>
                  <a:pt x="8435" y="308228"/>
                  <a:pt x="-6076" y="153542"/>
                  <a:pt x="0" y="0"/>
                </a:cubicBezTo>
                <a:close/>
              </a:path>
            </a:pathLst>
          </a:custGeom>
          <a:solidFill>
            <a:srgbClr val="FEFFA8"/>
          </a:solidFill>
          <a:ln w="19050" cap="rnd" cmpd="sng" algn="ctr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b="1" dirty="0" err="1"/>
              <a:t>catalog-api</a:t>
            </a:r>
            <a:endParaRPr lang="en-NL" sz="1200" b="1" dirty="0"/>
          </a:p>
        </p:txBody>
      </p:sp>
      <p:sp>
        <p:nvSpPr>
          <p:cNvPr id="36" name="Terminator 35">
            <a:extLst>
              <a:ext uri="{FF2B5EF4-FFF2-40B4-BE49-F238E27FC236}">
                <a16:creationId xmlns:a16="http://schemas.microsoft.com/office/drawing/2014/main" id="{3ACB1618-3A99-679D-A8C5-4C6204A40845}"/>
              </a:ext>
            </a:extLst>
          </p:cNvPr>
          <p:cNvSpPr/>
          <p:nvPr/>
        </p:nvSpPr>
        <p:spPr>
          <a:xfrm>
            <a:off x="3927596" y="3550707"/>
            <a:ext cx="1289758" cy="229782"/>
          </a:xfrm>
          <a:prstGeom prst="flowChartTerminator">
            <a:avLst/>
          </a:prstGeom>
          <a:solidFill>
            <a:srgbClr val="FFF215"/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type:api</a:t>
            </a:r>
          </a:p>
        </p:txBody>
      </p:sp>
      <p:sp>
        <p:nvSpPr>
          <p:cNvPr id="38" name="Terminator 37">
            <a:extLst>
              <a:ext uri="{FF2B5EF4-FFF2-40B4-BE49-F238E27FC236}">
                <a16:creationId xmlns:a16="http://schemas.microsoft.com/office/drawing/2014/main" id="{6BC688FB-EA0A-7D29-881A-F7551407E8AF}"/>
              </a:ext>
            </a:extLst>
          </p:cNvPr>
          <p:cNvSpPr/>
          <p:nvPr/>
        </p:nvSpPr>
        <p:spPr>
          <a:xfrm>
            <a:off x="3927596" y="3313379"/>
            <a:ext cx="1289759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domain:catalog-api</a:t>
            </a:r>
          </a:p>
        </p:txBody>
      </p:sp>
      <p:sp>
        <p:nvSpPr>
          <p:cNvPr id="39" name="Terminator 38">
            <a:extLst>
              <a:ext uri="{FF2B5EF4-FFF2-40B4-BE49-F238E27FC236}">
                <a16:creationId xmlns:a16="http://schemas.microsoft.com/office/drawing/2014/main" id="{B9A9844E-72D5-C0EB-35AA-A821DC7A2E9D}"/>
              </a:ext>
            </a:extLst>
          </p:cNvPr>
          <p:cNvSpPr/>
          <p:nvPr/>
        </p:nvSpPr>
        <p:spPr>
          <a:xfrm>
            <a:off x="3927596" y="3083596"/>
            <a:ext cx="1289759" cy="229782"/>
          </a:xfrm>
          <a:prstGeom prst="flowChartTerminator">
            <a:avLst/>
          </a:prstGeom>
          <a:solidFill>
            <a:srgbClr val="7030A0">
              <a:alpha val="51938"/>
            </a:srgbClr>
          </a:solidFill>
          <a:ln w="635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NL" sz="900" dirty="0"/>
              <a:t>domain:catalog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41913EA-5B49-6415-CDD4-97EDC045E217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rot="10800000">
            <a:off x="2677043" y="3930968"/>
            <a:ext cx="378262" cy="402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21B133C-A3C1-077D-C2F7-C2BB77FCA23F}"/>
              </a:ext>
            </a:extLst>
          </p:cNvPr>
          <p:cNvCxnSpPr>
            <a:cxnSpLocks/>
            <a:stCxn id="19" idx="2"/>
            <a:endCxn id="30" idx="3"/>
          </p:cNvCxnSpPr>
          <p:nvPr/>
        </p:nvCxnSpPr>
        <p:spPr>
          <a:xfrm rot="5400000">
            <a:off x="4907541" y="2844193"/>
            <a:ext cx="623049" cy="1551305"/>
          </a:xfrm>
          <a:prstGeom prst="bentConnector2">
            <a:avLst/>
          </a:prstGeom>
          <a:ln w="12700" cap="rnd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81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Implement a DDD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814" y="1066801"/>
            <a:ext cx="7804586" cy="3429000"/>
          </a:xfrm>
        </p:spPr>
        <p:txBody>
          <a:bodyPr/>
          <a:lstStyle/>
          <a:p>
            <a:r>
              <a:rPr lang="en-NL" b="1" u="sng" dirty="0"/>
              <a:t>Goal:</a:t>
            </a:r>
            <a:r>
              <a:rPr lang="en-NL" b="1" dirty="0"/>
              <a:t> </a:t>
            </a:r>
            <a:r>
              <a:rPr lang="en-NL" dirty="0"/>
              <a:t>Transform the monolith flight-app to a modulith app</a:t>
            </a:r>
          </a:p>
          <a:p>
            <a:r>
              <a:rPr lang="en-NL" dirty="0"/>
              <a:t>Go to </a:t>
            </a:r>
            <a:r>
              <a:rPr lang="en-GB" dirty="0">
                <a:hlinkClick r:id="rId3"/>
              </a:rPr>
              <a:t>https://github.com/HybrIT-dev/mfe-workshop</a:t>
            </a:r>
            <a:r>
              <a:rPr lang="en-GB" dirty="0"/>
              <a:t>. Read the readme.</a:t>
            </a:r>
          </a:p>
          <a:p>
            <a:r>
              <a:rPr lang="en-GB" dirty="0"/>
              <a:t>Checkout main branch and create your own unique branch to work on</a:t>
            </a:r>
            <a:endParaRPr lang="en-NL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1E26C6-3FBB-F1A7-3ED9-52E984DCA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34" y="2302039"/>
            <a:ext cx="7035289" cy="26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5874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US" sz="4650" i="1" dirty="0"/>
              <a:t>Architectural choices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3139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2C5F-2A90-442E-9492-EA33F82DC2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Reasons to split up your frontend application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(5 sheets)</a:t>
            </a:r>
            <a:endParaRPr lang="en-US" sz="1600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Domain-Driven Design (DDD)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(6 sheets)</a:t>
            </a:r>
            <a:endParaRPr lang="en-US" sz="1600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Implementing DDD with NX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(10 sheets)</a:t>
            </a:r>
          </a:p>
          <a:p>
            <a:pPr marL="215265" indent="-215900">
              <a:buClr>
                <a:srgbClr val="FD6400"/>
              </a:buClr>
            </a:pPr>
            <a:r>
              <a:rPr lang="en-US" sz="1600" i="1" dirty="0">
                <a:cs typeface="Mongolian Baiti"/>
              </a:rPr>
              <a:t>Assignment 1: Implement Domain-Driven Design</a:t>
            </a:r>
          </a:p>
          <a:p>
            <a:pPr marL="215265" indent="-215900">
              <a:buClr>
                <a:srgbClr val="FD6400"/>
              </a:buClr>
            </a:pPr>
            <a:r>
              <a:rPr lang="en-US" sz="1600" b="1" dirty="0">
                <a:cs typeface="Mongolian Baiti"/>
              </a:rPr>
              <a:t>** Lunch break **</a:t>
            </a:r>
          </a:p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Architectural choices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(9 sheets)</a:t>
            </a:r>
            <a:endParaRPr lang="en-US" sz="1600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Multiple repositories vs. mono repositories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(2 sheets)</a:t>
            </a:r>
            <a:endParaRPr lang="en-US" sz="1600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What is Module Federation?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(5 sheets)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Sharing dependencies with Module Federation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(12 sheets)</a:t>
            </a:r>
          </a:p>
          <a:p>
            <a:pPr marL="215265" indent="-215900">
              <a:buClr>
                <a:srgbClr val="FD6400"/>
              </a:buClr>
            </a:pPr>
            <a:r>
              <a:rPr lang="en-US" sz="1600" dirty="0">
                <a:cs typeface="Mongolian Baiti"/>
              </a:rPr>
              <a:t>Applying Module Federation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Mongolian Baiti"/>
              </a:rPr>
              <a:t>(13 sheets)</a:t>
            </a:r>
          </a:p>
          <a:p>
            <a:pPr marL="215265" indent="-215900">
              <a:buClr>
                <a:srgbClr val="FD6400"/>
              </a:buClr>
            </a:pPr>
            <a:r>
              <a:rPr lang="en-US" sz="1600" i="1" dirty="0">
                <a:cs typeface="Mongolian Baiti"/>
              </a:rPr>
              <a:t>Assignments 2-4: Implement a Micro Frontend architecture with Static (2), Dynamic (3) and Multi-framework (4) Module Federation</a:t>
            </a:r>
            <a:endParaRPr lang="en-US" sz="1600" i="1" dirty="0">
              <a:solidFill>
                <a:schemeClr val="bg1">
                  <a:lumMod val="65000"/>
                </a:schemeClr>
              </a:solidFill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0" indent="0">
              <a:buClr>
                <a:srgbClr val="FD6400"/>
              </a:buClr>
              <a:buNone/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7188995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decoupled </a:t>
            </a:r>
            <a:r>
              <a:rPr lang="en-US" dirty="0" err="1"/>
              <a:t>modulith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NL" dirty="0"/>
              <a:t>The Domain-Driven Design resulted in a decoupled Modulith app</a:t>
            </a:r>
          </a:p>
          <a:p>
            <a:r>
              <a:rPr lang="en-NL" dirty="0"/>
              <a:t>Improved dependency graph</a:t>
            </a:r>
          </a:p>
          <a:p>
            <a:r>
              <a:rPr lang="en-NL" dirty="0"/>
              <a:t>Improved project structure</a:t>
            </a:r>
          </a:p>
          <a:p>
            <a:r>
              <a:rPr lang="en-NL" dirty="0"/>
              <a:t>Smaller, less complex modules</a:t>
            </a:r>
          </a:p>
          <a:p>
            <a:r>
              <a:rPr lang="en-NL" dirty="0"/>
              <a:t>Restricted imports limit interdependencies: less tests need to run</a:t>
            </a:r>
          </a:p>
          <a:p>
            <a:endParaRPr lang="en-NL" dirty="0"/>
          </a:p>
          <a:p>
            <a:r>
              <a:rPr lang="en-NL" dirty="0"/>
              <a:t>You may no longer need to split up the app</a:t>
            </a:r>
          </a:p>
        </p:txBody>
      </p:sp>
    </p:spTree>
    <p:extLst>
      <p:ext uri="{BB962C8B-B14F-4D97-AF65-F5344CB8AC3E}">
        <p14:creationId xmlns:p14="http://schemas.microsoft.com/office/powerpoint/2010/main" val="39791746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choices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L" dirty="0"/>
              <a:t>Deploy Modulith as one artifact</a:t>
            </a:r>
          </a:p>
          <a:p>
            <a:pPr marL="457200" indent="-457200">
              <a:buFont typeface="+mj-lt"/>
              <a:buAutoNum type="arabicPeriod"/>
            </a:pPr>
            <a:r>
              <a:rPr lang="en-NL" dirty="0"/>
              <a:t>Further decouple Modulith into several smaller micro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NL" dirty="0"/>
              <a:t>UI Composition with Hyperlinks</a:t>
            </a:r>
          </a:p>
          <a:p>
            <a:pPr marL="457200" indent="-457200">
              <a:buFont typeface="+mj-lt"/>
              <a:buAutoNum type="arabicPeriod"/>
            </a:pPr>
            <a:r>
              <a:rPr lang="en-NL" dirty="0"/>
              <a:t>UI Composition with a Shell</a:t>
            </a:r>
          </a:p>
          <a:p>
            <a:pPr marL="457200" indent="-457200">
              <a:buFont typeface="+mj-lt"/>
              <a:buAutoNum type="arabicPeriod"/>
            </a:pPr>
            <a:r>
              <a:rPr lang="en-NL" dirty="0"/>
              <a:t>Module Federation (Micro Frontends)</a:t>
            </a:r>
          </a:p>
        </p:txBody>
      </p:sp>
    </p:spTree>
    <p:extLst>
      <p:ext uri="{BB962C8B-B14F-4D97-AF65-F5344CB8AC3E}">
        <p14:creationId xmlns:p14="http://schemas.microsoft.com/office/powerpoint/2010/main" val="292477573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Modulith</a:t>
            </a:r>
            <a:r>
              <a:rPr lang="en-US" dirty="0"/>
              <a:t> as one artifact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NL" dirty="0"/>
              <a:t>Consistent UI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Optimized bundles by compiling everything together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System Font Regular"/>
              <a:buChar char="✗"/>
            </a:pPr>
            <a:r>
              <a:rPr lang="en-NL" dirty="0"/>
              <a:t>Slow builds due to big app</a:t>
            </a:r>
          </a:p>
          <a:p>
            <a:pPr>
              <a:buFont typeface="System Font Regular"/>
              <a:buChar char="✗"/>
            </a:pPr>
            <a:r>
              <a:rPr lang="en-NL" dirty="0"/>
              <a:t>Much coordination required between teams of other sub-domains</a:t>
            </a:r>
          </a:p>
          <a:p>
            <a:pPr>
              <a:buFont typeface="System Font Regular"/>
              <a:buChar char="✗"/>
            </a:pPr>
            <a:r>
              <a:rPr lang="en-NL" dirty="0"/>
              <a:t>Policy required for updating dependencies</a:t>
            </a:r>
          </a:p>
          <a:p>
            <a:pPr>
              <a:buFont typeface="System Font Regular"/>
              <a:buChar char="✗"/>
            </a:pPr>
            <a:r>
              <a:rPr lang="en-NL" dirty="0"/>
              <a:t>Tempting to work around domain boundaries and reuse other domain features</a:t>
            </a:r>
          </a:p>
        </p:txBody>
      </p:sp>
    </p:spTree>
    <p:extLst>
      <p:ext uri="{BB962C8B-B14F-4D97-AF65-F5344CB8AC3E}">
        <p14:creationId xmlns:p14="http://schemas.microsoft.com/office/powerpoint/2010/main" val="42055202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apps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NL" dirty="0"/>
              <a:t>Teams can choose their architecture and technology stack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Use “the best technology” for the requirements within the sub-domain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Complete isolation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Smaller apps = faster builds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System Font Regular"/>
              <a:buChar char="✗"/>
            </a:pPr>
            <a:r>
              <a:rPr lang="en-NL" dirty="0"/>
              <a:t>If you choose to isolate the app in individual repositories, you have to deal with shipping shared libraries via npm</a:t>
            </a:r>
          </a:p>
          <a:p>
            <a:pPr>
              <a:buFont typeface="System Font Regular"/>
              <a:buChar char="✗"/>
            </a:pPr>
            <a:r>
              <a:rPr lang="en-NL" dirty="0"/>
              <a:t>User experience impact when navigating between micro apps</a:t>
            </a:r>
          </a:p>
          <a:p>
            <a:pPr>
              <a:buFont typeface="System Font Regular"/>
              <a:buChar char="✗"/>
            </a:pPr>
            <a:r>
              <a:rPr lang="en-NL" dirty="0"/>
              <a:t>Session state complexity</a:t>
            </a:r>
          </a:p>
        </p:txBody>
      </p:sp>
    </p:spTree>
    <p:extLst>
      <p:ext uri="{BB962C8B-B14F-4D97-AF65-F5344CB8AC3E}">
        <p14:creationId xmlns:p14="http://schemas.microsoft.com/office/powerpoint/2010/main" val="309679011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composition with Hyperlinks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34</a:t>
            </a:fld>
            <a:endParaRPr lang="en-GB" noProof="0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FC01842B-7633-7D01-EB57-450EDBA6D2E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50862" y="972345"/>
            <a:ext cx="7729538" cy="3786590"/>
          </a:xfrm>
        </p:spPr>
      </p:pic>
    </p:spTree>
    <p:extLst>
      <p:ext uri="{BB962C8B-B14F-4D97-AF65-F5344CB8AC3E}">
        <p14:creationId xmlns:p14="http://schemas.microsoft.com/office/powerpoint/2010/main" val="25693988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composition with Hyperlinks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NL" dirty="0"/>
              <a:t>Easy to implement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Uses simple SPA frameworks as they were intended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Optimized bundles per domain</a:t>
            </a:r>
          </a:p>
          <a:p>
            <a:pPr marL="0" indent="0">
              <a:buNone/>
            </a:pPr>
            <a:endParaRPr lang="en-NL" dirty="0"/>
          </a:p>
          <a:p>
            <a:pPr>
              <a:buFont typeface="System Font Regular"/>
              <a:buChar char="✗"/>
            </a:pPr>
            <a:r>
              <a:rPr lang="en-NL" dirty="0"/>
              <a:t>Requires an universal design system to get a standard look-and-feel</a:t>
            </a:r>
          </a:p>
          <a:p>
            <a:pPr>
              <a:buFont typeface="System Font Regular"/>
              <a:buChar char="✗"/>
            </a:pPr>
            <a:r>
              <a:rPr lang="en-NL" dirty="0"/>
              <a:t>User experience impact when navigating between applications</a:t>
            </a:r>
          </a:p>
          <a:p>
            <a:pPr>
              <a:buFont typeface="System Font Regular"/>
              <a:buChar char="✗"/>
            </a:pPr>
            <a:r>
              <a:rPr lang="en-NL" dirty="0"/>
              <a:t>Session state complexity</a:t>
            </a:r>
          </a:p>
        </p:txBody>
      </p:sp>
    </p:spTree>
    <p:extLst>
      <p:ext uri="{BB962C8B-B14F-4D97-AF65-F5344CB8AC3E}">
        <p14:creationId xmlns:p14="http://schemas.microsoft.com/office/powerpoint/2010/main" val="396377457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composition with a Shell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L" dirty="0"/>
              <a:t>A shell application loads an app into an element at run-time: e.g. iframes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Wingdings" pitchFamily="2" charset="2"/>
              <a:buChar char="ü"/>
            </a:pPr>
            <a:r>
              <a:rPr lang="en-NL" dirty="0"/>
              <a:t>Complete isolation: iframes cannot influence apps in another iframe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Allows the integration of legacy systems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Session state is preserved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System Font Regular"/>
              <a:buChar char="✗"/>
            </a:pPr>
            <a:r>
              <a:rPr lang="en-NL" dirty="0"/>
              <a:t>Requires an universal design system to get a standard look-and-feel</a:t>
            </a:r>
          </a:p>
          <a:p>
            <a:pPr>
              <a:buFont typeface="System Font Regular"/>
              <a:buChar char="✗"/>
            </a:pPr>
            <a:r>
              <a:rPr lang="en-NL" dirty="0"/>
              <a:t>Much performance overhead when loading a micro app at run-time</a:t>
            </a:r>
          </a:p>
          <a:p>
            <a:pPr>
              <a:buFont typeface="System Font Regular"/>
              <a:buChar char="✗"/>
            </a:pPr>
            <a:r>
              <a:rPr lang="en-NL" dirty="0"/>
              <a:t>Requires infrastructure code to load a micro app</a:t>
            </a:r>
          </a:p>
        </p:txBody>
      </p:sp>
    </p:spTree>
    <p:extLst>
      <p:ext uri="{BB962C8B-B14F-4D97-AF65-F5344CB8AC3E}">
        <p14:creationId xmlns:p14="http://schemas.microsoft.com/office/powerpoint/2010/main" val="8264707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Federation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L" dirty="0"/>
              <a:t>A shell-based architecture that loads and renders code from separately deployed remote  javascript modules at run-time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Wingdings" pitchFamily="2" charset="2"/>
              <a:buChar char="ü"/>
            </a:pPr>
            <a:r>
              <a:rPr lang="en-NL" sz="1800" dirty="0"/>
              <a:t>Complete isolation of domains</a:t>
            </a:r>
          </a:p>
          <a:p>
            <a:pPr>
              <a:buFont typeface="Wingdings" pitchFamily="2" charset="2"/>
              <a:buChar char="ü"/>
            </a:pPr>
            <a:r>
              <a:rPr lang="en-NL" sz="1800" dirty="0"/>
              <a:t>All functionality is loaded within a shell: session context never changes</a:t>
            </a:r>
          </a:p>
          <a:p>
            <a:pPr>
              <a:buFont typeface="Wingdings" pitchFamily="2" charset="2"/>
              <a:buChar char="ü"/>
            </a:pPr>
            <a:r>
              <a:rPr lang="en-NL" sz="1800" dirty="0"/>
              <a:t>Opportunity to combine multiple frameworks, excellent for migrations</a:t>
            </a:r>
          </a:p>
          <a:p>
            <a:pPr>
              <a:buFont typeface="Wingdings" pitchFamily="2" charset="2"/>
              <a:buChar char="ü"/>
            </a:pPr>
            <a:r>
              <a:rPr lang="en-NL" sz="1800" dirty="0"/>
              <a:t>Incredible flexibility to load any Javascript-based module at run-time</a:t>
            </a:r>
          </a:p>
          <a:p>
            <a:pPr>
              <a:buFont typeface="Wingdings" pitchFamily="2" charset="2"/>
              <a:buChar char="ü"/>
            </a:pPr>
            <a:endParaRPr lang="en-NL" sz="1800" dirty="0"/>
          </a:p>
          <a:p>
            <a:pPr>
              <a:buFont typeface="System Font Regular"/>
              <a:buChar char="✗"/>
            </a:pPr>
            <a:r>
              <a:rPr lang="en-NL" sz="1800" dirty="0"/>
              <a:t>Requires Webpack 5 or later</a:t>
            </a:r>
          </a:p>
          <a:p>
            <a:pPr>
              <a:buFont typeface="System Font Regular"/>
              <a:buChar char="✗"/>
            </a:pPr>
            <a:r>
              <a:rPr lang="en-NL" sz="1800" dirty="0"/>
              <a:t>Tricky to deploy/manage many Module Federated applications</a:t>
            </a:r>
          </a:p>
          <a:p>
            <a:pPr>
              <a:buFont typeface="System Font Regular"/>
              <a:buChar char="✗"/>
            </a:pPr>
            <a:r>
              <a:rPr lang="en-NL" sz="1800" dirty="0"/>
              <a:t>Better suited for large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85259575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021E4-5220-609E-EA4A-94494721D20F}"/>
              </a:ext>
            </a:extLst>
          </p:cNvPr>
          <p:cNvSpPr/>
          <p:nvPr/>
        </p:nvSpPr>
        <p:spPr>
          <a:xfrm>
            <a:off x="186622" y="1328382"/>
            <a:ext cx="1094818" cy="686156"/>
          </a:xfrm>
          <a:custGeom>
            <a:avLst/>
            <a:gdLst>
              <a:gd name="connsiteX0" fmla="*/ 0 w 1094818"/>
              <a:gd name="connsiteY0" fmla="*/ 0 h 686156"/>
              <a:gd name="connsiteX1" fmla="*/ 569305 w 1094818"/>
              <a:gd name="connsiteY1" fmla="*/ 0 h 686156"/>
              <a:gd name="connsiteX2" fmla="*/ 1094818 w 1094818"/>
              <a:gd name="connsiteY2" fmla="*/ 0 h 686156"/>
              <a:gd name="connsiteX3" fmla="*/ 1094818 w 1094818"/>
              <a:gd name="connsiteY3" fmla="*/ 686156 h 686156"/>
              <a:gd name="connsiteX4" fmla="*/ 558357 w 1094818"/>
              <a:gd name="connsiteY4" fmla="*/ 686156 h 686156"/>
              <a:gd name="connsiteX5" fmla="*/ 0 w 1094818"/>
              <a:gd name="connsiteY5" fmla="*/ 686156 h 686156"/>
              <a:gd name="connsiteX6" fmla="*/ 0 w 1094818"/>
              <a:gd name="connsiteY6" fmla="*/ 0 h 68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686156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114911" y="192944"/>
                  <a:pt x="1105031" y="412756"/>
                  <a:pt x="1094818" y="686156"/>
                </a:cubicBezTo>
                <a:cubicBezTo>
                  <a:pt x="973982" y="690747"/>
                  <a:pt x="678184" y="711512"/>
                  <a:pt x="558357" y="686156"/>
                </a:cubicBezTo>
                <a:cubicBezTo>
                  <a:pt x="438530" y="660800"/>
                  <a:pt x="256290" y="670504"/>
                  <a:pt x="0" y="686156"/>
                </a:cubicBezTo>
                <a:cubicBezTo>
                  <a:pt x="-18996" y="459275"/>
                  <a:pt x="2025" y="275935"/>
                  <a:pt x="0" y="0"/>
                </a:cubicBezTo>
                <a:close/>
              </a:path>
              <a:path w="1094818" h="686156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062746" y="168390"/>
                  <a:pt x="1090324" y="478965"/>
                  <a:pt x="1094818" y="686156"/>
                </a:cubicBezTo>
                <a:cubicBezTo>
                  <a:pt x="972902" y="691719"/>
                  <a:pt x="681967" y="662768"/>
                  <a:pt x="547409" y="686156"/>
                </a:cubicBezTo>
                <a:cubicBezTo>
                  <a:pt x="412851" y="709544"/>
                  <a:pt x="170190" y="672334"/>
                  <a:pt x="0" y="686156"/>
                </a:cubicBezTo>
                <a:cubicBezTo>
                  <a:pt x="24022" y="414686"/>
                  <a:pt x="-14348" y="285867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How much shared state and navigation?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22BF2-A0D0-8390-FD9E-04A2145DE384}"/>
              </a:ext>
            </a:extLst>
          </p:cNvPr>
          <p:cNvSpPr/>
          <p:nvPr/>
        </p:nvSpPr>
        <p:spPr>
          <a:xfrm>
            <a:off x="1765081" y="999330"/>
            <a:ext cx="1094819" cy="576264"/>
          </a:xfrm>
          <a:custGeom>
            <a:avLst/>
            <a:gdLst>
              <a:gd name="connsiteX0" fmla="*/ 0 w 1094819"/>
              <a:gd name="connsiteY0" fmla="*/ 0 h 576264"/>
              <a:gd name="connsiteX1" fmla="*/ 569306 w 1094819"/>
              <a:gd name="connsiteY1" fmla="*/ 0 h 576264"/>
              <a:gd name="connsiteX2" fmla="*/ 1094819 w 1094819"/>
              <a:gd name="connsiteY2" fmla="*/ 0 h 576264"/>
              <a:gd name="connsiteX3" fmla="*/ 1094819 w 1094819"/>
              <a:gd name="connsiteY3" fmla="*/ 576264 h 576264"/>
              <a:gd name="connsiteX4" fmla="*/ 558358 w 1094819"/>
              <a:gd name="connsiteY4" fmla="*/ 576264 h 576264"/>
              <a:gd name="connsiteX5" fmla="*/ 0 w 1094819"/>
              <a:gd name="connsiteY5" fmla="*/ 576264 h 576264"/>
              <a:gd name="connsiteX6" fmla="*/ 0 w 1094819"/>
              <a:gd name="connsiteY6" fmla="*/ 0 h 5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9" h="576264" fill="none" extrusionOk="0">
                <a:moveTo>
                  <a:pt x="0" y="0"/>
                </a:moveTo>
                <a:cubicBezTo>
                  <a:pt x="213261" y="16341"/>
                  <a:pt x="408402" y="-14483"/>
                  <a:pt x="569306" y="0"/>
                </a:cubicBezTo>
                <a:cubicBezTo>
                  <a:pt x="730210" y="14483"/>
                  <a:pt x="880707" y="1842"/>
                  <a:pt x="1094819" y="0"/>
                </a:cubicBezTo>
                <a:cubicBezTo>
                  <a:pt x="1089972" y="215588"/>
                  <a:pt x="1081793" y="379634"/>
                  <a:pt x="1094819" y="576264"/>
                </a:cubicBezTo>
                <a:cubicBezTo>
                  <a:pt x="973983" y="580855"/>
                  <a:pt x="678185" y="601620"/>
                  <a:pt x="558358" y="576264"/>
                </a:cubicBezTo>
                <a:cubicBezTo>
                  <a:pt x="438531" y="550908"/>
                  <a:pt x="260736" y="567910"/>
                  <a:pt x="0" y="576264"/>
                </a:cubicBezTo>
                <a:cubicBezTo>
                  <a:pt x="28028" y="349146"/>
                  <a:pt x="-5367" y="163583"/>
                  <a:pt x="0" y="0"/>
                </a:cubicBezTo>
                <a:close/>
              </a:path>
              <a:path w="1094819" h="576264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28676" y="7084"/>
                  <a:pt x="1094819" y="0"/>
                </a:cubicBezTo>
                <a:cubicBezTo>
                  <a:pt x="1107314" y="149362"/>
                  <a:pt x="1087134" y="426022"/>
                  <a:pt x="1094819" y="576264"/>
                </a:cubicBezTo>
                <a:cubicBezTo>
                  <a:pt x="972903" y="581827"/>
                  <a:pt x="681968" y="552876"/>
                  <a:pt x="547410" y="576264"/>
                </a:cubicBezTo>
                <a:cubicBezTo>
                  <a:pt x="412852" y="599652"/>
                  <a:pt x="175538" y="567181"/>
                  <a:pt x="0" y="576264"/>
                </a:cubicBezTo>
                <a:cubicBezTo>
                  <a:pt x="-20145" y="353960"/>
                  <a:pt x="22763" y="2834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UI composition with Hyperlinks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381ED-1495-E71B-2A37-D9A7AEDF9C5E}"/>
              </a:ext>
            </a:extLst>
          </p:cNvPr>
          <p:cNvSpPr/>
          <p:nvPr/>
        </p:nvSpPr>
        <p:spPr>
          <a:xfrm>
            <a:off x="1782055" y="1792721"/>
            <a:ext cx="1094820" cy="874916"/>
          </a:xfrm>
          <a:custGeom>
            <a:avLst/>
            <a:gdLst>
              <a:gd name="connsiteX0" fmla="*/ 0 w 1094820"/>
              <a:gd name="connsiteY0" fmla="*/ 0 h 874916"/>
              <a:gd name="connsiteX1" fmla="*/ 569306 w 1094820"/>
              <a:gd name="connsiteY1" fmla="*/ 0 h 874916"/>
              <a:gd name="connsiteX2" fmla="*/ 1094820 w 1094820"/>
              <a:gd name="connsiteY2" fmla="*/ 0 h 874916"/>
              <a:gd name="connsiteX3" fmla="*/ 1094820 w 1094820"/>
              <a:gd name="connsiteY3" fmla="*/ 411211 h 874916"/>
              <a:gd name="connsiteX4" fmla="*/ 1094820 w 1094820"/>
              <a:gd name="connsiteY4" fmla="*/ 874916 h 874916"/>
              <a:gd name="connsiteX5" fmla="*/ 569306 w 1094820"/>
              <a:gd name="connsiteY5" fmla="*/ 874916 h 874916"/>
              <a:gd name="connsiteX6" fmla="*/ 0 w 1094820"/>
              <a:gd name="connsiteY6" fmla="*/ 874916 h 874916"/>
              <a:gd name="connsiteX7" fmla="*/ 0 w 1094820"/>
              <a:gd name="connsiteY7" fmla="*/ 446207 h 874916"/>
              <a:gd name="connsiteX8" fmla="*/ 0 w 1094820"/>
              <a:gd name="connsiteY8" fmla="*/ 0 h 87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820" h="874916" fill="none" extrusionOk="0">
                <a:moveTo>
                  <a:pt x="0" y="0"/>
                </a:moveTo>
                <a:cubicBezTo>
                  <a:pt x="270331" y="9652"/>
                  <a:pt x="417231" y="7688"/>
                  <a:pt x="569306" y="0"/>
                </a:cubicBezTo>
                <a:cubicBezTo>
                  <a:pt x="721381" y="-7688"/>
                  <a:pt x="947000" y="-21840"/>
                  <a:pt x="1094820" y="0"/>
                </a:cubicBezTo>
                <a:cubicBezTo>
                  <a:pt x="1092173" y="96680"/>
                  <a:pt x="1085810" y="227411"/>
                  <a:pt x="1094820" y="411211"/>
                </a:cubicBezTo>
                <a:cubicBezTo>
                  <a:pt x="1103830" y="595011"/>
                  <a:pt x="1104246" y="776900"/>
                  <a:pt x="1094820" y="874916"/>
                </a:cubicBezTo>
                <a:cubicBezTo>
                  <a:pt x="970018" y="888672"/>
                  <a:pt x="822540" y="879835"/>
                  <a:pt x="569306" y="874916"/>
                </a:cubicBezTo>
                <a:cubicBezTo>
                  <a:pt x="316072" y="869997"/>
                  <a:pt x="134404" y="859724"/>
                  <a:pt x="0" y="874916"/>
                </a:cubicBezTo>
                <a:cubicBezTo>
                  <a:pt x="-16560" y="778546"/>
                  <a:pt x="-16984" y="618077"/>
                  <a:pt x="0" y="446207"/>
                </a:cubicBezTo>
                <a:cubicBezTo>
                  <a:pt x="16984" y="274337"/>
                  <a:pt x="21963" y="194149"/>
                  <a:pt x="0" y="0"/>
                </a:cubicBezTo>
                <a:close/>
              </a:path>
              <a:path w="1094820" h="874916" stroke="0" extrusionOk="0">
                <a:moveTo>
                  <a:pt x="0" y="0"/>
                </a:moveTo>
                <a:cubicBezTo>
                  <a:pt x="252158" y="-22432"/>
                  <a:pt x="366565" y="-13211"/>
                  <a:pt x="536462" y="0"/>
                </a:cubicBezTo>
                <a:cubicBezTo>
                  <a:pt x="706359" y="13211"/>
                  <a:pt x="928677" y="7084"/>
                  <a:pt x="1094820" y="0"/>
                </a:cubicBezTo>
                <a:cubicBezTo>
                  <a:pt x="1084314" y="95714"/>
                  <a:pt x="1093720" y="276758"/>
                  <a:pt x="1094820" y="454956"/>
                </a:cubicBezTo>
                <a:cubicBezTo>
                  <a:pt x="1095920" y="633154"/>
                  <a:pt x="1081018" y="678780"/>
                  <a:pt x="1094820" y="874916"/>
                </a:cubicBezTo>
                <a:cubicBezTo>
                  <a:pt x="861166" y="851855"/>
                  <a:pt x="776281" y="890798"/>
                  <a:pt x="569306" y="874916"/>
                </a:cubicBezTo>
                <a:cubicBezTo>
                  <a:pt x="362331" y="859034"/>
                  <a:pt x="162885" y="867953"/>
                  <a:pt x="0" y="874916"/>
                </a:cubicBezTo>
                <a:cubicBezTo>
                  <a:pt x="20829" y="679448"/>
                  <a:pt x="7631" y="570540"/>
                  <a:pt x="0" y="454956"/>
                </a:cubicBezTo>
                <a:cubicBezTo>
                  <a:pt x="-7631" y="339372"/>
                  <a:pt x="-991" y="157625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Need to support a legacy app or a </a:t>
            </a:r>
            <a:r>
              <a:rPr lang="en-NL" sz="1100" b="1" u="sng" dirty="0">
                <a:solidFill>
                  <a:schemeClr val="bg1"/>
                </a:solidFill>
              </a:rPr>
              <a:t>very</a:t>
            </a:r>
            <a:r>
              <a:rPr lang="en-NL" sz="1100" dirty="0">
                <a:solidFill>
                  <a:schemeClr val="bg1"/>
                </a:solidFill>
              </a:rPr>
              <a:t> strong isolated app?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2A717B-5B6A-D657-C632-FA7BD106742C}"/>
              </a:ext>
            </a:extLst>
          </p:cNvPr>
          <p:cNvSpPr/>
          <p:nvPr/>
        </p:nvSpPr>
        <p:spPr>
          <a:xfrm>
            <a:off x="3406064" y="1438275"/>
            <a:ext cx="1094818" cy="576264"/>
          </a:xfrm>
          <a:custGeom>
            <a:avLst/>
            <a:gdLst>
              <a:gd name="connsiteX0" fmla="*/ 0 w 1094818"/>
              <a:gd name="connsiteY0" fmla="*/ 0 h 576264"/>
              <a:gd name="connsiteX1" fmla="*/ 569305 w 1094818"/>
              <a:gd name="connsiteY1" fmla="*/ 0 h 576264"/>
              <a:gd name="connsiteX2" fmla="*/ 1094818 w 1094818"/>
              <a:gd name="connsiteY2" fmla="*/ 0 h 576264"/>
              <a:gd name="connsiteX3" fmla="*/ 1094818 w 1094818"/>
              <a:gd name="connsiteY3" fmla="*/ 576264 h 576264"/>
              <a:gd name="connsiteX4" fmla="*/ 558357 w 1094818"/>
              <a:gd name="connsiteY4" fmla="*/ 576264 h 576264"/>
              <a:gd name="connsiteX5" fmla="*/ 0 w 1094818"/>
              <a:gd name="connsiteY5" fmla="*/ 576264 h 576264"/>
              <a:gd name="connsiteX6" fmla="*/ 0 w 1094818"/>
              <a:gd name="connsiteY6" fmla="*/ 0 h 5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576264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089971" y="215588"/>
                  <a:pt x="1081792" y="379634"/>
                  <a:pt x="1094818" y="576264"/>
                </a:cubicBezTo>
                <a:cubicBezTo>
                  <a:pt x="973982" y="580855"/>
                  <a:pt x="678184" y="601620"/>
                  <a:pt x="558357" y="576264"/>
                </a:cubicBezTo>
                <a:cubicBezTo>
                  <a:pt x="438530" y="550908"/>
                  <a:pt x="256290" y="560612"/>
                  <a:pt x="0" y="576264"/>
                </a:cubicBezTo>
                <a:cubicBezTo>
                  <a:pt x="28028" y="349146"/>
                  <a:pt x="-5367" y="163583"/>
                  <a:pt x="0" y="0"/>
                </a:cubicBezTo>
                <a:close/>
              </a:path>
              <a:path w="1094818" h="576264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07313" y="149362"/>
                  <a:pt x="1087133" y="426022"/>
                  <a:pt x="1094818" y="576264"/>
                </a:cubicBezTo>
                <a:cubicBezTo>
                  <a:pt x="972902" y="581827"/>
                  <a:pt x="681967" y="552876"/>
                  <a:pt x="547409" y="576264"/>
                </a:cubicBezTo>
                <a:cubicBezTo>
                  <a:pt x="412851" y="599652"/>
                  <a:pt x="170190" y="562442"/>
                  <a:pt x="0" y="576264"/>
                </a:cubicBezTo>
                <a:cubicBezTo>
                  <a:pt x="-20145" y="353960"/>
                  <a:pt x="22763" y="2834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iframes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A5374-A7E9-BE39-D8EC-EFFC31CABC01}"/>
              </a:ext>
            </a:extLst>
          </p:cNvPr>
          <p:cNvSpPr/>
          <p:nvPr/>
        </p:nvSpPr>
        <p:spPr>
          <a:xfrm>
            <a:off x="3406064" y="2191184"/>
            <a:ext cx="1094818" cy="686155"/>
          </a:xfrm>
          <a:custGeom>
            <a:avLst/>
            <a:gdLst>
              <a:gd name="connsiteX0" fmla="*/ 0 w 1094818"/>
              <a:gd name="connsiteY0" fmla="*/ 0 h 686155"/>
              <a:gd name="connsiteX1" fmla="*/ 569305 w 1094818"/>
              <a:gd name="connsiteY1" fmla="*/ 0 h 686155"/>
              <a:gd name="connsiteX2" fmla="*/ 1094818 w 1094818"/>
              <a:gd name="connsiteY2" fmla="*/ 0 h 686155"/>
              <a:gd name="connsiteX3" fmla="*/ 1094818 w 1094818"/>
              <a:gd name="connsiteY3" fmla="*/ 686155 h 686155"/>
              <a:gd name="connsiteX4" fmla="*/ 558357 w 1094818"/>
              <a:gd name="connsiteY4" fmla="*/ 686155 h 686155"/>
              <a:gd name="connsiteX5" fmla="*/ 0 w 1094818"/>
              <a:gd name="connsiteY5" fmla="*/ 686155 h 686155"/>
              <a:gd name="connsiteX6" fmla="*/ 0 w 1094818"/>
              <a:gd name="connsiteY6" fmla="*/ 0 h 6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686155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113014" y="197257"/>
                  <a:pt x="1102673" y="413577"/>
                  <a:pt x="1094818" y="686155"/>
                </a:cubicBezTo>
                <a:cubicBezTo>
                  <a:pt x="973982" y="690746"/>
                  <a:pt x="678184" y="711511"/>
                  <a:pt x="558357" y="686155"/>
                </a:cubicBezTo>
                <a:cubicBezTo>
                  <a:pt x="438530" y="660799"/>
                  <a:pt x="256290" y="670503"/>
                  <a:pt x="0" y="686155"/>
                </a:cubicBezTo>
                <a:cubicBezTo>
                  <a:pt x="-16301" y="456047"/>
                  <a:pt x="6059" y="275352"/>
                  <a:pt x="0" y="0"/>
                </a:cubicBezTo>
                <a:close/>
              </a:path>
              <a:path w="1094818" h="686155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26414" y="170621"/>
                  <a:pt x="1088231" y="480409"/>
                  <a:pt x="1094818" y="686155"/>
                </a:cubicBezTo>
                <a:cubicBezTo>
                  <a:pt x="972902" y="691718"/>
                  <a:pt x="681967" y="662767"/>
                  <a:pt x="547409" y="686155"/>
                </a:cubicBezTo>
                <a:cubicBezTo>
                  <a:pt x="412851" y="709543"/>
                  <a:pt x="170190" y="672333"/>
                  <a:pt x="0" y="686155"/>
                </a:cubicBezTo>
                <a:cubicBezTo>
                  <a:pt x="28327" y="412952"/>
                  <a:pt x="-14293" y="281736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Need smaller apps with sep</a:t>
            </a:r>
            <a:r>
              <a:rPr lang="en-GB" sz="1100" dirty="0">
                <a:solidFill>
                  <a:schemeClr val="bg1"/>
                </a:solidFill>
              </a:rPr>
              <a:t>a</a:t>
            </a:r>
            <a:r>
              <a:rPr lang="en-NL" sz="1100" dirty="0">
                <a:solidFill>
                  <a:schemeClr val="bg1"/>
                </a:solidFill>
              </a:rPr>
              <a:t>rate deployments?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C801C-5D80-86FF-AB95-89BFA7E49E7A}"/>
              </a:ext>
            </a:extLst>
          </p:cNvPr>
          <p:cNvSpPr/>
          <p:nvPr/>
        </p:nvSpPr>
        <p:spPr>
          <a:xfrm>
            <a:off x="4901495" y="1722434"/>
            <a:ext cx="1094818" cy="576264"/>
          </a:xfrm>
          <a:custGeom>
            <a:avLst/>
            <a:gdLst>
              <a:gd name="connsiteX0" fmla="*/ 0 w 1094818"/>
              <a:gd name="connsiteY0" fmla="*/ 0 h 576264"/>
              <a:gd name="connsiteX1" fmla="*/ 569305 w 1094818"/>
              <a:gd name="connsiteY1" fmla="*/ 0 h 576264"/>
              <a:gd name="connsiteX2" fmla="*/ 1094818 w 1094818"/>
              <a:gd name="connsiteY2" fmla="*/ 0 h 576264"/>
              <a:gd name="connsiteX3" fmla="*/ 1094818 w 1094818"/>
              <a:gd name="connsiteY3" fmla="*/ 576264 h 576264"/>
              <a:gd name="connsiteX4" fmla="*/ 558357 w 1094818"/>
              <a:gd name="connsiteY4" fmla="*/ 576264 h 576264"/>
              <a:gd name="connsiteX5" fmla="*/ 0 w 1094818"/>
              <a:gd name="connsiteY5" fmla="*/ 576264 h 576264"/>
              <a:gd name="connsiteX6" fmla="*/ 0 w 1094818"/>
              <a:gd name="connsiteY6" fmla="*/ 0 h 5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576264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089971" y="215588"/>
                  <a:pt x="1081792" y="379634"/>
                  <a:pt x="1094818" y="576264"/>
                </a:cubicBezTo>
                <a:cubicBezTo>
                  <a:pt x="973982" y="580855"/>
                  <a:pt x="678184" y="601620"/>
                  <a:pt x="558357" y="576264"/>
                </a:cubicBezTo>
                <a:cubicBezTo>
                  <a:pt x="438530" y="550908"/>
                  <a:pt x="256290" y="560612"/>
                  <a:pt x="0" y="576264"/>
                </a:cubicBezTo>
                <a:cubicBezTo>
                  <a:pt x="28028" y="349146"/>
                  <a:pt x="-5367" y="163583"/>
                  <a:pt x="0" y="0"/>
                </a:cubicBezTo>
                <a:close/>
              </a:path>
              <a:path w="1094818" h="576264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07313" y="149362"/>
                  <a:pt x="1087133" y="426022"/>
                  <a:pt x="1094818" y="576264"/>
                </a:cubicBezTo>
                <a:cubicBezTo>
                  <a:pt x="972902" y="581827"/>
                  <a:pt x="681967" y="552876"/>
                  <a:pt x="547409" y="576264"/>
                </a:cubicBezTo>
                <a:cubicBezTo>
                  <a:pt x="412851" y="599652"/>
                  <a:pt x="170190" y="562442"/>
                  <a:pt x="0" y="576264"/>
                </a:cubicBezTo>
                <a:cubicBezTo>
                  <a:pt x="-20145" y="353960"/>
                  <a:pt x="22763" y="2834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Monolith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FDE4DD-AA36-7346-2BA0-30803EA159E4}"/>
              </a:ext>
            </a:extLst>
          </p:cNvPr>
          <p:cNvSpPr/>
          <p:nvPr/>
        </p:nvSpPr>
        <p:spPr>
          <a:xfrm>
            <a:off x="4901495" y="2522178"/>
            <a:ext cx="1094818" cy="686155"/>
          </a:xfrm>
          <a:custGeom>
            <a:avLst/>
            <a:gdLst>
              <a:gd name="connsiteX0" fmla="*/ 0 w 1094818"/>
              <a:gd name="connsiteY0" fmla="*/ 0 h 686155"/>
              <a:gd name="connsiteX1" fmla="*/ 569305 w 1094818"/>
              <a:gd name="connsiteY1" fmla="*/ 0 h 686155"/>
              <a:gd name="connsiteX2" fmla="*/ 1094818 w 1094818"/>
              <a:gd name="connsiteY2" fmla="*/ 0 h 686155"/>
              <a:gd name="connsiteX3" fmla="*/ 1094818 w 1094818"/>
              <a:gd name="connsiteY3" fmla="*/ 686155 h 686155"/>
              <a:gd name="connsiteX4" fmla="*/ 558357 w 1094818"/>
              <a:gd name="connsiteY4" fmla="*/ 686155 h 686155"/>
              <a:gd name="connsiteX5" fmla="*/ 0 w 1094818"/>
              <a:gd name="connsiteY5" fmla="*/ 686155 h 686155"/>
              <a:gd name="connsiteX6" fmla="*/ 0 w 1094818"/>
              <a:gd name="connsiteY6" fmla="*/ 0 h 6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686155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113014" y="197257"/>
                  <a:pt x="1102673" y="413577"/>
                  <a:pt x="1094818" y="686155"/>
                </a:cubicBezTo>
                <a:cubicBezTo>
                  <a:pt x="973982" y="690746"/>
                  <a:pt x="678184" y="711511"/>
                  <a:pt x="558357" y="686155"/>
                </a:cubicBezTo>
                <a:cubicBezTo>
                  <a:pt x="438530" y="660799"/>
                  <a:pt x="256290" y="670503"/>
                  <a:pt x="0" y="686155"/>
                </a:cubicBezTo>
                <a:cubicBezTo>
                  <a:pt x="-16301" y="456047"/>
                  <a:pt x="6059" y="275352"/>
                  <a:pt x="0" y="0"/>
                </a:cubicBezTo>
                <a:close/>
              </a:path>
              <a:path w="1094818" h="686155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26414" y="170621"/>
                  <a:pt x="1088231" y="480409"/>
                  <a:pt x="1094818" y="686155"/>
                </a:cubicBezTo>
                <a:cubicBezTo>
                  <a:pt x="972902" y="691718"/>
                  <a:pt x="681967" y="662767"/>
                  <a:pt x="547409" y="686155"/>
                </a:cubicBezTo>
                <a:cubicBezTo>
                  <a:pt x="412851" y="709543"/>
                  <a:pt x="170190" y="672333"/>
                  <a:pt x="0" y="686155"/>
                </a:cubicBezTo>
                <a:cubicBezTo>
                  <a:pt x="28327" y="412952"/>
                  <a:pt x="-14293" y="281736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100" dirty="0">
                <a:solidFill>
                  <a:schemeClr val="bg1"/>
                </a:solidFill>
              </a:rPr>
              <a:t>Support or </a:t>
            </a:r>
            <a:r>
              <a:rPr lang="nl-NL" sz="1100" dirty="0" err="1">
                <a:solidFill>
                  <a:schemeClr val="bg1"/>
                </a:solidFill>
              </a:rPr>
              <a:t>migrate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multi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frameworks</a:t>
            </a:r>
            <a:r>
              <a:rPr lang="nl-NL" sz="1100" dirty="0">
                <a:solidFill>
                  <a:schemeClr val="bg1"/>
                </a:solidFill>
              </a:rPr>
              <a:t> in big apps?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F6D16-65FE-BA14-1C75-1144D0C9B414}"/>
              </a:ext>
            </a:extLst>
          </p:cNvPr>
          <p:cNvSpPr/>
          <p:nvPr/>
        </p:nvSpPr>
        <p:spPr>
          <a:xfrm>
            <a:off x="6379361" y="2093118"/>
            <a:ext cx="1094818" cy="576264"/>
          </a:xfrm>
          <a:custGeom>
            <a:avLst/>
            <a:gdLst>
              <a:gd name="connsiteX0" fmla="*/ 0 w 1094818"/>
              <a:gd name="connsiteY0" fmla="*/ 0 h 576264"/>
              <a:gd name="connsiteX1" fmla="*/ 569305 w 1094818"/>
              <a:gd name="connsiteY1" fmla="*/ 0 h 576264"/>
              <a:gd name="connsiteX2" fmla="*/ 1094818 w 1094818"/>
              <a:gd name="connsiteY2" fmla="*/ 0 h 576264"/>
              <a:gd name="connsiteX3" fmla="*/ 1094818 w 1094818"/>
              <a:gd name="connsiteY3" fmla="*/ 576264 h 576264"/>
              <a:gd name="connsiteX4" fmla="*/ 558357 w 1094818"/>
              <a:gd name="connsiteY4" fmla="*/ 576264 h 576264"/>
              <a:gd name="connsiteX5" fmla="*/ 0 w 1094818"/>
              <a:gd name="connsiteY5" fmla="*/ 576264 h 576264"/>
              <a:gd name="connsiteX6" fmla="*/ 0 w 1094818"/>
              <a:gd name="connsiteY6" fmla="*/ 0 h 5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576264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089971" y="215588"/>
                  <a:pt x="1081792" y="379634"/>
                  <a:pt x="1094818" y="576264"/>
                </a:cubicBezTo>
                <a:cubicBezTo>
                  <a:pt x="973982" y="580855"/>
                  <a:pt x="678184" y="601620"/>
                  <a:pt x="558357" y="576264"/>
                </a:cubicBezTo>
                <a:cubicBezTo>
                  <a:pt x="438530" y="550908"/>
                  <a:pt x="256290" y="560612"/>
                  <a:pt x="0" y="576264"/>
                </a:cubicBezTo>
                <a:cubicBezTo>
                  <a:pt x="28028" y="349146"/>
                  <a:pt x="-5367" y="163583"/>
                  <a:pt x="0" y="0"/>
                </a:cubicBezTo>
                <a:close/>
              </a:path>
              <a:path w="1094818" h="576264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07313" y="149362"/>
                  <a:pt x="1087133" y="426022"/>
                  <a:pt x="1094818" y="576264"/>
                </a:cubicBezTo>
                <a:cubicBezTo>
                  <a:pt x="972902" y="581827"/>
                  <a:pt x="681967" y="552876"/>
                  <a:pt x="547409" y="576264"/>
                </a:cubicBezTo>
                <a:cubicBezTo>
                  <a:pt x="412851" y="599652"/>
                  <a:pt x="170190" y="562442"/>
                  <a:pt x="0" y="576264"/>
                </a:cubicBezTo>
                <a:cubicBezTo>
                  <a:pt x="-20145" y="353960"/>
                  <a:pt x="22763" y="2834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Module Federation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09F5C-8C7B-375B-8459-6738BDB8E904}"/>
              </a:ext>
            </a:extLst>
          </p:cNvPr>
          <p:cNvSpPr/>
          <p:nvPr/>
        </p:nvSpPr>
        <p:spPr>
          <a:xfrm>
            <a:off x="6368953" y="3067842"/>
            <a:ext cx="1094818" cy="576264"/>
          </a:xfrm>
          <a:custGeom>
            <a:avLst/>
            <a:gdLst>
              <a:gd name="connsiteX0" fmla="*/ 0 w 1094818"/>
              <a:gd name="connsiteY0" fmla="*/ 0 h 576264"/>
              <a:gd name="connsiteX1" fmla="*/ 569305 w 1094818"/>
              <a:gd name="connsiteY1" fmla="*/ 0 h 576264"/>
              <a:gd name="connsiteX2" fmla="*/ 1094818 w 1094818"/>
              <a:gd name="connsiteY2" fmla="*/ 0 h 576264"/>
              <a:gd name="connsiteX3" fmla="*/ 1094818 w 1094818"/>
              <a:gd name="connsiteY3" fmla="*/ 576264 h 576264"/>
              <a:gd name="connsiteX4" fmla="*/ 558357 w 1094818"/>
              <a:gd name="connsiteY4" fmla="*/ 576264 h 576264"/>
              <a:gd name="connsiteX5" fmla="*/ 0 w 1094818"/>
              <a:gd name="connsiteY5" fmla="*/ 576264 h 576264"/>
              <a:gd name="connsiteX6" fmla="*/ 0 w 1094818"/>
              <a:gd name="connsiteY6" fmla="*/ 0 h 5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576264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089971" y="215588"/>
                  <a:pt x="1081792" y="379634"/>
                  <a:pt x="1094818" y="576264"/>
                </a:cubicBezTo>
                <a:cubicBezTo>
                  <a:pt x="973982" y="580855"/>
                  <a:pt x="678184" y="601620"/>
                  <a:pt x="558357" y="576264"/>
                </a:cubicBezTo>
                <a:cubicBezTo>
                  <a:pt x="438530" y="550908"/>
                  <a:pt x="256290" y="560612"/>
                  <a:pt x="0" y="576264"/>
                </a:cubicBezTo>
                <a:cubicBezTo>
                  <a:pt x="28028" y="349146"/>
                  <a:pt x="-5367" y="163583"/>
                  <a:pt x="0" y="0"/>
                </a:cubicBezTo>
                <a:close/>
              </a:path>
              <a:path w="1094818" h="576264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07313" y="149362"/>
                  <a:pt x="1087133" y="426022"/>
                  <a:pt x="1094818" y="576264"/>
                </a:cubicBezTo>
                <a:cubicBezTo>
                  <a:pt x="972902" y="581827"/>
                  <a:pt x="681967" y="552876"/>
                  <a:pt x="547409" y="576264"/>
                </a:cubicBezTo>
                <a:cubicBezTo>
                  <a:pt x="412851" y="599652"/>
                  <a:pt x="170190" y="562442"/>
                  <a:pt x="0" y="576264"/>
                </a:cubicBezTo>
                <a:cubicBezTo>
                  <a:pt x="-20145" y="353960"/>
                  <a:pt x="22763" y="2834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Webpack 5+ support?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79364B-014E-A899-38E7-369152D55DB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281440" y="1287462"/>
            <a:ext cx="483641" cy="383998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903F8F-77C4-3C7D-B215-0B1E340C10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81440" y="1671460"/>
            <a:ext cx="500615" cy="558719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6EF4B7-60D7-C078-F146-161818482DC7}"/>
              </a:ext>
            </a:extLst>
          </p:cNvPr>
          <p:cNvSpPr txBox="1"/>
          <p:nvPr/>
        </p:nvSpPr>
        <p:spPr>
          <a:xfrm>
            <a:off x="1343239" y="1172193"/>
            <a:ext cx="286886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little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CA9B08-CFC5-852A-D018-F5082764803C}"/>
              </a:ext>
            </a:extLst>
          </p:cNvPr>
          <p:cNvSpPr txBox="1"/>
          <p:nvPr/>
        </p:nvSpPr>
        <p:spPr>
          <a:xfrm>
            <a:off x="1271188" y="2069290"/>
            <a:ext cx="351841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much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B1C5C8-3D6A-C3D1-303D-9C460C7A10A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6875" y="1726407"/>
            <a:ext cx="529189" cy="503772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85DA21-FD10-6DFF-0A8A-4E61AC14CB40}"/>
              </a:ext>
            </a:extLst>
          </p:cNvPr>
          <p:cNvSpPr txBox="1"/>
          <p:nvPr/>
        </p:nvSpPr>
        <p:spPr>
          <a:xfrm>
            <a:off x="2963699" y="1703022"/>
            <a:ext cx="209751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D6CEF-9C78-5003-E216-2901B25EBD6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76875" y="2230179"/>
            <a:ext cx="529189" cy="304083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AE7C5E-4D92-BCAB-C4CD-F72B202C0903}"/>
              </a:ext>
            </a:extLst>
          </p:cNvPr>
          <p:cNvSpPr txBox="1"/>
          <p:nvPr/>
        </p:nvSpPr>
        <p:spPr>
          <a:xfrm>
            <a:off x="3020030" y="2406026"/>
            <a:ext cx="16103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AA0BF8-3225-67F8-786E-200919417BE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00882" y="2010566"/>
            <a:ext cx="400613" cy="523696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30BD33-CAC5-3DA6-F1E0-0A1227253D6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996313" y="2381250"/>
            <a:ext cx="383048" cy="484006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61304B-5A62-C424-7884-2A096D29C4F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500882" y="2534262"/>
            <a:ext cx="400613" cy="330994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F12C6C-F4F8-E4BE-6C75-0ED2104B7DC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996313" y="2865256"/>
            <a:ext cx="372640" cy="490718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0B1173-19AF-50F7-2A4C-9DCA6BD8C5AB}"/>
              </a:ext>
            </a:extLst>
          </p:cNvPr>
          <p:cNvSpPr txBox="1"/>
          <p:nvPr/>
        </p:nvSpPr>
        <p:spPr>
          <a:xfrm>
            <a:off x="4570642" y="2751567"/>
            <a:ext cx="209751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D8C313-D7E5-1B12-7B94-20AFFD277ED0}"/>
              </a:ext>
            </a:extLst>
          </p:cNvPr>
          <p:cNvSpPr txBox="1"/>
          <p:nvPr/>
        </p:nvSpPr>
        <p:spPr>
          <a:xfrm>
            <a:off x="4601037" y="1903629"/>
            <a:ext cx="16103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B0EF32-DE48-3A64-F390-09A7A315A665}"/>
              </a:ext>
            </a:extLst>
          </p:cNvPr>
          <p:cNvSpPr txBox="1"/>
          <p:nvPr/>
        </p:nvSpPr>
        <p:spPr>
          <a:xfrm>
            <a:off x="6077757" y="2225213"/>
            <a:ext cx="209751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769F53-2B6A-8000-01BD-E4EC9BB8EEE3}"/>
              </a:ext>
            </a:extLst>
          </p:cNvPr>
          <p:cNvSpPr txBox="1"/>
          <p:nvPr/>
        </p:nvSpPr>
        <p:spPr>
          <a:xfrm>
            <a:off x="6030312" y="3196859"/>
            <a:ext cx="16103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DB4DB-BF57-B750-9E3D-6FC394DB30DD}"/>
              </a:ext>
            </a:extLst>
          </p:cNvPr>
          <p:cNvSpPr/>
          <p:nvPr/>
        </p:nvSpPr>
        <p:spPr>
          <a:xfrm>
            <a:off x="7857227" y="2617628"/>
            <a:ext cx="1094818" cy="576264"/>
          </a:xfrm>
          <a:custGeom>
            <a:avLst/>
            <a:gdLst>
              <a:gd name="connsiteX0" fmla="*/ 0 w 1094818"/>
              <a:gd name="connsiteY0" fmla="*/ 0 h 576264"/>
              <a:gd name="connsiteX1" fmla="*/ 569305 w 1094818"/>
              <a:gd name="connsiteY1" fmla="*/ 0 h 576264"/>
              <a:gd name="connsiteX2" fmla="*/ 1094818 w 1094818"/>
              <a:gd name="connsiteY2" fmla="*/ 0 h 576264"/>
              <a:gd name="connsiteX3" fmla="*/ 1094818 w 1094818"/>
              <a:gd name="connsiteY3" fmla="*/ 576264 h 576264"/>
              <a:gd name="connsiteX4" fmla="*/ 558357 w 1094818"/>
              <a:gd name="connsiteY4" fmla="*/ 576264 h 576264"/>
              <a:gd name="connsiteX5" fmla="*/ 0 w 1094818"/>
              <a:gd name="connsiteY5" fmla="*/ 576264 h 576264"/>
              <a:gd name="connsiteX6" fmla="*/ 0 w 1094818"/>
              <a:gd name="connsiteY6" fmla="*/ 0 h 5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576264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089971" y="215588"/>
                  <a:pt x="1081792" y="379634"/>
                  <a:pt x="1094818" y="576264"/>
                </a:cubicBezTo>
                <a:cubicBezTo>
                  <a:pt x="973982" y="580855"/>
                  <a:pt x="678184" y="601620"/>
                  <a:pt x="558357" y="576264"/>
                </a:cubicBezTo>
                <a:cubicBezTo>
                  <a:pt x="438530" y="550908"/>
                  <a:pt x="256290" y="560612"/>
                  <a:pt x="0" y="576264"/>
                </a:cubicBezTo>
                <a:cubicBezTo>
                  <a:pt x="28028" y="349146"/>
                  <a:pt x="-5367" y="163583"/>
                  <a:pt x="0" y="0"/>
                </a:cubicBezTo>
                <a:close/>
              </a:path>
              <a:path w="1094818" h="576264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07313" y="149362"/>
                  <a:pt x="1087133" y="426022"/>
                  <a:pt x="1094818" y="576264"/>
                </a:cubicBezTo>
                <a:cubicBezTo>
                  <a:pt x="972902" y="581827"/>
                  <a:pt x="681967" y="552876"/>
                  <a:pt x="547409" y="576264"/>
                </a:cubicBezTo>
                <a:cubicBezTo>
                  <a:pt x="412851" y="599652"/>
                  <a:pt x="170190" y="562442"/>
                  <a:pt x="0" y="576264"/>
                </a:cubicBezTo>
                <a:cubicBezTo>
                  <a:pt x="-20145" y="353960"/>
                  <a:pt x="22763" y="2834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Module Federation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3A03E9-F591-3A93-56EF-0EA458E770D0}"/>
              </a:ext>
            </a:extLst>
          </p:cNvPr>
          <p:cNvSpPr/>
          <p:nvPr/>
        </p:nvSpPr>
        <p:spPr>
          <a:xfrm>
            <a:off x="7846819" y="3592352"/>
            <a:ext cx="1094818" cy="576264"/>
          </a:xfrm>
          <a:custGeom>
            <a:avLst/>
            <a:gdLst>
              <a:gd name="connsiteX0" fmla="*/ 0 w 1094818"/>
              <a:gd name="connsiteY0" fmla="*/ 0 h 576264"/>
              <a:gd name="connsiteX1" fmla="*/ 569305 w 1094818"/>
              <a:gd name="connsiteY1" fmla="*/ 0 h 576264"/>
              <a:gd name="connsiteX2" fmla="*/ 1094818 w 1094818"/>
              <a:gd name="connsiteY2" fmla="*/ 0 h 576264"/>
              <a:gd name="connsiteX3" fmla="*/ 1094818 w 1094818"/>
              <a:gd name="connsiteY3" fmla="*/ 576264 h 576264"/>
              <a:gd name="connsiteX4" fmla="*/ 558357 w 1094818"/>
              <a:gd name="connsiteY4" fmla="*/ 576264 h 576264"/>
              <a:gd name="connsiteX5" fmla="*/ 0 w 1094818"/>
              <a:gd name="connsiteY5" fmla="*/ 576264 h 576264"/>
              <a:gd name="connsiteX6" fmla="*/ 0 w 1094818"/>
              <a:gd name="connsiteY6" fmla="*/ 0 h 5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18" h="576264" fill="none" extrusionOk="0">
                <a:moveTo>
                  <a:pt x="0" y="0"/>
                </a:moveTo>
                <a:cubicBezTo>
                  <a:pt x="215571" y="17787"/>
                  <a:pt x="410399" y="-10080"/>
                  <a:pt x="569305" y="0"/>
                </a:cubicBezTo>
                <a:cubicBezTo>
                  <a:pt x="728211" y="10080"/>
                  <a:pt x="880706" y="1842"/>
                  <a:pt x="1094818" y="0"/>
                </a:cubicBezTo>
                <a:cubicBezTo>
                  <a:pt x="1089971" y="215588"/>
                  <a:pt x="1081792" y="379634"/>
                  <a:pt x="1094818" y="576264"/>
                </a:cubicBezTo>
                <a:cubicBezTo>
                  <a:pt x="973982" y="580855"/>
                  <a:pt x="678184" y="601620"/>
                  <a:pt x="558357" y="576264"/>
                </a:cubicBezTo>
                <a:cubicBezTo>
                  <a:pt x="438530" y="550908"/>
                  <a:pt x="256290" y="560612"/>
                  <a:pt x="0" y="576264"/>
                </a:cubicBezTo>
                <a:cubicBezTo>
                  <a:pt x="28028" y="349146"/>
                  <a:pt x="-5367" y="163583"/>
                  <a:pt x="0" y="0"/>
                </a:cubicBezTo>
                <a:close/>
              </a:path>
              <a:path w="1094818" h="576264" stroke="0" extrusionOk="0">
                <a:moveTo>
                  <a:pt x="0" y="0"/>
                </a:moveTo>
                <a:cubicBezTo>
                  <a:pt x="254484" y="-19675"/>
                  <a:pt x="369581" y="-8239"/>
                  <a:pt x="536461" y="0"/>
                </a:cubicBezTo>
                <a:cubicBezTo>
                  <a:pt x="703341" y="8239"/>
                  <a:pt x="934408" y="12289"/>
                  <a:pt x="1094818" y="0"/>
                </a:cubicBezTo>
                <a:cubicBezTo>
                  <a:pt x="1107313" y="149362"/>
                  <a:pt x="1087133" y="426022"/>
                  <a:pt x="1094818" y="576264"/>
                </a:cubicBezTo>
                <a:cubicBezTo>
                  <a:pt x="972902" y="581827"/>
                  <a:pt x="681967" y="552876"/>
                  <a:pt x="547409" y="576264"/>
                </a:cubicBezTo>
                <a:cubicBezTo>
                  <a:pt x="412851" y="599652"/>
                  <a:pt x="170190" y="562442"/>
                  <a:pt x="0" y="576264"/>
                </a:cubicBezTo>
                <a:cubicBezTo>
                  <a:pt x="-20145" y="353960"/>
                  <a:pt x="22763" y="283442"/>
                  <a:pt x="0" y="0"/>
                </a:cubicBezTo>
                <a:close/>
              </a:path>
            </a:pathLst>
          </a:custGeom>
          <a:solidFill>
            <a:schemeClr val="tx2"/>
          </a:solid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</a:rPr>
              <a:t>Micro app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593239-6042-C5C9-95E0-D5A1085E795D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474179" y="2905760"/>
            <a:ext cx="383048" cy="484006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6AC416-0714-8A56-CABE-4BEA486280C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74179" y="3389766"/>
            <a:ext cx="372640" cy="490718"/>
          </a:xfrm>
          <a:prstGeom prst="straightConnector1">
            <a:avLst/>
          </a:prstGeom>
          <a:ln w="12700" cap="rnd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A3B1E7D-D3C8-D8AE-7177-56DD1B9BC8D7}"/>
              </a:ext>
            </a:extLst>
          </p:cNvPr>
          <p:cNvSpPr txBox="1"/>
          <p:nvPr/>
        </p:nvSpPr>
        <p:spPr>
          <a:xfrm>
            <a:off x="7555623" y="2749723"/>
            <a:ext cx="209751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B2FC31-1250-7B1D-C896-436FB0455B08}"/>
              </a:ext>
            </a:extLst>
          </p:cNvPr>
          <p:cNvSpPr txBox="1"/>
          <p:nvPr/>
        </p:nvSpPr>
        <p:spPr>
          <a:xfrm>
            <a:off x="7508178" y="3721369"/>
            <a:ext cx="16103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ctr"/>
            <a:r>
              <a:rPr lang="en-NL" sz="1100" dirty="0">
                <a:solidFill>
                  <a:schemeClr val="accent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779258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NL" sz="4650" i="1" dirty="0">
                <a:latin typeface="Myriad for Rabobank Bd It"/>
              </a:rPr>
              <a:t>Multiple repositories vs.</a:t>
            </a:r>
            <a:br>
              <a:rPr lang="en-NL" sz="4650" i="1" dirty="0">
                <a:latin typeface="Myriad for Rabobank Bd It"/>
              </a:rPr>
            </a:br>
            <a:r>
              <a:rPr lang="en-NL" sz="4650" i="1" dirty="0">
                <a:latin typeface="Myriad for Rabobank Bd It"/>
              </a:rPr>
              <a:t>Mono repositories</a:t>
            </a:r>
            <a:endParaRPr lang="en-US" sz="465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987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NL" sz="4650" i="1" dirty="0">
                <a:latin typeface="Myriad for Rabobank Bd It"/>
              </a:rPr>
              <a:t>Reasons to split up your frontend application</a:t>
            </a:r>
            <a:endParaRPr lang="en-US" sz="465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60015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frontends in a mono repo??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NL" dirty="0"/>
              <a:t>Sounds like a contradiction, but there are many advantages:</a:t>
            </a:r>
          </a:p>
          <a:p>
            <a:endParaRPr lang="en-NL" dirty="0"/>
          </a:p>
          <a:p>
            <a:pPr>
              <a:buFont typeface="Wingdings" pitchFamily="2" charset="2"/>
              <a:buChar char="ü"/>
            </a:pPr>
            <a:r>
              <a:rPr lang="en-NL" dirty="0"/>
              <a:t>No version conflicts by design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Easy code sharing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Optimized bundles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Also able to deploy Micro Frontends separately thanks to NX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Micro Frontends can be isolated from each other with import boundaries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System Font Regular"/>
              <a:buChar char="✗"/>
            </a:pPr>
            <a:r>
              <a:rPr lang="en-NL" dirty="0"/>
              <a:t>Project structure can be gigantic and harder to navigate</a:t>
            </a:r>
          </a:p>
          <a:p>
            <a:pPr>
              <a:buFont typeface="System Font Regular"/>
              <a:buChar char="✗"/>
            </a:pPr>
            <a:r>
              <a:rPr lang="en-NL" dirty="0"/>
              <a:t>Teams need to align on architectural and tech stack decisions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00424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frontends in multiple repositories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NL" dirty="0"/>
              <a:t>Complete isolation by design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Teams can fully concentrate within a narrowly scoped repo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Teams have the maximum amount of freedom: architecture, tech stacks</a:t>
            </a:r>
          </a:p>
          <a:p>
            <a:pPr>
              <a:buFont typeface="Wingdings" pitchFamily="2" charset="2"/>
              <a:buChar char="ü"/>
            </a:pPr>
            <a:r>
              <a:rPr lang="en-NL" dirty="0"/>
              <a:t>Separate deployments without needing NX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System Font Regular"/>
              <a:buChar char="✗"/>
            </a:pPr>
            <a:r>
              <a:rPr lang="en-NL" dirty="0"/>
              <a:t>Version management is required</a:t>
            </a:r>
          </a:p>
          <a:p>
            <a:pPr>
              <a:buFont typeface="System Font Regular"/>
              <a:buChar char="✗"/>
            </a:pPr>
            <a:r>
              <a:rPr lang="en-NL" dirty="0"/>
              <a:t>Distribute shared dependencies via NPM</a:t>
            </a:r>
          </a:p>
          <a:p>
            <a:pPr>
              <a:buFont typeface="System Font Regular"/>
              <a:buChar char="✗"/>
            </a:pPr>
            <a:r>
              <a:rPr lang="en-NL" dirty="0"/>
              <a:t>Using different tech stacks and frameworks might lead to version conflicts in the browser and increased bundle sizes</a:t>
            </a:r>
          </a:p>
          <a:p>
            <a:pPr>
              <a:buFont typeface="Wingdings" pitchFamily="2" charset="2"/>
              <a:buChar char="ü"/>
            </a:pPr>
            <a:endParaRPr lang="en-NL" dirty="0"/>
          </a:p>
          <a:p>
            <a:pPr>
              <a:buFont typeface="Wingdings" pitchFamily="2" charset="2"/>
              <a:buChar char="ü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225648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NL" sz="4650" i="1">
                <a:latin typeface="Myriad for Rabobank Bd It"/>
              </a:rPr>
              <a:t>What is Module Federation?</a:t>
            </a:r>
            <a:endParaRPr lang="en-US" sz="4650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149738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8132158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8132158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2672351" y="2188910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2162591" y="303840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2751067" y="303380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2796937" y="2881670"/>
            <a:ext cx="299993" cy="4267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500400" y="2594000"/>
            <a:ext cx="304592" cy="584209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3340104" y="303904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3088836" y="2589772"/>
            <a:ext cx="305233" cy="593304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5926753" y="2188910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5416993" y="3039504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6005469" y="303380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6051339" y="2881670"/>
            <a:ext cx="299993" cy="4267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5754250" y="2594552"/>
            <a:ext cx="305696" cy="584209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6594506" y="303904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6343238" y="2589772"/>
            <a:ext cx="305233" cy="593304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dependency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rot="16200000" flipH="1">
            <a:off x="3919086" y="3054059"/>
            <a:ext cx="289932" cy="1051896"/>
          </a:xfrm>
          <a:prstGeom prst="bentConnector3">
            <a:avLst/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4957763" y="3067742"/>
            <a:ext cx="289469" cy="1024993"/>
          </a:xfrm>
          <a:prstGeom prst="bentConnector3">
            <a:avLst/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2495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a 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8132158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8132158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2672351" y="2188910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2162591" y="303840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2751067" y="303380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2796937" y="2881670"/>
            <a:ext cx="299993" cy="4267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500400" y="2594000"/>
            <a:ext cx="304592" cy="584209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3340104" y="303904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3088836" y="2589772"/>
            <a:ext cx="305233" cy="593304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5926753" y="2188910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5416993" y="3039504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6005469" y="303380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6051339" y="2881670"/>
            <a:ext cx="299993" cy="4267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5754250" y="2594552"/>
            <a:ext cx="305696" cy="584209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6594506" y="303904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6343238" y="2589772"/>
            <a:ext cx="305233" cy="593304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tx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dependency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rot="16200000" flipH="1">
            <a:off x="3919086" y="3054059"/>
            <a:ext cx="289932" cy="1051896"/>
          </a:xfrm>
          <a:prstGeom prst="bentConnector3">
            <a:avLst/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4957763" y="3067742"/>
            <a:ext cx="289469" cy="1024993"/>
          </a:xfrm>
          <a:prstGeom prst="bentConnector3">
            <a:avLst/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Scissors with solid fill">
            <a:extLst>
              <a:ext uri="{FF2B5EF4-FFF2-40B4-BE49-F238E27FC236}">
                <a16:creationId xmlns:a16="http://schemas.microsoft.com/office/drawing/2014/main" id="{D9920238-7D1B-D978-45E5-7A6E3B484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2003">
            <a:off x="4932941" y="4579698"/>
            <a:ext cx="519211" cy="51921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C12C3B-141B-AA5A-3BEC-A0148CEE9961}"/>
              </a:ext>
            </a:extLst>
          </p:cNvPr>
          <p:cNvCxnSpPr>
            <a:cxnSpLocks/>
          </p:cNvCxnSpPr>
          <p:nvPr/>
        </p:nvCxnSpPr>
        <p:spPr>
          <a:xfrm flipV="1">
            <a:off x="5192546" y="1785647"/>
            <a:ext cx="0" cy="2786353"/>
          </a:xfrm>
          <a:prstGeom prst="line">
            <a:avLst/>
          </a:prstGeom>
          <a:ln w="31750" cap="rnd">
            <a:solidFill>
              <a:schemeClr val="accent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0494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/ federated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45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240710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2407101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1335496" y="2183670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825736" y="303316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1414212" y="302856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460082" y="2876430"/>
            <a:ext cx="299993" cy="4267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163545" y="2588760"/>
            <a:ext cx="304592" cy="584209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003249" y="303380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1751981" y="2584532"/>
            <a:ext cx="305233" cy="593304"/>
          </a:xfrm>
          <a:prstGeom prst="bentConnector3">
            <a:avLst/>
          </a:prstGeom>
          <a:ln w="127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7184890" y="2183670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6675130" y="3034264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7263606" y="302856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7309476" y="2876430"/>
            <a:ext cx="299993" cy="4267"/>
          </a:xfrm>
          <a:prstGeom prst="bentConnector3">
            <a:avLst/>
          </a:prstGeom>
          <a:ln w="12700" cap="rnd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7012387" y="2589312"/>
            <a:ext cx="305696" cy="584209"/>
          </a:xfrm>
          <a:prstGeom prst="bentConnector3">
            <a:avLst/>
          </a:prstGeom>
          <a:ln w="12700" cap="rnd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7852643" y="3033801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601375" y="2584532"/>
            <a:ext cx="305233" cy="593304"/>
          </a:xfrm>
          <a:prstGeom prst="bentConnector3">
            <a:avLst/>
          </a:prstGeom>
          <a:ln w="12700" cap="rnd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accent6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dependency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rot="16200000" flipH="1">
            <a:off x="3248038" y="2383011"/>
            <a:ext cx="295172" cy="2388751"/>
          </a:xfrm>
          <a:prstGeom prst="bentConnector3">
            <a:avLst/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5584211" y="2436053"/>
            <a:ext cx="294709" cy="2283130"/>
          </a:xfrm>
          <a:prstGeom prst="bentConnector3">
            <a:avLst/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C37BE8-04DD-9D18-D2A0-304768F00650}"/>
              </a:ext>
            </a:extLst>
          </p:cNvPr>
          <p:cNvSpPr/>
          <p:nvPr/>
        </p:nvSpPr>
        <p:spPr>
          <a:xfrm>
            <a:off x="6199200" y="1923393"/>
            <a:ext cx="2407089" cy="2520000"/>
          </a:xfrm>
          <a:prstGeom prst="rect">
            <a:avLst/>
          </a:prstGeom>
          <a:noFill/>
          <a:ln w="28575" cap="rnd" cmpd="sng" algn="ctr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14F83-BF22-01C5-EB65-EA93959D816C}"/>
              </a:ext>
            </a:extLst>
          </p:cNvPr>
          <p:cNvSpPr txBox="1"/>
          <p:nvPr/>
        </p:nvSpPr>
        <p:spPr>
          <a:xfrm>
            <a:off x="6194774" y="1385537"/>
            <a:ext cx="240710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Federated Module</a:t>
            </a:r>
          </a:p>
        </p:txBody>
      </p:sp>
    </p:spTree>
    <p:extLst>
      <p:ext uri="{BB962C8B-B14F-4D97-AF65-F5344CB8AC3E}">
        <p14:creationId xmlns:p14="http://schemas.microsoft.com/office/powerpoint/2010/main" val="301575312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/ Host and remote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46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240710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 (shell / host)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2407101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1360001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850241" y="372883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1438717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484587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188050" y="3284436"/>
            <a:ext cx="304592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027754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1776486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7160385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6650625" y="372994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7239101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7284971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987882" y="3284988"/>
            <a:ext cx="305696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7828138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576870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dependency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2423754" y="3922973"/>
            <a:ext cx="1968246" cy="4504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>
            <a:off x="4788001" y="3922974"/>
            <a:ext cx="1862625" cy="49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C37BE8-04DD-9D18-D2A0-304768F00650}"/>
              </a:ext>
            </a:extLst>
          </p:cNvPr>
          <p:cNvSpPr/>
          <p:nvPr/>
        </p:nvSpPr>
        <p:spPr>
          <a:xfrm>
            <a:off x="5496729" y="1923393"/>
            <a:ext cx="3109561" cy="2520000"/>
          </a:xfrm>
          <a:prstGeom prst="rect">
            <a:avLst/>
          </a:prstGeom>
          <a:noFill/>
          <a:ln w="28575" cap="rnd" cmpd="sng" algn="ctr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14F83-BF22-01C5-EB65-EA93959D816C}"/>
              </a:ext>
            </a:extLst>
          </p:cNvPr>
          <p:cNvSpPr txBox="1"/>
          <p:nvPr/>
        </p:nvSpPr>
        <p:spPr>
          <a:xfrm>
            <a:off x="5492314" y="1385537"/>
            <a:ext cx="310956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Federated Module (remote)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784481" y="2155244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App routing</a:t>
            </a:r>
            <a:endParaRPr lang="en-NL" sz="1200" dirty="0">
              <a:solidFill>
                <a:schemeClr val="tx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A52A2-78DC-D888-C6DE-0385FB41E8CE}"/>
              </a:ext>
            </a:extLst>
          </p:cNvPr>
          <p:cNvSpPr/>
          <p:nvPr/>
        </p:nvSpPr>
        <p:spPr>
          <a:xfrm>
            <a:off x="6584801" y="2157184"/>
            <a:ext cx="1695600" cy="396791"/>
          </a:xfrm>
          <a:custGeom>
            <a:avLst/>
            <a:gdLst>
              <a:gd name="connsiteX0" fmla="*/ 0 w 1695600"/>
              <a:gd name="connsiteY0" fmla="*/ 0 h 396791"/>
              <a:gd name="connsiteX1" fmla="*/ 599112 w 1695600"/>
              <a:gd name="connsiteY1" fmla="*/ 0 h 396791"/>
              <a:gd name="connsiteX2" fmla="*/ 1181268 w 1695600"/>
              <a:gd name="connsiteY2" fmla="*/ 0 h 396791"/>
              <a:gd name="connsiteX3" fmla="*/ 1695600 w 1695600"/>
              <a:gd name="connsiteY3" fmla="*/ 0 h 396791"/>
              <a:gd name="connsiteX4" fmla="*/ 1695600 w 1695600"/>
              <a:gd name="connsiteY4" fmla="*/ 396791 h 396791"/>
              <a:gd name="connsiteX5" fmla="*/ 1164312 w 1695600"/>
              <a:gd name="connsiteY5" fmla="*/ 396791 h 396791"/>
              <a:gd name="connsiteX6" fmla="*/ 599112 w 1695600"/>
              <a:gd name="connsiteY6" fmla="*/ 396791 h 396791"/>
              <a:gd name="connsiteX7" fmla="*/ 0 w 1695600"/>
              <a:gd name="connsiteY7" fmla="*/ 396791 h 396791"/>
              <a:gd name="connsiteX8" fmla="*/ 0 w 1695600"/>
              <a:gd name="connsiteY8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600" h="396791" fill="none" extrusionOk="0">
                <a:moveTo>
                  <a:pt x="0" y="0"/>
                </a:moveTo>
                <a:cubicBezTo>
                  <a:pt x="259926" y="-10041"/>
                  <a:pt x="446674" y="-17245"/>
                  <a:pt x="599112" y="0"/>
                </a:cubicBezTo>
                <a:cubicBezTo>
                  <a:pt x="751550" y="17245"/>
                  <a:pt x="976548" y="-4535"/>
                  <a:pt x="1181268" y="0"/>
                </a:cubicBezTo>
                <a:cubicBezTo>
                  <a:pt x="1385988" y="4535"/>
                  <a:pt x="1558648" y="7628"/>
                  <a:pt x="1695600" y="0"/>
                </a:cubicBezTo>
                <a:cubicBezTo>
                  <a:pt x="1696929" y="170122"/>
                  <a:pt x="1682649" y="316571"/>
                  <a:pt x="1695600" y="396791"/>
                </a:cubicBezTo>
                <a:cubicBezTo>
                  <a:pt x="1483297" y="394004"/>
                  <a:pt x="1386211" y="413192"/>
                  <a:pt x="1164312" y="396791"/>
                </a:cubicBezTo>
                <a:cubicBezTo>
                  <a:pt x="942413" y="380390"/>
                  <a:pt x="798331" y="421831"/>
                  <a:pt x="599112" y="396791"/>
                </a:cubicBezTo>
                <a:cubicBezTo>
                  <a:pt x="399893" y="371751"/>
                  <a:pt x="262897" y="406554"/>
                  <a:pt x="0" y="396791"/>
                </a:cubicBezTo>
                <a:cubicBezTo>
                  <a:pt x="-1659" y="249933"/>
                  <a:pt x="-7477" y="142112"/>
                  <a:pt x="0" y="0"/>
                </a:cubicBezTo>
                <a:close/>
              </a:path>
              <a:path w="1695600" h="396791" stroke="0" extrusionOk="0">
                <a:moveTo>
                  <a:pt x="0" y="0"/>
                </a:moveTo>
                <a:cubicBezTo>
                  <a:pt x="157013" y="8409"/>
                  <a:pt x="358480" y="22806"/>
                  <a:pt x="548244" y="0"/>
                </a:cubicBezTo>
                <a:cubicBezTo>
                  <a:pt x="738008" y="-22806"/>
                  <a:pt x="857307" y="12099"/>
                  <a:pt x="1062576" y="0"/>
                </a:cubicBezTo>
                <a:cubicBezTo>
                  <a:pt x="1267845" y="-12099"/>
                  <a:pt x="1434396" y="21058"/>
                  <a:pt x="1695600" y="0"/>
                </a:cubicBezTo>
                <a:cubicBezTo>
                  <a:pt x="1699304" y="160461"/>
                  <a:pt x="1677954" y="314317"/>
                  <a:pt x="1695600" y="396791"/>
                </a:cubicBezTo>
                <a:cubicBezTo>
                  <a:pt x="1554187" y="410697"/>
                  <a:pt x="1343141" y="385570"/>
                  <a:pt x="1164312" y="396791"/>
                </a:cubicBezTo>
                <a:cubicBezTo>
                  <a:pt x="985483" y="408012"/>
                  <a:pt x="825512" y="405961"/>
                  <a:pt x="565200" y="396791"/>
                </a:cubicBezTo>
                <a:cubicBezTo>
                  <a:pt x="304888" y="387621"/>
                  <a:pt x="138228" y="418956"/>
                  <a:pt x="0" y="396791"/>
                </a:cubicBezTo>
                <a:cubicBezTo>
                  <a:pt x="-12389" y="268103"/>
                  <a:pt x="16444" y="119579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Remote entry module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71C2D15-2DE5-FE0E-CB53-52D142145A80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7270032" y="2716543"/>
            <a:ext cx="325371" cy="23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ABBA61-AA74-08E7-714D-7B0F893812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1468400" y="2715295"/>
            <a:ext cx="328102" cy="1"/>
          </a:xfrm>
          <a:prstGeom prst="bentConnector3">
            <a:avLst>
              <a:gd name="adj1" fmla="val 44071"/>
            </a:avLst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2774DEC-7C8B-41EF-6E56-9AC7DFC685C6}"/>
              </a:ext>
            </a:extLst>
          </p:cNvPr>
          <p:cNvSpPr/>
          <p:nvPr/>
        </p:nvSpPr>
        <p:spPr>
          <a:xfrm>
            <a:off x="4530955" y="2153107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21E93E-0C8D-6826-95A0-D690ACBD05E5}"/>
              </a:ext>
            </a:extLst>
          </p:cNvPr>
          <p:cNvSpPr txBox="1"/>
          <p:nvPr/>
        </p:nvSpPr>
        <p:spPr>
          <a:xfrm>
            <a:off x="3633175" y="253898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 err="1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remoteEntry.mjs</a:t>
            </a:r>
            <a:endParaRPr lang="en-US" sz="1200" spc="-150" dirty="0">
              <a:solidFill>
                <a:srgbClr val="262626"/>
              </a:solidFill>
              <a:latin typeface="Dreaming Outloud Pro" panose="03050502040302030504" pitchFamily="66" charset="77"/>
              <a:ea typeface="Noteworthy Light" panose="02000400000000000000" pitchFamily="2" charset="77"/>
              <a:cs typeface="Dreaming Outloud Pro" panose="03050502040302030504" pitchFamily="66" charset="77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CCB52C8-79D3-51B0-76FF-4167B51ECE93}"/>
              </a:ext>
            </a:extLst>
          </p:cNvPr>
          <p:cNvCxnSpPr>
            <a:cxnSpLocks/>
            <a:stCxn id="62" idx="1"/>
            <a:endCxn id="51" idx="3"/>
          </p:cNvCxnSpPr>
          <p:nvPr/>
        </p:nvCxnSpPr>
        <p:spPr>
          <a:xfrm rot="10800000">
            <a:off x="4926955" y="2351504"/>
            <a:ext cx="811462" cy="273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3CA5293-CF24-B8D5-3E81-B5AA26A7D9A7}"/>
              </a:ext>
            </a:extLst>
          </p:cNvPr>
          <p:cNvSpPr txBox="1"/>
          <p:nvPr/>
        </p:nvSpPr>
        <p:spPr>
          <a:xfrm>
            <a:off x="4991063" y="2118724"/>
            <a:ext cx="437672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build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575C03-BCE9-7FBF-B949-601767F16015}"/>
              </a:ext>
            </a:extLst>
          </p:cNvPr>
          <p:cNvSpPr/>
          <p:nvPr/>
        </p:nvSpPr>
        <p:spPr>
          <a:xfrm>
            <a:off x="5738417" y="2155844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219E1F-2A23-E8A8-C151-EA8415588460}"/>
              </a:ext>
            </a:extLst>
          </p:cNvPr>
          <p:cNvSpPr txBox="1"/>
          <p:nvPr/>
        </p:nvSpPr>
        <p:spPr>
          <a:xfrm>
            <a:off x="4830477" y="2529463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14A38D9-6AA4-59B2-BA25-FA3825CA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709" y="2201639"/>
            <a:ext cx="277415" cy="307882"/>
          </a:xfrm>
          <a:prstGeom prst="rect">
            <a:avLst/>
          </a:prstGeom>
        </p:spPr>
      </p:pic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E38BD45-484A-D0A5-FF58-5DD698F68DC8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rot="10800000">
            <a:off x="6134417" y="2354240"/>
            <a:ext cx="450384" cy="1340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CBC4C7D-2A09-6A8D-C509-46F04D161737}"/>
              </a:ext>
            </a:extLst>
          </p:cNvPr>
          <p:cNvCxnSpPr>
            <a:cxnSpLocks/>
            <a:stCxn id="20" idx="3"/>
            <a:endCxn id="51" idx="1"/>
          </p:cNvCxnSpPr>
          <p:nvPr/>
        </p:nvCxnSpPr>
        <p:spPr>
          <a:xfrm flipV="1">
            <a:off x="2480420" y="2351503"/>
            <a:ext cx="2050535" cy="1741"/>
          </a:xfrm>
          <a:prstGeom prst="bentConnector3">
            <a:avLst>
              <a:gd name="adj1" fmla="val 50000"/>
            </a:avLst>
          </a:prstGeom>
          <a:ln w="12700" cap="rnd"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B30D9D2-C63E-F2F1-3B88-536057B6EF3F}"/>
              </a:ext>
            </a:extLst>
          </p:cNvPr>
          <p:cNvSpPr txBox="1"/>
          <p:nvPr/>
        </p:nvSpPr>
        <p:spPr>
          <a:xfrm>
            <a:off x="6107686" y="2104383"/>
            <a:ext cx="437672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exposes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AF89FD5-CDA1-57E0-D6E5-A8741BE883AA}"/>
              </a:ext>
            </a:extLst>
          </p:cNvPr>
          <p:cNvSpPr/>
          <p:nvPr/>
        </p:nvSpPr>
        <p:spPr>
          <a:xfrm>
            <a:off x="4995417" y="2657617"/>
            <a:ext cx="1747720" cy="437290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720" h="437290">
                <a:moveTo>
                  <a:pt x="0" y="130628"/>
                </a:moveTo>
                <a:cubicBezTo>
                  <a:pt x="116364" y="241362"/>
                  <a:pt x="512004" y="437682"/>
                  <a:pt x="990975" y="436930"/>
                </a:cubicBezTo>
                <a:cubicBezTo>
                  <a:pt x="1519495" y="449692"/>
                  <a:pt x="1687661" y="120119"/>
                  <a:pt x="1747720" y="0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5C60FB-161C-1A2E-6046-563B99A2C9F7}"/>
              </a:ext>
            </a:extLst>
          </p:cNvPr>
          <p:cNvSpPr txBox="1"/>
          <p:nvPr/>
        </p:nvSpPr>
        <p:spPr>
          <a:xfrm>
            <a:off x="5733291" y="3061389"/>
            <a:ext cx="437672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exports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09E192-6101-DB2A-597D-CBE5839B379A}"/>
              </a:ext>
            </a:extLst>
          </p:cNvPr>
          <p:cNvSpPr txBox="1"/>
          <p:nvPr/>
        </p:nvSpPr>
        <p:spPr>
          <a:xfrm>
            <a:off x="2924197" y="2069745"/>
            <a:ext cx="146294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import remote entry module</a:t>
            </a:r>
          </a:p>
        </p:txBody>
      </p:sp>
    </p:spTree>
    <p:extLst>
      <p:ext uri="{BB962C8B-B14F-4D97-AF65-F5344CB8AC3E}">
        <p14:creationId xmlns:p14="http://schemas.microsoft.com/office/powerpoint/2010/main" val="150413172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with imported remote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47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8126060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 (shell)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8126060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2299416" y="2880040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1789656" y="3728834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2378132" y="3724235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2424350" y="3572452"/>
            <a:ext cx="299297" cy="4267"/>
          </a:xfrm>
          <a:prstGeom prst="bentConnector3">
            <a:avLst/>
          </a:prstGeom>
          <a:ln w="127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127813" y="3284782"/>
            <a:ext cx="303896" cy="584209"/>
          </a:xfrm>
          <a:prstGeom prst="bentConnector3">
            <a:avLst/>
          </a:prstGeom>
          <a:ln w="127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967169" y="3729475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2716249" y="3280554"/>
            <a:ext cx="304537" cy="593304"/>
          </a:xfrm>
          <a:prstGeom prst="bentConnector3">
            <a:avLst/>
          </a:prstGeom>
          <a:ln w="127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6269925" y="2876615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5760165" y="3727209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6348641" y="372150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6394511" y="3569375"/>
            <a:ext cx="299993" cy="4267"/>
          </a:xfrm>
          <a:prstGeom prst="bentConnector3">
            <a:avLst/>
          </a:prstGeom>
          <a:ln w="12700" cap="rnd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097422" y="3282257"/>
            <a:ext cx="305696" cy="584209"/>
          </a:xfrm>
          <a:prstGeom prst="bentConnector3">
            <a:avLst/>
          </a:prstGeom>
          <a:ln w="12700" cap="rnd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6937678" y="372674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6686410" y="3277477"/>
            <a:ext cx="305233" cy="593304"/>
          </a:xfrm>
          <a:prstGeom prst="bentConnector3">
            <a:avLst/>
          </a:prstGeom>
          <a:ln w="12700" cap="rnd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accent6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dependency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363169" y="3922973"/>
            <a:ext cx="1028831" cy="4502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>
            <a:off x="4788001" y="3922973"/>
            <a:ext cx="972165" cy="2236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1723896" y="2155242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App routing</a:t>
            </a:r>
            <a:endParaRPr lang="en-NL" sz="1200" dirty="0">
              <a:solidFill>
                <a:schemeClr val="tx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A52A2-78DC-D888-C6DE-0385FB41E8CE}"/>
              </a:ext>
            </a:extLst>
          </p:cNvPr>
          <p:cNvSpPr/>
          <p:nvPr/>
        </p:nvSpPr>
        <p:spPr>
          <a:xfrm>
            <a:off x="5694341" y="2154453"/>
            <a:ext cx="1695600" cy="396791"/>
          </a:xfrm>
          <a:custGeom>
            <a:avLst/>
            <a:gdLst>
              <a:gd name="connsiteX0" fmla="*/ 0 w 1695600"/>
              <a:gd name="connsiteY0" fmla="*/ 0 h 396791"/>
              <a:gd name="connsiteX1" fmla="*/ 599112 w 1695600"/>
              <a:gd name="connsiteY1" fmla="*/ 0 h 396791"/>
              <a:gd name="connsiteX2" fmla="*/ 1181268 w 1695600"/>
              <a:gd name="connsiteY2" fmla="*/ 0 h 396791"/>
              <a:gd name="connsiteX3" fmla="*/ 1695600 w 1695600"/>
              <a:gd name="connsiteY3" fmla="*/ 0 h 396791"/>
              <a:gd name="connsiteX4" fmla="*/ 1695600 w 1695600"/>
              <a:gd name="connsiteY4" fmla="*/ 396791 h 396791"/>
              <a:gd name="connsiteX5" fmla="*/ 1164312 w 1695600"/>
              <a:gd name="connsiteY5" fmla="*/ 396791 h 396791"/>
              <a:gd name="connsiteX6" fmla="*/ 599112 w 1695600"/>
              <a:gd name="connsiteY6" fmla="*/ 396791 h 396791"/>
              <a:gd name="connsiteX7" fmla="*/ 0 w 1695600"/>
              <a:gd name="connsiteY7" fmla="*/ 396791 h 396791"/>
              <a:gd name="connsiteX8" fmla="*/ 0 w 1695600"/>
              <a:gd name="connsiteY8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600" h="396791" fill="none" extrusionOk="0">
                <a:moveTo>
                  <a:pt x="0" y="0"/>
                </a:moveTo>
                <a:cubicBezTo>
                  <a:pt x="259926" y="-10041"/>
                  <a:pt x="446674" y="-17245"/>
                  <a:pt x="599112" y="0"/>
                </a:cubicBezTo>
                <a:cubicBezTo>
                  <a:pt x="751550" y="17245"/>
                  <a:pt x="976548" y="-4535"/>
                  <a:pt x="1181268" y="0"/>
                </a:cubicBezTo>
                <a:cubicBezTo>
                  <a:pt x="1385988" y="4535"/>
                  <a:pt x="1558648" y="7628"/>
                  <a:pt x="1695600" y="0"/>
                </a:cubicBezTo>
                <a:cubicBezTo>
                  <a:pt x="1696929" y="170122"/>
                  <a:pt x="1682649" y="316571"/>
                  <a:pt x="1695600" y="396791"/>
                </a:cubicBezTo>
                <a:cubicBezTo>
                  <a:pt x="1483297" y="394004"/>
                  <a:pt x="1386211" y="413192"/>
                  <a:pt x="1164312" y="396791"/>
                </a:cubicBezTo>
                <a:cubicBezTo>
                  <a:pt x="942413" y="380390"/>
                  <a:pt x="798331" y="421831"/>
                  <a:pt x="599112" y="396791"/>
                </a:cubicBezTo>
                <a:cubicBezTo>
                  <a:pt x="399893" y="371751"/>
                  <a:pt x="262897" y="406554"/>
                  <a:pt x="0" y="396791"/>
                </a:cubicBezTo>
                <a:cubicBezTo>
                  <a:pt x="-1659" y="249933"/>
                  <a:pt x="-7477" y="142112"/>
                  <a:pt x="0" y="0"/>
                </a:cubicBezTo>
                <a:close/>
              </a:path>
              <a:path w="1695600" h="396791" stroke="0" extrusionOk="0">
                <a:moveTo>
                  <a:pt x="0" y="0"/>
                </a:moveTo>
                <a:cubicBezTo>
                  <a:pt x="157013" y="8409"/>
                  <a:pt x="358480" y="22806"/>
                  <a:pt x="548244" y="0"/>
                </a:cubicBezTo>
                <a:cubicBezTo>
                  <a:pt x="738008" y="-22806"/>
                  <a:pt x="857307" y="12099"/>
                  <a:pt x="1062576" y="0"/>
                </a:cubicBezTo>
                <a:cubicBezTo>
                  <a:pt x="1267845" y="-12099"/>
                  <a:pt x="1434396" y="21058"/>
                  <a:pt x="1695600" y="0"/>
                </a:cubicBezTo>
                <a:cubicBezTo>
                  <a:pt x="1699304" y="160461"/>
                  <a:pt x="1677954" y="314317"/>
                  <a:pt x="1695600" y="396791"/>
                </a:cubicBezTo>
                <a:cubicBezTo>
                  <a:pt x="1554187" y="410697"/>
                  <a:pt x="1343141" y="385570"/>
                  <a:pt x="1164312" y="396791"/>
                </a:cubicBezTo>
                <a:cubicBezTo>
                  <a:pt x="985483" y="408012"/>
                  <a:pt x="825512" y="405961"/>
                  <a:pt x="565200" y="396791"/>
                </a:cubicBezTo>
                <a:cubicBezTo>
                  <a:pt x="304888" y="387621"/>
                  <a:pt x="138228" y="418956"/>
                  <a:pt x="0" y="396791"/>
                </a:cubicBezTo>
                <a:cubicBezTo>
                  <a:pt x="-12389" y="268103"/>
                  <a:pt x="16444" y="119579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Remote entry module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71C2D15-2DE5-FE0E-CB53-52D142145A80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6379572" y="2713812"/>
            <a:ext cx="325371" cy="23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ABBA61-AA74-08E7-714D-7B0F893812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2407467" y="2715641"/>
            <a:ext cx="328798" cy="1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E38BD45-484A-D0A5-FF58-5DD698F68DC8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rot="10800000" flipV="1">
            <a:off x="3419835" y="2352848"/>
            <a:ext cx="2274506" cy="39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2"/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871AD2B-B59B-7AF7-26DB-E9CF6251C213}"/>
              </a:ext>
            </a:extLst>
          </p:cNvPr>
          <p:cNvSpPr/>
          <p:nvPr/>
        </p:nvSpPr>
        <p:spPr>
          <a:xfrm>
            <a:off x="3648748" y="2153112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5EFEF2C0-44BD-D975-8860-5F49BB24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040" y="2198907"/>
            <a:ext cx="277415" cy="30788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F6AD352F-E08F-86F5-558E-DE13EA74AB6B}"/>
              </a:ext>
            </a:extLst>
          </p:cNvPr>
          <p:cNvSpPr/>
          <p:nvPr/>
        </p:nvSpPr>
        <p:spPr>
          <a:xfrm>
            <a:off x="5069260" y="2153112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>
                <a:alpha val="2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E0C8EF28-34BB-7369-D379-A84CD94ED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8552" y="2198907"/>
            <a:ext cx="277415" cy="307882"/>
          </a:xfrm>
          <a:prstGeom prst="rect">
            <a:avLst/>
          </a:prstGeom>
        </p:spPr>
      </p:pic>
      <p:pic>
        <p:nvPicPr>
          <p:cNvPr id="69" name="Graphic 68" descr="Close with solid fill">
            <a:extLst>
              <a:ext uri="{FF2B5EF4-FFF2-40B4-BE49-F238E27FC236}">
                <a16:creationId xmlns:a16="http://schemas.microsoft.com/office/drawing/2014/main" id="{E9ACA815-4C1B-BDAC-38CC-337C53BBD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8751" y="2055341"/>
            <a:ext cx="195171" cy="1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585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NL" sz="4650" i="1" dirty="0">
                <a:latin typeface="Myriad for Rabobank Bd It"/>
              </a:rPr>
              <a:t>Sharing dependencies with Module Federation</a:t>
            </a:r>
            <a:endParaRPr lang="en-US" sz="465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903199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987882" y="3284988"/>
            <a:ext cx="305696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49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2933964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 (shell)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6" y="1923393"/>
            <a:ext cx="2933964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1360001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850241" y="372883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1438717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484587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188050" y="3284436"/>
            <a:ext cx="304592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1776486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027754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7160385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6650625" y="372994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7239101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7284971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7828138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576870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accent6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dependency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2423754" y="3922973"/>
            <a:ext cx="1968246" cy="4504"/>
          </a:xfrm>
          <a:prstGeom prst="bentConnector3">
            <a:avLst>
              <a:gd name="adj1" fmla="val 50000"/>
            </a:avLst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>
            <a:off x="4788001" y="3922974"/>
            <a:ext cx="1862625" cy="49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C37BE8-04DD-9D18-D2A0-304768F00650}"/>
              </a:ext>
            </a:extLst>
          </p:cNvPr>
          <p:cNvSpPr/>
          <p:nvPr/>
        </p:nvSpPr>
        <p:spPr>
          <a:xfrm>
            <a:off x="5667780" y="1923393"/>
            <a:ext cx="2938510" cy="2520000"/>
          </a:xfrm>
          <a:prstGeom prst="rect">
            <a:avLst/>
          </a:prstGeom>
          <a:noFill/>
          <a:ln w="28575" cap="rnd" cmpd="sng" algn="ctr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14F83-BF22-01C5-EB65-EA93959D816C}"/>
              </a:ext>
            </a:extLst>
          </p:cNvPr>
          <p:cNvSpPr txBox="1"/>
          <p:nvPr/>
        </p:nvSpPr>
        <p:spPr>
          <a:xfrm>
            <a:off x="5663365" y="1385537"/>
            <a:ext cx="2938510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Federated Module (remote)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784481" y="2155244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App routing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A52A2-78DC-D888-C6DE-0385FB41E8CE}"/>
              </a:ext>
            </a:extLst>
          </p:cNvPr>
          <p:cNvSpPr/>
          <p:nvPr/>
        </p:nvSpPr>
        <p:spPr>
          <a:xfrm>
            <a:off x="6584801" y="2157184"/>
            <a:ext cx="1695600" cy="396791"/>
          </a:xfrm>
          <a:custGeom>
            <a:avLst/>
            <a:gdLst>
              <a:gd name="connsiteX0" fmla="*/ 0 w 1695600"/>
              <a:gd name="connsiteY0" fmla="*/ 0 h 396791"/>
              <a:gd name="connsiteX1" fmla="*/ 599112 w 1695600"/>
              <a:gd name="connsiteY1" fmla="*/ 0 h 396791"/>
              <a:gd name="connsiteX2" fmla="*/ 1181268 w 1695600"/>
              <a:gd name="connsiteY2" fmla="*/ 0 h 396791"/>
              <a:gd name="connsiteX3" fmla="*/ 1695600 w 1695600"/>
              <a:gd name="connsiteY3" fmla="*/ 0 h 396791"/>
              <a:gd name="connsiteX4" fmla="*/ 1695600 w 1695600"/>
              <a:gd name="connsiteY4" fmla="*/ 396791 h 396791"/>
              <a:gd name="connsiteX5" fmla="*/ 1164312 w 1695600"/>
              <a:gd name="connsiteY5" fmla="*/ 396791 h 396791"/>
              <a:gd name="connsiteX6" fmla="*/ 599112 w 1695600"/>
              <a:gd name="connsiteY6" fmla="*/ 396791 h 396791"/>
              <a:gd name="connsiteX7" fmla="*/ 0 w 1695600"/>
              <a:gd name="connsiteY7" fmla="*/ 396791 h 396791"/>
              <a:gd name="connsiteX8" fmla="*/ 0 w 1695600"/>
              <a:gd name="connsiteY8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600" h="396791" fill="none" extrusionOk="0">
                <a:moveTo>
                  <a:pt x="0" y="0"/>
                </a:moveTo>
                <a:cubicBezTo>
                  <a:pt x="259926" y="-10041"/>
                  <a:pt x="446674" y="-17245"/>
                  <a:pt x="599112" y="0"/>
                </a:cubicBezTo>
                <a:cubicBezTo>
                  <a:pt x="751550" y="17245"/>
                  <a:pt x="976548" y="-4535"/>
                  <a:pt x="1181268" y="0"/>
                </a:cubicBezTo>
                <a:cubicBezTo>
                  <a:pt x="1385988" y="4535"/>
                  <a:pt x="1558648" y="7628"/>
                  <a:pt x="1695600" y="0"/>
                </a:cubicBezTo>
                <a:cubicBezTo>
                  <a:pt x="1696929" y="170122"/>
                  <a:pt x="1682649" y="316571"/>
                  <a:pt x="1695600" y="396791"/>
                </a:cubicBezTo>
                <a:cubicBezTo>
                  <a:pt x="1483297" y="394004"/>
                  <a:pt x="1386211" y="413192"/>
                  <a:pt x="1164312" y="396791"/>
                </a:cubicBezTo>
                <a:cubicBezTo>
                  <a:pt x="942413" y="380390"/>
                  <a:pt x="798331" y="421831"/>
                  <a:pt x="599112" y="396791"/>
                </a:cubicBezTo>
                <a:cubicBezTo>
                  <a:pt x="399893" y="371751"/>
                  <a:pt x="262897" y="406554"/>
                  <a:pt x="0" y="396791"/>
                </a:cubicBezTo>
                <a:cubicBezTo>
                  <a:pt x="-1659" y="249933"/>
                  <a:pt x="-7477" y="142112"/>
                  <a:pt x="0" y="0"/>
                </a:cubicBezTo>
                <a:close/>
              </a:path>
              <a:path w="1695600" h="396791" stroke="0" extrusionOk="0">
                <a:moveTo>
                  <a:pt x="0" y="0"/>
                </a:moveTo>
                <a:cubicBezTo>
                  <a:pt x="157013" y="8409"/>
                  <a:pt x="358480" y="22806"/>
                  <a:pt x="548244" y="0"/>
                </a:cubicBezTo>
                <a:cubicBezTo>
                  <a:pt x="738008" y="-22806"/>
                  <a:pt x="857307" y="12099"/>
                  <a:pt x="1062576" y="0"/>
                </a:cubicBezTo>
                <a:cubicBezTo>
                  <a:pt x="1267845" y="-12099"/>
                  <a:pt x="1434396" y="21058"/>
                  <a:pt x="1695600" y="0"/>
                </a:cubicBezTo>
                <a:cubicBezTo>
                  <a:pt x="1699304" y="160461"/>
                  <a:pt x="1677954" y="314317"/>
                  <a:pt x="1695600" y="396791"/>
                </a:cubicBezTo>
                <a:cubicBezTo>
                  <a:pt x="1554187" y="410697"/>
                  <a:pt x="1343141" y="385570"/>
                  <a:pt x="1164312" y="396791"/>
                </a:cubicBezTo>
                <a:cubicBezTo>
                  <a:pt x="985483" y="408012"/>
                  <a:pt x="825512" y="405961"/>
                  <a:pt x="565200" y="396791"/>
                </a:cubicBezTo>
                <a:cubicBezTo>
                  <a:pt x="304888" y="387621"/>
                  <a:pt x="138228" y="418956"/>
                  <a:pt x="0" y="396791"/>
                </a:cubicBezTo>
                <a:cubicBezTo>
                  <a:pt x="-12389" y="268103"/>
                  <a:pt x="16444" y="11957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Remote entry module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71C2D15-2DE5-FE0E-CB53-52D142145A80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7270032" y="2716543"/>
            <a:ext cx="325371" cy="23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ABBA61-AA74-08E7-714D-7B0F893812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1468400" y="2715295"/>
            <a:ext cx="328102" cy="1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8575C03-BCE9-7FBF-B949-601767F16015}"/>
              </a:ext>
            </a:extLst>
          </p:cNvPr>
          <p:cNvSpPr/>
          <p:nvPr/>
        </p:nvSpPr>
        <p:spPr>
          <a:xfrm>
            <a:off x="5954627" y="2155844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219E1F-2A23-E8A8-C151-EA8415588460}"/>
              </a:ext>
            </a:extLst>
          </p:cNvPr>
          <p:cNvSpPr txBox="1"/>
          <p:nvPr/>
        </p:nvSpPr>
        <p:spPr>
          <a:xfrm>
            <a:off x="5046687" y="2529463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14A38D9-6AA4-59B2-BA25-FA3825CA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3919" y="2201639"/>
            <a:ext cx="277415" cy="307882"/>
          </a:xfrm>
          <a:prstGeom prst="rect">
            <a:avLst/>
          </a:prstGeom>
        </p:spPr>
      </p:pic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E38BD45-484A-D0A5-FF58-5DD698F68DC8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rot="10800000">
            <a:off x="6350627" y="2354240"/>
            <a:ext cx="234174" cy="1340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6E49C7-BBC8-D021-01B0-573964149245}"/>
              </a:ext>
            </a:extLst>
          </p:cNvPr>
          <p:cNvSpPr/>
          <p:nvPr/>
        </p:nvSpPr>
        <p:spPr>
          <a:xfrm>
            <a:off x="2746211" y="2151078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7D618-D90C-6787-9A8C-C73D3392CE72}"/>
              </a:ext>
            </a:extLst>
          </p:cNvPr>
          <p:cNvSpPr txBox="1"/>
          <p:nvPr/>
        </p:nvSpPr>
        <p:spPr>
          <a:xfrm>
            <a:off x="1838271" y="2524697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4DFC56-2181-137C-08A4-539EC60D9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5503" y="2196873"/>
            <a:ext cx="277415" cy="307882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B4F552FF-0CE4-36CE-FB20-A5DEF718E965}"/>
              </a:ext>
            </a:extLst>
          </p:cNvPr>
          <p:cNvSpPr/>
          <p:nvPr/>
        </p:nvSpPr>
        <p:spPr>
          <a:xfrm>
            <a:off x="3222356" y="2350372"/>
            <a:ext cx="1274754" cy="1265747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334625"/>
              <a:gd name="connsiteY0" fmla="*/ 0 h 1226052"/>
              <a:gd name="connsiteX1" fmla="*/ 990975 w 1334625"/>
              <a:gd name="connsiteY1" fmla="*/ 306302 h 1226052"/>
              <a:gd name="connsiteX2" fmla="*/ 1324303 w 1334625"/>
              <a:gd name="connsiteY2" fmla="*/ 1216197 h 1226052"/>
              <a:gd name="connsiteX0" fmla="*/ 0 w 1389672"/>
              <a:gd name="connsiteY0" fmla="*/ 0 h 1216197"/>
              <a:gd name="connsiteX1" fmla="*/ 990975 w 1389672"/>
              <a:gd name="connsiteY1" fmla="*/ 306302 h 1216197"/>
              <a:gd name="connsiteX2" fmla="*/ 1324303 w 1389672"/>
              <a:gd name="connsiteY2" fmla="*/ 1216197 h 1216197"/>
              <a:gd name="connsiteX0" fmla="*/ 0 w 1336459"/>
              <a:gd name="connsiteY0" fmla="*/ 0 h 1216197"/>
              <a:gd name="connsiteX1" fmla="*/ 990975 w 1336459"/>
              <a:gd name="connsiteY1" fmla="*/ 306302 h 1216197"/>
              <a:gd name="connsiteX2" fmla="*/ 1324303 w 1336459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2452 h 1218649"/>
              <a:gd name="connsiteX1" fmla="*/ 774762 w 1324303"/>
              <a:gd name="connsiteY1" fmla="*/ 317763 h 1218649"/>
              <a:gd name="connsiteX2" fmla="*/ 1324303 w 1324303"/>
              <a:gd name="connsiteY2" fmla="*/ 1218649 h 1218649"/>
              <a:gd name="connsiteX0" fmla="*/ 0 w 1324303"/>
              <a:gd name="connsiteY0" fmla="*/ 225 h 1216422"/>
              <a:gd name="connsiteX1" fmla="*/ 774762 w 1324303"/>
              <a:gd name="connsiteY1" fmla="*/ 315536 h 1216422"/>
              <a:gd name="connsiteX2" fmla="*/ 1324303 w 1324303"/>
              <a:gd name="connsiteY2" fmla="*/ 1216422 h 1216422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37816"/>
              <a:gd name="connsiteY0" fmla="*/ 0 h 1261242"/>
              <a:gd name="connsiteX1" fmla="*/ 788275 w 1337816"/>
              <a:gd name="connsiteY1" fmla="*/ 360356 h 1261242"/>
              <a:gd name="connsiteX2" fmla="*/ 1337816 w 1337816"/>
              <a:gd name="connsiteY2" fmla="*/ 1261242 h 1261242"/>
              <a:gd name="connsiteX0" fmla="*/ 0 w 1274754"/>
              <a:gd name="connsiteY0" fmla="*/ 0 h 1265747"/>
              <a:gd name="connsiteX1" fmla="*/ 788275 w 1274754"/>
              <a:gd name="connsiteY1" fmla="*/ 360356 h 1265747"/>
              <a:gd name="connsiteX2" fmla="*/ 1274754 w 1274754"/>
              <a:gd name="connsiteY2" fmla="*/ 1265747 h 126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754" h="1265747">
                <a:moveTo>
                  <a:pt x="0" y="0"/>
                </a:moveTo>
                <a:cubicBezTo>
                  <a:pt x="183930" y="20645"/>
                  <a:pt x="435429" y="45797"/>
                  <a:pt x="788275" y="360356"/>
                </a:cubicBezTo>
                <a:cubicBezTo>
                  <a:pt x="1010493" y="566808"/>
                  <a:pt x="1219198" y="1039025"/>
                  <a:pt x="1274754" y="1265747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E60A971-B3AD-C4CF-EF08-10755A2E7B57}"/>
              </a:ext>
            </a:extLst>
          </p:cNvPr>
          <p:cNvSpPr/>
          <p:nvPr/>
        </p:nvSpPr>
        <p:spPr>
          <a:xfrm flipH="1">
            <a:off x="4697155" y="2364731"/>
            <a:ext cx="1198179" cy="1256738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334625"/>
              <a:gd name="connsiteY0" fmla="*/ 0 h 1226052"/>
              <a:gd name="connsiteX1" fmla="*/ 990975 w 1334625"/>
              <a:gd name="connsiteY1" fmla="*/ 306302 h 1226052"/>
              <a:gd name="connsiteX2" fmla="*/ 1324303 w 1334625"/>
              <a:gd name="connsiteY2" fmla="*/ 1216197 h 1226052"/>
              <a:gd name="connsiteX0" fmla="*/ 0 w 1389672"/>
              <a:gd name="connsiteY0" fmla="*/ 0 h 1216197"/>
              <a:gd name="connsiteX1" fmla="*/ 990975 w 1389672"/>
              <a:gd name="connsiteY1" fmla="*/ 306302 h 1216197"/>
              <a:gd name="connsiteX2" fmla="*/ 1324303 w 1389672"/>
              <a:gd name="connsiteY2" fmla="*/ 1216197 h 1216197"/>
              <a:gd name="connsiteX0" fmla="*/ 0 w 1336459"/>
              <a:gd name="connsiteY0" fmla="*/ 0 h 1216197"/>
              <a:gd name="connsiteX1" fmla="*/ 990975 w 1336459"/>
              <a:gd name="connsiteY1" fmla="*/ 306302 h 1216197"/>
              <a:gd name="connsiteX2" fmla="*/ 1324303 w 1336459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2452 h 1218649"/>
              <a:gd name="connsiteX1" fmla="*/ 774762 w 1324303"/>
              <a:gd name="connsiteY1" fmla="*/ 317763 h 1218649"/>
              <a:gd name="connsiteX2" fmla="*/ 1324303 w 1324303"/>
              <a:gd name="connsiteY2" fmla="*/ 1218649 h 1218649"/>
              <a:gd name="connsiteX0" fmla="*/ 0 w 1324303"/>
              <a:gd name="connsiteY0" fmla="*/ 225 h 1216422"/>
              <a:gd name="connsiteX1" fmla="*/ 774762 w 1324303"/>
              <a:gd name="connsiteY1" fmla="*/ 315536 h 1216422"/>
              <a:gd name="connsiteX2" fmla="*/ 1324303 w 1324303"/>
              <a:gd name="connsiteY2" fmla="*/ 1216422 h 1216422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37816"/>
              <a:gd name="connsiteY0" fmla="*/ 0 h 1261242"/>
              <a:gd name="connsiteX1" fmla="*/ 788275 w 1337816"/>
              <a:gd name="connsiteY1" fmla="*/ 360356 h 1261242"/>
              <a:gd name="connsiteX2" fmla="*/ 1337816 w 1337816"/>
              <a:gd name="connsiteY2" fmla="*/ 1261242 h 1261242"/>
              <a:gd name="connsiteX0" fmla="*/ 0 w 1198179"/>
              <a:gd name="connsiteY0" fmla="*/ 0 h 1256738"/>
              <a:gd name="connsiteX1" fmla="*/ 788275 w 1198179"/>
              <a:gd name="connsiteY1" fmla="*/ 360356 h 1256738"/>
              <a:gd name="connsiteX2" fmla="*/ 1198179 w 1198179"/>
              <a:gd name="connsiteY2" fmla="*/ 1256738 h 12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179" h="1256738">
                <a:moveTo>
                  <a:pt x="0" y="0"/>
                </a:moveTo>
                <a:cubicBezTo>
                  <a:pt x="183930" y="20645"/>
                  <a:pt x="435429" y="45797"/>
                  <a:pt x="788275" y="360356"/>
                </a:cubicBezTo>
                <a:cubicBezTo>
                  <a:pt x="1010493" y="566808"/>
                  <a:pt x="1142623" y="1030016"/>
                  <a:pt x="1198179" y="1256738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314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Subpar developer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2C5F-2A90-442E-9492-EA33F82DC2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indent="0">
              <a:buClr>
                <a:srgbClr val="FD6400"/>
              </a:buClr>
              <a:buNone/>
            </a:pPr>
            <a:r>
              <a:rPr lang="en-US" dirty="0">
                <a:cs typeface="Mongolian Baiti"/>
              </a:rPr>
              <a:t>You notice:</a:t>
            </a:r>
          </a:p>
          <a:p>
            <a:pPr marL="0" indent="0">
              <a:buClr>
                <a:srgbClr val="FD6400"/>
              </a:buClr>
              <a:buNone/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Cold boots of your project take very long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The project structure is difficult to work with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You are losing the overview of how everything is interconnected</a:t>
            </a: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0" indent="0">
              <a:buClr>
                <a:srgbClr val="FD6400"/>
              </a:buClr>
              <a:buNone/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113798768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AD8E228-D724-5D7D-5BE3-C5F6C2F88E55}"/>
              </a:ext>
            </a:extLst>
          </p:cNvPr>
          <p:cNvSpPr/>
          <p:nvPr/>
        </p:nvSpPr>
        <p:spPr>
          <a:xfrm>
            <a:off x="835228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E916CD-B329-DDCA-D26C-7A0EE69E9386}"/>
              </a:ext>
            </a:extLst>
          </p:cNvPr>
          <p:cNvSpPr/>
          <p:nvPr/>
        </p:nvSpPr>
        <p:spPr>
          <a:xfrm>
            <a:off x="3326665" y="2131534"/>
            <a:ext cx="2502261" cy="40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dependencies -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50</a:t>
            </a:fld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E49C7-BBC8-D021-01B0-573964149245}"/>
              </a:ext>
            </a:extLst>
          </p:cNvPr>
          <p:cNvSpPr/>
          <p:nvPr/>
        </p:nvSpPr>
        <p:spPr>
          <a:xfrm>
            <a:off x="4374000" y="1327814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spc="-1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7D618-D90C-6787-9A8C-C73D3392CE72}"/>
              </a:ext>
            </a:extLst>
          </p:cNvPr>
          <p:cNvSpPr txBox="1"/>
          <p:nvPr/>
        </p:nvSpPr>
        <p:spPr>
          <a:xfrm>
            <a:off x="4829292" y="1381841"/>
            <a:ext cx="864418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4DFC56-2181-137C-08A4-539EC60D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292" y="1373609"/>
            <a:ext cx="277415" cy="307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A15874-77A7-C6B0-1D33-B3FAFD810C58}"/>
              </a:ext>
            </a:extLst>
          </p:cNvPr>
          <p:cNvSpPr txBox="1"/>
          <p:nvPr/>
        </p:nvSpPr>
        <p:spPr>
          <a:xfrm>
            <a:off x="3468476" y="2191786"/>
            <a:ext cx="2292884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: { “&lt; </a:t>
            </a:r>
            <a:r>
              <a:rPr lang="en-US" sz="1200" spc="-100" dirty="0" err="1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importPathToModule</a:t>
            </a:r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&gt;”: 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{…} </a:t>
            </a:r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}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40485F5-A61C-3613-95E4-21C98A370CCE}"/>
              </a:ext>
            </a:extLst>
          </p:cNvPr>
          <p:cNvSpPr/>
          <p:nvPr/>
        </p:nvSpPr>
        <p:spPr>
          <a:xfrm>
            <a:off x="835228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265DDD-0340-9C9F-7D49-2DFB4EAD1FDC}"/>
              </a:ext>
            </a:extLst>
          </p:cNvPr>
          <p:cNvSpPr txBox="1"/>
          <p:nvPr/>
        </p:nvSpPr>
        <p:spPr>
          <a:xfrm>
            <a:off x="947008" y="3346160"/>
            <a:ext cx="87518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E986BE-35F6-D927-BC96-DC89F45D2764}"/>
              </a:ext>
            </a:extLst>
          </p:cNvPr>
          <p:cNvSpPr txBox="1"/>
          <p:nvPr/>
        </p:nvSpPr>
        <p:spPr>
          <a:xfrm>
            <a:off x="887253" y="3725729"/>
            <a:ext cx="973572" cy="461665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The version of the shared module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B020FDA-F454-0E9B-4956-3C75E548F51F}"/>
              </a:ext>
            </a:extLst>
          </p:cNvPr>
          <p:cNvSpPr/>
          <p:nvPr/>
        </p:nvSpPr>
        <p:spPr>
          <a:xfrm>
            <a:off x="7235560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B3474B3-63DA-6D7D-D43C-FFFEB0FB5695}"/>
              </a:ext>
            </a:extLst>
          </p:cNvPr>
          <p:cNvSpPr/>
          <p:nvPr/>
        </p:nvSpPr>
        <p:spPr>
          <a:xfrm>
            <a:off x="7235560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DFD32A-DDE1-BD11-1F23-766F6473406A}"/>
              </a:ext>
            </a:extLst>
          </p:cNvPr>
          <p:cNvSpPr txBox="1"/>
          <p:nvPr/>
        </p:nvSpPr>
        <p:spPr>
          <a:xfrm>
            <a:off x="7298982" y="3346160"/>
            <a:ext cx="940882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eager + pinned</a:t>
            </a:r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CE83F8-72DB-1BC8-EDD4-175A9AAA2841}"/>
              </a:ext>
            </a:extLst>
          </p:cNvPr>
          <p:cNvSpPr txBox="1"/>
          <p:nvPr/>
        </p:nvSpPr>
        <p:spPr>
          <a:xfrm>
            <a:off x="7291450" y="3725448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Preload a shared module in the main bundle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D5F4BA6-90B6-FE70-20A9-3E58BE28E4CB}"/>
              </a:ext>
            </a:extLst>
          </p:cNvPr>
          <p:cNvSpPr/>
          <p:nvPr/>
        </p:nvSpPr>
        <p:spPr>
          <a:xfrm>
            <a:off x="2435311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66CF5B7-93AC-1BE9-EF83-AC6E20A34F84}"/>
              </a:ext>
            </a:extLst>
          </p:cNvPr>
          <p:cNvSpPr/>
          <p:nvPr/>
        </p:nvSpPr>
        <p:spPr>
          <a:xfrm>
            <a:off x="2435311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54194-720E-A94A-43F3-B07C4FD356C9}"/>
              </a:ext>
            </a:extLst>
          </p:cNvPr>
          <p:cNvSpPr txBox="1"/>
          <p:nvPr/>
        </p:nvSpPr>
        <p:spPr>
          <a:xfrm>
            <a:off x="2491992" y="3346160"/>
            <a:ext cx="977902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14EB72-34C6-3428-1FDF-0B1A382D4E4B}"/>
              </a:ext>
            </a:extLst>
          </p:cNvPr>
          <p:cNvSpPr txBox="1"/>
          <p:nvPr/>
        </p:nvSpPr>
        <p:spPr>
          <a:xfrm>
            <a:off x="2491201" y="3725448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The required version of the shared module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81F5DF2-F71F-DBC2-C7B5-A34B5E53253C}"/>
              </a:ext>
            </a:extLst>
          </p:cNvPr>
          <p:cNvSpPr/>
          <p:nvPr/>
        </p:nvSpPr>
        <p:spPr>
          <a:xfrm>
            <a:off x="5635477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A9D006-E344-A643-E9D2-A72AEEC7FA31}"/>
              </a:ext>
            </a:extLst>
          </p:cNvPr>
          <p:cNvSpPr/>
          <p:nvPr/>
        </p:nvSpPr>
        <p:spPr>
          <a:xfrm>
            <a:off x="5635477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C0D2A0-DE08-EAD4-A21A-08BD1BF8EFC1}"/>
              </a:ext>
            </a:extLst>
          </p:cNvPr>
          <p:cNvSpPr txBox="1"/>
          <p:nvPr/>
        </p:nvSpPr>
        <p:spPr>
          <a:xfrm>
            <a:off x="5747257" y="3346160"/>
            <a:ext cx="87325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singleton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FA3C09-31EA-AD33-FDE3-7013CDB7E394}"/>
              </a:ext>
            </a:extLst>
          </p:cNvPr>
          <p:cNvSpPr txBox="1"/>
          <p:nvPr/>
        </p:nvSpPr>
        <p:spPr>
          <a:xfrm>
            <a:off x="5691367" y="3725448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Only allow a single version of the shared module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E56406F-3286-C151-BAFB-EC1EBA442FD4}"/>
              </a:ext>
            </a:extLst>
          </p:cNvPr>
          <p:cNvSpPr/>
          <p:nvPr/>
        </p:nvSpPr>
        <p:spPr>
          <a:xfrm>
            <a:off x="4035394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5ECD8CC-95CC-70C5-AA69-EA12EBEC37F8}"/>
              </a:ext>
            </a:extLst>
          </p:cNvPr>
          <p:cNvSpPr/>
          <p:nvPr/>
        </p:nvSpPr>
        <p:spPr>
          <a:xfrm>
            <a:off x="4035394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125CEE-722D-5A9D-4BE8-423A0D49E861}"/>
              </a:ext>
            </a:extLst>
          </p:cNvPr>
          <p:cNvSpPr txBox="1"/>
          <p:nvPr/>
        </p:nvSpPr>
        <p:spPr>
          <a:xfrm>
            <a:off x="4147174" y="3346160"/>
            <a:ext cx="87325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strictVersion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6895C8-6F2F-FBCA-5360-F2017CA485A6}"/>
              </a:ext>
            </a:extLst>
          </p:cNvPr>
          <p:cNvSpPr txBox="1"/>
          <p:nvPr/>
        </p:nvSpPr>
        <p:spPr>
          <a:xfrm>
            <a:off x="4091284" y="3725448"/>
            <a:ext cx="980708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Throws an error if the shared module version is not valid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0246A6F1-2A11-5E45-9B40-3AC6AE9557BE}"/>
              </a:ext>
            </a:extLst>
          </p:cNvPr>
          <p:cNvCxnSpPr>
            <a:cxnSpLocks/>
            <a:stCxn id="23" idx="2"/>
            <a:endCxn id="61" idx="0"/>
          </p:cNvCxnSpPr>
          <p:nvPr/>
        </p:nvCxnSpPr>
        <p:spPr>
          <a:xfrm rot="16200000" flipH="1">
            <a:off x="4203579" y="2908696"/>
            <a:ext cx="748709" cy="274"/>
          </a:xfrm>
          <a:prstGeom prst="bentConnector3">
            <a:avLst>
              <a:gd name="adj1" fmla="val 50000"/>
            </a:avLst>
          </a:prstGeom>
          <a:ln w="19050" cap="rnd"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80F3FE94-F1BD-5F50-44BB-03F36AF9C31F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rot="16200000" flipH="1">
            <a:off x="5803662" y="1308613"/>
            <a:ext cx="748709" cy="3200440"/>
          </a:xfrm>
          <a:prstGeom prst="bentConnector3">
            <a:avLst>
              <a:gd name="adj1" fmla="val 50000"/>
            </a:avLst>
          </a:prstGeom>
          <a:ln w="19050" cap="rnd"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E4F2FD36-216A-4134-9F81-D6F184BB1D16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rot="16200000" flipH="1">
            <a:off x="5003620" y="2108654"/>
            <a:ext cx="748709" cy="1600357"/>
          </a:xfrm>
          <a:prstGeom prst="bentConnector3">
            <a:avLst>
              <a:gd name="adj1" fmla="val 50000"/>
            </a:avLst>
          </a:prstGeom>
          <a:ln w="19050" cap="rnd"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5ECFCB1-A421-095F-1C9B-0B15B4B00CB6}"/>
              </a:ext>
            </a:extLst>
          </p:cNvPr>
          <p:cNvCxnSpPr>
            <a:cxnSpLocks/>
            <a:stCxn id="23" idx="2"/>
            <a:endCxn id="53" idx="0"/>
          </p:cNvCxnSpPr>
          <p:nvPr/>
        </p:nvCxnSpPr>
        <p:spPr>
          <a:xfrm rot="5400000">
            <a:off x="3403538" y="2108929"/>
            <a:ext cx="748709" cy="1599809"/>
          </a:xfrm>
          <a:prstGeom prst="bentConnector3">
            <a:avLst>
              <a:gd name="adj1" fmla="val 50000"/>
            </a:avLst>
          </a:prstGeom>
          <a:ln w="19050" cap="rnd"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3E6C659-E7BC-B53B-1BE4-D25D33DF9930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rot="5400000">
            <a:off x="2603496" y="1308887"/>
            <a:ext cx="748709" cy="3199892"/>
          </a:xfrm>
          <a:prstGeom prst="bentConnector3">
            <a:avLst>
              <a:gd name="adj1" fmla="val 50000"/>
            </a:avLst>
          </a:prstGeom>
          <a:ln w="19050" cap="rnd"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6544C423-424F-CF82-82CE-3522044BFDD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rot="16200000" flipH="1">
            <a:off x="4371434" y="1925171"/>
            <a:ext cx="406929" cy="5796"/>
          </a:xfrm>
          <a:prstGeom prst="bentConnector3">
            <a:avLst>
              <a:gd name="adj1" fmla="val 50000"/>
            </a:avLst>
          </a:prstGeom>
          <a:ln w="1905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67C4859-8075-20A5-B488-7D84160FD519}"/>
              </a:ext>
            </a:extLst>
          </p:cNvPr>
          <p:cNvSpPr/>
          <p:nvPr/>
        </p:nvSpPr>
        <p:spPr>
          <a:xfrm>
            <a:off x="4437687" y="1833195"/>
            <a:ext cx="277000" cy="180517"/>
          </a:xfrm>
          <a:custGeom>
            <a:avLst/>
            <a:gdLst>
              <a:gd name="connsiteX0" fmla="*/ 0 w 277000"/>
              <a:gd name="connsiteY0" fmla="*/ 0 h 180517"/>
              <a:gd name="connsiteX1" fmla="*/ 277000 w 277000"/>
              <a:gd name="connsiteY1" fmla="*/ 0 h 180517"/>
              <a:gd name="connsiteX2" fmla="*/ 277000 w 277000"/>
              <a:gd name="connsiteY2" fmla="*/ 180517 h 180517"/>
              <a:gd name="connsiteX3" fmla="*/ 0 w 277000"/>
              <a:gd name="connsiteY3" fmla="*/ 180517 h 180517"/>
              <a:gd name="connsiteX4" fmla="*/ 0 w 277000"/>
              <a:gd name="connsiteY4" fmla="*/ 0 h 18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00" h="180517" fill="none" extrusionOk="0">
                <a:moveTo>
                  <a:pt x="0" y="0"/>
                </a:moveTo>
                <a:cubicBezTo>
                  <a:pt x="74237" y="-12123"/>
                  <a:pt x="219235" y="-13081"/>
                  <a:pt x="277000" y="0"/>
                </a:cubicBezTo>
                <a:cubicBezTo>
                  <a:pt x="276170" y="48275"/>
                  <a:pt x="271190" y="127439"/>
                  <a:pt x="277000" y="180517"/>
                </a:cubicBezTo>
                <a:cubicBezTo>
                  <a:pt x="164422" y="172060"/>
                  <a:pt x="90203" y="180818"/>
                  <a:pt x="0" y="180517"/>
                </a:cubicBezTo>
                <a:cubicBezTo>
                  <a:pt x="7596" y="94434"/>
                  <a:pt x="8071" y="70863"/>
                  <a:pt x="0" y="0"/>
                </a:cubicBezTo>
                <a:close/>
              </a:path>
              <a:path w="277000" h="180517" stroke="0" extrusionOk="0">
                <a:moveTo>
                  <a:pt x="0" y="0"/>
                </a:moveTo>
                <a:cubicBezTo>
                  <a:pt x="125631" y="7737"/>
                  <a:pt x="175638" y="-13243"/>
                  <a:pt x="277000" y="0"/>
                </a:cubicBezTo>
                <a:cubicBezTo>
                  <a:pt x="273901" y="57512"/>
                  <a:pt x="282579" y="140151"/>
                  <a:pt x="277000" y="180517"/>
                </a:cubicBezTo>
                <a:cubicBezTo>
                  <a:pt x="196930" y="174666"/>
                  <a:pt x="85615" y="170527"/>
                  <a:pt x="0" y="180517"/>
                </a:cubicBezTo>
                <a:cubicBezTo>
                  <a:pt x="6770" y="110330"/>
                  <a:pt x="-6334" y="8334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ap="rnd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spc="-1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pic>
        <p:nvPicPr>
          <p:cNvPr id="121" name="Graphic 120" descr="Magnifying glass with solid fill">
            <a:extLst>
              <a:ext uri="{FF2B5EF4-FFF2-40B4-BE49-F238E27FC236}">
                <a16:creationId xmlns:a16="http://schemas.microsoft.com/office/drawing/2014/main" id="{17CB5195-C2F6-947F-7470-189DEEDB0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787" y="1800440"/>
            <a:ext cx="242847" cy="2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8399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AD8E228-D724-5D7D-5BE3-C5F6C2F88E55}"/>
              </a:ext>
            </a:extLst>
          </p:cNvPr>
          <p:cNvSpPr/>
          <p:nvPr/>
        </p:nvSpPr>
        <p:spPr>
          <a:xfrm>
            <a:off x="3353705" y="3265169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E916CD-B329-DDCA-D26C-7A0EE69E9386}"/>
              </a:ext>
            </a:extLst>
          </p:cNvPr>
          <p:cNvSpPr/>
          <p:nvPr/>
        </p:nvSpPr>
        <p:spPr>
          <a:xfrm>
            <a:off x="2779281" y="1383421"/>
            <a:ext cx="3675572" cy="7915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&amp; </a:t>
            </a:r>
            <a:r>
              <a:rPr lang="en-US" dirty="0" err="1"/>
              <a:t>requiredVersion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51</a:t>
            </a:fld>
            <a:endParaRPr lang="en-GB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15874-77A7-C6B0-1D33-B3FAFD810C58}"/>
              </a:ext>
            </a:extLst>
          </p:cNvPr>
          <p:cNvSpPr txBox="1"/>
          <p:nvPr/>
        </p:nvSpPr>
        <p:spPr>
          <a:xfrm>
            <a:off x="2907769" y="1446392"/>
            <a:ext cx="3475014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: {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   “@angular/core”: 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{ “version”: “12.1.3”,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”^12.0.0”}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}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40485F5-A61C-3613-95E4-21C98A370CCE}"/>
              </a:ext>
            </a:extLst>
          </p:cNvPr>
          <p:cNvSpPr/>
          <p:nvPr/>
        </p:nvSpPr>
        <p:spPr>
          <a:xfrm>
            <a:off x="3353705" y="3265170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265DDD-0340-9C9F-7D49-2DFB4EAD1FDC}"/>
              </a:ext>
            </a:extLst>
          </p:cNvPr>
          <p:cNvSpPr txBox="1"/>
          <p:nvPr/>
        </p:nvSpPr>
        <p:spPr>
          <a:xfrm>
            <a:off x="3465485" y="3328142"/>
            <a:ext cx="87518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E986BE-35F6-D927-BC96-DC89F45D2764}"/>
              </a:ext>
            </a:extLst>
          </p:cNvPr>
          <p:cNvSpPr txBox="1"/>
          <p:nvPr/>
        </p:nvSpPr>
        <p:spPr>
          <a:xfrm>
            <a:off x="3405730" y="3707711"/>
            <a:ext cx="973572" cy="461665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The version of the shared module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D5F4BA6-90B6-FE70-20A9-3E58BE28E4CB}"/>
              </a:ext>
            </a:extLst>
          </p:cNvPr>
          <p:cNvSpPr/>
          <p:nvPr/>
        </p:nvSpPr>
        <p:spPr>
          <a:xfrm>
            <a:off x="4953788" y="3265169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66CF5B7-93AC-1BE9-EF83-AC6E20A34F84}"/>
              </a:ext>
            </a:extLst>
          </p:cNvPr>
          <p:cNvSpPr/>
          <p:nvPr/>
        </p:nvSpPr>
        <p:spPr>
          <a:xfrm>
            <a:off x="4953788" y="3265170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54194-720E-A94A-43F3-B07C4FD356C9}"/>
              </a:ext>
            </a:extLst>
          </p:cNvPr>
          <p:cNvSpPr txBox="1"/>
          <p:nvPr/>
        </p:nvSpPr>
        <p:spPr>
          <a:xfrm>
            <a:off x="5023809" y="3328142"/>
            <a:ext cx="973572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14EB72-34C6-3428-1FDF-0B1A382D4E4B}"/>
              </a:ext>
            </a:extLst>
          </p:cNvPr>
          <p:cNvSpPr txBox="1"/>
          <p:nvPr/>
        </p:nvSpPr>
        <p:spPr>
          <a:xfrm>
            <a:off x="5009678" y="3707430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The required version of the shared module</a:t>
            </a:r>
          </a:p>
        </p:txBody>
      </p:sp>
    </p:spTree>
    <p:extLst>
      <p:ext uri="{BB962C8B-B14F-4D97-AF65-F5344CB8AC3E}">
        <p14:creationId xmlns:p14="http://schemas.microsoft.com/office/powerpoint/2010/main" val="124067633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E916CD-B329-DDCA-D26C-7A0EE69E9386}"/>
              </a:ext>
            </a:extLst>
          </p:cNvPr>
          <p:cNvSpPr/>
          <p:nvPr/>
        </p:nvSpPr>
        <p:spPr>
          <a:xfrm>
            <a:off x="2779283" y="1383421"/>
            <a:ext cx="3684581" cy="7915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&amp; </a:t>
            </a:r>
            <a:r>
              <a:rPr lang="en-US" dirty="0" err="1"/>
              <a:t>requiredVersion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52</a:t>
            </a:fld>
            <a:endParaRPr lang="en-GB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15874-77A7-C6B0-1D33-B3FAFD810C58}"/>
              </a:ext>
            </a:extLst>
          </p:cNvPr>
          <p:cNvSpPr txBox="1"/>
          <p:nvPr/>
        </p:nvSpPr>
        <p:spPr>
          <a:xfrm>
            <a:off x="2907771" y="1446392"/>
            <a:ext cx="345249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: {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   “@angular/core”: 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{ </a:t>
            </a:r>
            <a:r>
              <a:rPr lang="en-US" sz="1200" strike="sngStrike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“version”: “12.1.3”,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”^12.0.0”}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}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DF10493-A5BA-5672-3E54-CE45975ACE8B}"/>
              </a:ext>
            </a:extLst>
          </p:cNvPr>
          <p:cNvSpPr/>
          <p:nvPr/>
        </p:nvSpPr>
        <p:spPr>
          <a:xfrm>
            <a:off x="4280899" y="1899928"/>
            <a:ext cx="135131" cy="536029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334625"/>
              <a:gd name="connsiteY0" fmla="*/ 0 h 1226052"/>
              <a:gd name="connsiteX1" fmla="*/ 990975 w 1334625"/>
              <a:gd name="connsiteY1" fmla="*/ 306302 h 1226052"/>
              <a:gd name="connsiteX2" fmla="*/ 1324303 w 1334625"/>
              <a:gd name="connsiteY2" fmla="*/ 1216197 h 1226052"/>
              <a:gd name="connsiteX0" fmla="*/ 0 w 1389672"/>
              <a:gd name="connsiteY0" fmla="*/ 0 h 1216197"/>
              <a:gd name="connsiteX1" fmla="*/ 990975 w 1389672"/>
              <a:gd name="connsiteY1" fmla="*/ 306302 h 1216197"/>
              <a:gd name="connsiteX2" fmla="*/ 1324303 w 1389672"/>
              <a:gd name="connsiteY2" fmla="*/ 1216197 h 1216197"/>
              <a:gd name="connsiteX0" fmla="*/ 0 w 1336459"/>
              <a:gd name="connsiteY0" fmla="*/ 0 h 1216197"/>
              <a:gd name="connsiteX1" fmla="*/ 990975 w 1336459"/>
              <a:gd name="connsiteY1" fmla="*/ 306302 h 1216197"/>
              <a:gd name="connsiteX2" fmla="*/ 1324303 w 1336459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2452 h 1218649"/>
              <a:gd name="connsiteX1" fmla="*/ 774762 w 1324303"/>
              <a:gd name="connsiteY1" fmla="*/ 317763 h 1218649"/>
              <a:gd name="connsiteX2" fmla="*/ 1324303 w 1324303"/>
              <a:gd name="connsiteY2" fmla="*/ 1218649 h 1218649"/>
              <a:gd name="connsiteX0" fmla="*/ 0 w 1324303"/>
              <a:gd name="connsiteY0" fmla="*/ 225 h 1216422"/>
              <a:gd name="connsiteX1" fmla="*/ 774762 w 1324303"/>
              <a:gd name="connsiteY1" fmla="*/ 315536 h 1216422"/>
              <a:gd name="connsiteX2" fmla="*/ 1324303 w 1324303"/>
              <a:gd name="connsiteY2" fmla="*/ 1216422 h 1216422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37816"/>
              <a:gd name="connsiteY0" fmla="*/ 0 h 1261242"/>
              <a:gd name="connsiteX1" fmla="*/ 788275 w 1337816"/>
              <a:gd name="connsiteY1" fmla="*/ 360356 h 1261242"/>
              <a:gd name="connsiteX2" fmla="*/ 1337816 w 1337816"/>
              <a:gd name="connsiteY2" fmla="*/ 1261242 h 1261242"/>
              <a:gd name="connsiteX0" fmla="*/ 0 w 1274754"/>
              <a:gd name="connsiteY0" fmla="*/ 0 h 1265747"/>
              <a:gd name="connsiteX1" fmla="*/ 788275 w 1274754"/>
              <a:gd name="connsiteY1" fmla="*/ 360356 h 1265747"/>
              <a:gd name="connsiteX2" fmla="*/ 1274754 w 1274754"/>
              <a:gd name="connsiteY2" fmla="*/ 1265747 h 1265747"/>
              <a:gd name="connsiteX0" fmla="*/ 29397 w 632990"/>
              <a:gd name="connsiteY0" fmla="*/ 0 h 1734208"/>
              <a:gd name="connsiteX1" fmla="*/ 146511 w 632990"/>
              <a:gd name="connsiteY1" fmla="*/ 828817 h 1734208"/>
              <a:gd name="connsiteX2" fmla="*/ 632990 w 632990"/>
              <a:gd name="connsiteY2" fmla="*/ 1734208 h 1734208"/>
              <a:gd name="connsiteX0" fmla="*/ 58704 w 662297"/>
              <a:gd name="connsiteY0" fmla="*/ 0 h 1734208"/>
              <a:gd name="connsiteX1" fmla="*/ 175818 w 662297"/>
              <a:gd name="connsiteY1" fmla="*/ 828817 h 1734208"/>
              <a:gd name="connsiteX2" fmla="*/ 662297 w 662297"/>
              <a:gd name="connsiteY2" fmla="*/ 1734208 h 1734208"/>
              <a:gd name="connsiteX0" fmla="*/ 58704 w 263339"/>
              <a:gd name="connsiteY0" fmla="*/ 0 h 873658"/>
              <a:gd name="connsiteX1" fmla="*/ 175818 w 263339"/>
              <a:gd name="connsiteY1" fmla="*/ 828817 h 873658"/>
              <a:gd name="connsiteX2" fmla="*/ 175818 w 263339"/>
              <a:gd name="connsiteY2" fmla="*/ 675666 h 873658"/>
              <a:gd name="connsiteX0" fmla="*/ 96382 w 259987"/>
              <a:gd name="connsiteY0" fmla="*/ 0 h 675666"/>
              <a:gd name="connsiteX1" fmla="*/ 159443 w 259987"/>
              <a:gd name="connsiteY1" fmla="*/ 427922 h 675666"/>
              <a:gd name="connsiteX2" fmla="*/ 213496 w 259987"/>
              <a:gd name="connsiteY2" fmla="*/ 675666 h 675666"/>
              <a:gd name="connsiteX0" fmla="*/ 0 w 163605"/>
              <a:gd name="connsiteY0" fmla="*/ 0 h 675666"/>
              <a:gd name="connsiteX1" fmla="*/ 63061 w 163605"/>
              <a:gd name="connsiteY1" fmla="*/ 427922 h 675666"/>
              <a:gd name="connsiteX2" fmla="*/ 117114 w 163605"/>
              <a:gd name="connsiteY2" fmla="*/ 675666 h 675666"/>
              <a:gd name="connsiteX0" fmla="*/ 9931 w 173536"/>
              <a:gd name="connsiteY0" fmla="*/ 0 h 675666"/>
              <a:gd name="connsiteX1" fmla="*/ 72992 w 173536"/>
              <a:gd name="connsiteY1" fmla="*/ 427922 h 675666"/>
              <a:gd name="connsiteX2" fmla="*/ 127045 w 173536"/>
              <a:gd name="connsiteY2" fmla="*/ 675666 h 675666"/>
              <a:gd name="connsiteX0" fmla="*/ 0 w 325764"/>
              <a:gd name="connsiteY0" fmla="*/ 0 h 657648"/>
              <a:gd name="connsiteX1" fmla="*/ 225220 w 325764"/>
              <a:gd name="connsiteY1" fmla="*/ 409904 h 657648"/>
              <a:gd name="connsiteX2" fmla="*/ 279273 w 325764"/>
              <a:gd name="connsiteY2" fmla="*/ 657648 h 657648"/>
              <a:gd name="connsiteX0" fmla="*/ 0 w 279273"/>
              <a:gd name="connsiteY0" fmla="*/ 0 h 657648"/>
              <a:gd name="connsiteX1" fmla="*/ 225220 w 279273"/>
              <a:gd name="connsiteY1" fmla="*/ 409904 h 657648"/>
              <a:gd name="connsiteX2" fmla="*/ 279273 w 279273"/>
              <a:gd name="connsiteY2" fmla="*/ 657648 h 657648"/>
              <a:gd name="connsiteX0" fmla="*/ 1497 w 280770"/>
              <a:gd name="connsiteY0" fmla="*/ 0 h 657648"/>
              <a:gd name="connsiteX1" fmla="*/ 82575 w 280770"/>
              <a:gd name="connsiteY1" fmla="*/ 328824 h 657648"/>
              <a:gd name="connsiteX2" fmla="*/ 280770 w 280770"/>
              <a:gd name="connsiteY2" fmla="*/ 657648 h 657648"/>
              <a:gd name="connsiteX0" fmla="*/ 0 w 279273"/>
              <a:gd name="connsiteY0" fmla="*/ 0 h 657648"/>
              <a:gd name="connsiteX1" fmla="*/ 81078 w 279273"/>
              <a:gd name="connsiteY1" fmla="*/ 328824 h 657648"/>
              <a:gd name="connsiteX2" fmla="*/ 279273 w 279273"/>
              <a:gd name="connsiteY2" fmla="*/ 657648 h 657648"/>
              <a:gd name="connsiteX0" fmla="*/ 0 w 279273"/>
              <a:gd name="connsiteY0" fmla="*/ 0 h 657648"/>
              <a:gd name="connsiteX1" fmla="*/ 81078 w 279273"/>
              <a:gd name="connsiteY1" fmla="*/ 328824 h 657648"/>
              <a:gd name="connsiteX2" fmla="*/ 279273 w 279273"/>
              <a:gd name="connsiteY2" fmla="*/ 657648 h 657648"/>
              <a:gd name="connsiteX0" fmla="*/ 0 w 279273"/>
              <a:gd name="connsiteY0" fmla="*/ 0 h 657648"/>
              <a:gd name="connsiteX1" fmla="*/ 81078 w 279273"/>
              <a:gd name="connsiteY1" fmla="*/ 328824 h 657648"/>
              <a:gd name="connsiteX2" fmla="*/ 279273 w 279273"/>
              <a:gd name="connsiteY2" fmla="*/ 657648 h 657648"/>
              <a:gd name="connsiteX0" fmla="*/ 0 w 279273"/>
              <a:gd name="connsiteY0" fmla="*/ 0 h 657648"/>
              <a:gd name="connsiteX1" fmla="*/ 81078 w 279273"/>
              <a:gd name="connsiteY1" fmla="*/ 328824 h 657648"/>
              <a:gd name="connsiteX2" fmla="*/ 279273 w 279273"/>
              <a:gd name="connsiteY2" fmla="*/ 657648 h 657648"/>
              <a:gd name="connsiteX0" fmla="*/ 0 w 279273"/>
              <a:gd name="connsiteY0" fmla="*/ 0 h 657648"/>
              <a:gd name="connsiteX1" fmla="*/ 81078 w 279273"/>
              <a:gd name="connsiteY1" fmla="*/ 328824 h 657648"/>
              <a:gd name="connsiteX2" fmla="*/ 279273 w 279273"/>
              <a:gd name="connsiteY2" fmla="*/ 657648 h 657648"/>
              <a:gd name="connsiteX0" fmla="*/ 0 w 135131"/>
              <a:gd name="connsiteY0" fmla="*/ 0 h 536029"/>
              <a:gd name="connsiteX1" fmla="*/ 81078 w 135131"/>
              <a:gd name="connsiteY1" fmla="*/ 328824 h 536029"/>
              <a:gd name="connsiteX2" fmla="*/ 135131 w 135131"/>
              <a:gd name="connsiteY2" fmla="*/ 536029 h 536029"/>
              <a:gd name="connsiteX0" fmla="*/ 0 w 135131"/>
              <a:gd name="connsiteY0" fmla="*/ 0 h 536029"/>
              <a:gd name="connsiteX1" fmla="*/ 81078 w 135131"/>
              <a:gd name="connsiteY1" fmla="*/ 328824 h 536029"/>
              <a:gd name="connsiteX2" fmla="*/ 135131 w 135131"/>
              <a:gd name="connsiteY2" fmla="*/ 536029 h 536029"/>
              <a:gd name="connsiteX0" fmla="*/ 0 w 135131"/>
              <a:gd name="connsiteY0" fmla="*/ 0 h 536029"/>
              <a:gd name="connsiteX1" fmla="*/ 45043 w 135131"/>
              <a:gd name="connsiteY1" fmla="*/ 319815 h 536029"/>
              <a:gd name="connsiteX2" fmla="*/ 135131 w 135131"/>
              <a:gd name="connsiteY2" fmla="*/ 536029 h 536029"/>
              <a:gd name="connsiteX0" fmla="*/ 0 w 135131"/>
              <a:gd name="connsiteY0" fmla="*/ 0 h 536029"/>
              <a:gd name="connsiteX1" fmla="*/ 45043 w 135131"/>
              <a:gd name="connsiteY1" fmla="*/ 319815 h 536029"/>
              <a:gd name="connsiteX2" fmla="*/ 135131 w 135131"/>
              <a:gd name="connsiteY2" fmla="*/ 536029 h 536029"/>
              <a:gd name="connsiteX0" fmla="*/ 0 w 135131"/>
              <a:gd name="connsiteY0" fmla="*/ 0 h 536029"/>
              <a:gd name="connsiteX1" fmla="*/ 45043 w 135131"/>
              <a:gd name="connsiteY1" fmla="*/ 319815 h 536029"/>
              <a:gd name="connsiteX2" fmla="*/ 135131 w 135131"/>
              <a:gd name="connsiteY2" fmla="*/ 536029 h 536029"/>
              <a:gd name="connsiteX0" fmla="*/ 0 w 135131"/>
              <a:gd name="connsiteY0" fmla="*/ 0 h 536029"/>
              <a:gd name="connsiteX1" fmla="*/ 45043 w 135131"/>
              <a:gd name="connsiteY1" fmla="*/ 319815 h 536029"/>
              <a:gd name="connsiteX2" fmla="*/ 135131 w 135131"/>
              <a:gd name="connsiteY2" fmla="*/ 536029 h 53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31" h="536029">
                <a:moveTo>
                  <a:pt x="0" y="0"/>
                </a:moveTo>
                <a:cubicBezTo>
                  <a:pt x="12762" y="110734"/>
                  <a:pt x="3002" y="149398"/>
                  <a:pt x="45043" y="319815"/>
                </a:cubicBezTo>
                <a:cubicBezTo>
                  <a:pt x="78077" y="427169"/>
                  <a:pt x="88584" y="426422"/>
                  <a:pt x="135131" y="536029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51EA4-9928-185A-2F9A-446F5ABD2926}"/>
              </a:ext>
            </a:extLst>
          </p:cNvPr>
          <p:cNvSpPr txBox="1"/>
          <p:nvPr/>
        </p:nvSpPr>
        <p:spPr>
          <a:xfrm>
            <a:off x="3869752" y="2498929"/>
            <a:ext cx="1595182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Inferred from </a:t>
            </a:r>
            <a:r>
              <a:rPr lang="en-US" sz="1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package.json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15A1C-A8FA-9491-76DC-1AA58233CCC1}"/>
              </a:ext>
            </a:extLst>
          </p:cNvPr>
          <p:cNvSpPr/>
          <p:nvPr/>
        </p:nvSpPr>
        <p:spPr>
          <a:xfrm>
            <a:off x="3353705" y="3265169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EFA088-EF2C-D9D9-225C-173334645C5C}"/>
              </a:ext>
            </a:extLst>
          </p:cNvPr>
          <p:cNvSpPr/>
          <p:nvPr/>
        </p:nvSpPr>
        <p:spPr>
          <a:xfrm>
            <a:off x="3353705" y="3265170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E94B7-CE74-236E-663E-4BF91B79EE3D}"/>
              </a:ext>
            </a:extLst>
          </p:cNvPr>
          <p:cNvSpPr txBox="1"/>
          <p:nvPr/>
        </p:nvSpPr>
        <p:spPr>
          <a:xfrm>
            <a:off x="3465485" y="3328142"/>
            <a:ext cx="87518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F3F2F-D284-FD6F-0A60-FEA234868A7A}"/>
              </a:ext>
            </a:extLst>
          </p:cNvPr>
          <p:cNvSpPr txBox="1"/>
          <p:nvPr/>
        </p:nvSpPr>
        <p:spPr>
          <a:xfrm>
            <a:off x="3405730" y="3707711"/>
            <a:ext cx="973572" cy="461665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The version of the shared module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908AFF-D04A-D4FC-6682-6254BCEB8E6B}"/>
              </a:ext>
            </a:extLst>
          </p:cNvPr>
          <p:cNvSpPr/>
          <p:nvPr/>
        </p:nvSpPr>
        <p:spPr>
          <a:xfrm>
            <a:off x="4953788" y="3265169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55504E-CCCB-101C-53FE-A730F92C8A03}"/>
              </a:ext>
            </a:extLst>
          </p:cNvPr>
          <p:cNvSpPr/>
          <p:nvPr/>
        </p:nvSpPr>
        <p:spPr>
          <a:xfrm>
            <a:off x="4953788" y="3265170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C6A35-6DE3-E09E-5AF6-ADF90570D16E}"/>
              </a:ext>
            </a:extLst>
          </p:cNvPr>
          <p:cNvSpPr txBox="1"/>
          <p:nvPr/>
        </p:nvSpPr>
        <p:spPr>
          <a:xfrm>
            <a:off x="5023809" y="3328142"/>
            <a:ext cx="973572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7B2EE-7BCF-0CEE-DFF2-4DB179CE39C0}"/>
              </a:ext>
            </a:extLst>
          </p:cNvPr>
          <p:cNvSpPr txBox="1"/>
          <p:nvPr/>
        </p:nvSpPr>
        <p:spPr>
          <a:xfrm>
            <a:off x="5009678" y="3707430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The required version of the shared module</a:t>
            </a:r>
          </a:p>
        </p:txBody>
      </p:sp>
    </p:spTree>
    <p:extLst>
      <p:ext uri="{BB962C8B-B14F-4D97-AF65-F5344CB8AC3E}">
        <p14:creationId xmlns:p14="http://schemas.microsoft.com/office/powerpoint/2010/main" val="189899877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E916CD-B329-DDCA-D26C-7A0EE69E9386}"/>
              </a:ext>
            </a:extLst>
          </p:cNvPr>
          <p:cNvSpPr/>
          <p:nvPr/>
        </p:nvSpPr>
        <p:spPr>
          <a:xfrm>
            <a:off x="3056274" y="1064790"/>
            <a:ext cx="2808498" cy="7915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&amp; </a:t>
            </a:r>
            <a:r>
              <a:rPr lang="en-US" dirty="0" err="1"/>
              <a:t>requiredVersion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53</a:t>
            </a:fld>
            <a:endParaRPr lang="en-GB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15874-77A7-C6B0-1D33-B3FAFD810C58}"/>
              </a:ext>
            </a:extLst>
          </p:cNvPr>
          <p:cNvSpPr txBox="1"/>
          <p:nvPr/>
        </p:nvSpPr>
        <p:spPr>
          <a:xfrm>
            <a:off x="3184761" y="1127761"/>
            <a:ext cx="2595120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: {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   “@angular/core”: 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{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”^12.0.0”}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}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49203-DA8D-0AC8-313F-87475818D724}"/>
              </a:ext>
            </a:extLst>
          </p:cNvPr>
          <p:cNvSpPr/>
          <p:nvPr/>
        </p:nvSpPr>
        <p:spPr>
          <a:xfrm>
            <a:off x="7062951" y="2079494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F57A8-FC09-4622-AADE-0C778F9B3779}"/>
              </a:ext>
            </a:extLst>
          </p:cNvPr>
          <p:cNvSpPr txBox="1"/>
          <p:nvPr/>
        </p:nvSpPr>
        <p:spPr>
          <a:xfrm>
            <a:off x="7183710" y="2141775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DE9580-D6BD-A8AC-F260-BA934C9C9A33}"/>
              </a:ext>
            </a:extLst>
          </p:cNvPr>
          <p:cNvSpPr/>
          <p:nvPr/>
        </p:nvSpPr>
        <p:spPr>
          <a:xfrm>
            <a:off x="692196" y="2079494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48B1-3BC6-B61C-A1AF-43C4BBB7114B}"/>
              </a:ext>
            </a:extLst>
          </p:cNvPr>
          <p:cNvSpPr txBox="1"/>
          <p:nvPr/>
        </p:nvSpPr>
        <p:spPr>
          <a:xfrm>
            <a:off x="803976" y="2142466"/>
            <a:ext cx="11734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31E39-8C48-D1E4-3647-B84C7C5FA750}"/>
              </a:ext>
            </a:extLst>
          </p:cNvPr>
          <p:cNvSpPr txBox="1"/>
          <p:nvPr/>
        </p:nvSpPr>
        <p:spPr>
          <a:xfrm>
            <a:off x="897745" y="1660258"/>
            <a:ext cx="91155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9D70F-2EFB-828C-DDB4-93F645856654}"/>
              </a:ext>
            </a:extLst>
          </p:cNvPr>
          <p:cNvSpPr txBox="1"/>
          <p:nvPr/>
        </p:nvSpPr>
        <p:spPr>
          <a:xfrm>
            <a:off x="7253624" y="1660258"/>
            <a:ext cx="91155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Remote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D00B1B-F163-0EE9-30D5-07369B637562}"/>
              </a:ext>
            </a:extLst>
          </p:cNvPr>
          <p:cNvSpPr/>
          <p:nvPr/>
        </p:nvSpPr>
        <p:spPr>
          <a:xfrm>
            <a:off x="3056274" y="2085678"/>
            <a:ext cx="2808498" cy="402945"/>
          </a:xfrm>
          <a:prstGeom prst="roundRect">
            <a:avLst/>
          </a:prstGeom>
          <a:solidFill>
            <a:schemeClr val="accent6">
              <a:lumMod val="50000"/>
              <a:alpha val="15000"/>
            </a:schemeClr>
          </a:solidFill>
          <a:ln w="19050" cap="rnd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C81A-52B3-2466-2A37-D51F52B6DE07}"/>
              </a:ext>
            </a:extLst>
          </p:cNvPr>
          <p:cNvSpPr txBox="1"/>
          <p:nvPr/>
        </p:nvSpPr>
        <p:spPr>
          <a:xfrm>
            <a:off x="3207156" y="2142466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3608B-FE43-C938-AF40-3ACE6456E145}"/>
              </a:ext>
            </a:extLst>
          </p:cNvPr>
          <p:cNvSpPr txBox="1"/>
          <p:nvPr/>
        </p:nvSpPr>
        <p:spPr>
          <a:xfrm>
            <a:off x="4572000" y="2142465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9B5C9F-2A1B-1B0A-833A-8192A3BD6A51}"/>
              </a:ext>
            </a:extLst>
          </p:cNvPr>
          <p:cNvSpPr/>
          <p:nvPr/>
        </p:nvSpPr>
        <p:spPr>
          <a:xfrm>
            <a:off x="3056274" y="2638291"/>
            <a:ext cx="2808498" cy="402945"/>
          </a:xfrm>
          <a:prstGeom prst="roundRect">
            <a:avLst/>
          </a:prstGeom>
          <a:solidFill>
            <a:schemeClr val="accent6">
              <a:lumMod val="50000"/>
              <a:alpha val="14964"/>
            </a:schemeClr>
          </a:solidFill>
          <a:ln w="19050" cap="rnd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C5F3-CFFA-1895-FB85-358C0157D09D}"/>
              </a:ext>
            </a:extLst>
          </p:cNvPr>
          <p:cNvSpPr txBox="1"/>
          <p:nvPr/>
        </p:nvSpPr>
        <p:spPr>
          <a:xfrm>
            <a:off x="3207156" y="2695079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E7391-AFB6-429C-E958-0904EA0DBBFC}"/>
              </a:ext>
            </a:extLst>
          </p:cNvPr>
          <p:cNvSpPr txBox="1"/>
          <p:nvPr/>
        </p:nvSpPr>
        <p:spPr>
          <a:xfrm>
            <a:off x="4572000" y="2695078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1C5CB59-173F-7C79-E55C-26034A9C9A93}"/>
              </a:ext>
            </a:extLst>
          </p:cNvPr>
          <p:cNvSpPr/>
          <p:nvPr/>
        </p:nvSpPr>
        <p:spPr>
          <a:xfrm>
            <a:off x="7062951" y="2632107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694D8-8EEB-45E5-176B-4262D5CAE599}"/>
              </a:ext>
            </a:extLst>
          </p:cNvPr>
          <p:cNvSpPr txBox="1"/>
          <p:nvPr/>
        </p:nvSpPr>
        <p:spPr>
          <a:xfrm>
            <a:off x="7183710" y="2694388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E5F667-769F-E281-B89E-BC501A452036}"/>
              </a:ext>
            </a:extLst>
          </p:cNvPr>
          <p:cNvSpPr/>
          <p:nvPr/>
        </p:nvSpPr>
        <p:spPr>
          <a:xfrm>
            <a:off x="689927" y="2632107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A4793A-BA77-9AEA-ED81-17B705A17A24}"/>
              </a:ext>
            </a:extLst>
          </p:cNvPr>
          <p:cNvSpPr txBox="1"/>
          <p:nvPr/>
        </p:nvSpPr>
        <p:spPr>
          <a:xfrm>
            <a:off x="801707" y="2695079"/>
            <a:ext cx="11734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6D12FD-E7C2-ADAC-C809-E0471281286E}"/>
              </a:ext>
            </a:extLst>
          </p:cNvPr>
          <p:cNvSpPr/>
          <p:nvPr/>
        </p:nvSpPr>
        <p:spPr>
          <a:xfrm>
            <a:off x="3056274" y="3191607"/>
            <a:ext cx="2808498" cy="402945"/>
          </a:xfrm>
          <a:prstGeom prst="roundRect">
            <a:avLst/>
          </a:prstGeom>
          <a:solidFill>
            <a:schemeClr val="accent2">
              <a:alpha val="14964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B69144-FB6D-B481-7941-58E5B232C730}"/>
              </a:ext>
            </a:extLst>
          </p:cNvPr>
          <p:cNvSpPr txBox="1"/>
          <p:nvPr/>
        </p:nvSpPr>
        <p:spPr>
          <a:xfrm>
            <a:off x="3207156" y="3248395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12.0.0</a:t>
            </a:r>
            <a:r>
              <a:rPr lang="en-US" sz="1200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3EB1F-8C94-21F9-7F43-4F5EB9126AF7}"/>
              </a:ext>
            </a:extLst>
          </p:cNvPr>
          <p:cNvSpPr txBox="1"/>
          <p:nvPr/>
        </p:nvSpPr>
        <p:spPr>
          <a:xfrm>
            <a:off x="4572000" y="3248394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E8D46DC-224B-1CF1-1BAA-62F3791EA329}"/>
              </a:ext>
            </a:extLst>
          </p:cNvPr>
          <p:cNvSpPr/>
          <p:nvPr/>
        </p:nvSpPr>
        <p:spPr>
          <a:xfrm>
            <a:off x="7062951" y="3185423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F45DA-D566-F74B-5751-5C518EB0CB26}"/>
              </a:ext>
            </a:extLst>
          </p:cNvPr>
          <p:cNvSpPr txBox="1"/>
          <p:nvPr/>
        </p:nvSpPr>
        <p:spPr>
          <a:xfrm>
            <a:off x="7183710" y="3247704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277A73-A5EF-8B78-DF85-2E9EC2138001}"/>
              </a:ext>
            </a:extLst>
          </p:cNvPr>
          <p:cNvSpPr/>
          <p:nvPr/>
        </p:nvSpPr>
        <p:spPr>
          <a:xfrm>
            <a:off x="689927" y="3185423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FE7FD-AEC0-EE58-82CC-3DC2157EF010}"/>
              </a:ext>
            </a:extLst>
          </p:cNvPr>
          <p:cNvSpPr txBox="1"/>
          <p:nvPr/>
        </p:nvSpPr>
        <p:spPr>
          <a:xfrm>
            <a:off x="801707" y="3248395"/>
            <a:ext cx="12072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3E7574-2E72-0228-AAC1-88B4DF41635E}"/>
              </a:ext>
            </a:extLst>
          </p:cNvPr>
          <p:cNvSpPr/>
          <p:nvPr/>
        </p:nvSpPr>
        <p:spPr>
          <a:xfrm>
            <a:off x="3056274" y="3744923"/>
            <a:ext cx="2808498" cy="402945"/>
          </a:xfrm>
          <a:prstGeom prst="roundRect">
            <a:avLst/>
          </a:prstGeom>
          <a:solidFill>
            <a:schemeClr val="accent2">
              <a:alpha val="14964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595237-B8A2-5224-C9C4-614E097A7D57}"/>
              </a:ext>
            </a:extLst>
          </p:cNvPr>
          <p:cNvSpPr txBox="1"/>
          <p:nvPr/>
        </p:nvSpPr>
        <p:spPr>
          <a:xfrm>
            <a:off x="3207156" y="3801711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12.0.0</a:t>
            </a:r>
            <a:r>
              <a:rPr lang="en-US" sz="1200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7DB21C-8692-7EA5-CC9F-6EFD5869C814}"/>
              </a:ext>
            </a:extLst>
          </p:cNvPr>
          <p:cNvSpPr txBox="1"/>
          <p:nvPr/>
        </p:nvSpPr>
        <p:spPr>
          <a:xfrm>
            <a:off x="4572000" y="3801710"/>
            <a:ext cx="113879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11.0.0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F60B352-4F85-68D0-F8D6-B9F0F21827BE}"/>
              </a:ext>
            </a:extLst>
          </p:cNvPr>
          <p:cNvSpPr/>
          <p:nvPr/>
        </p:nvSpPr>
        <p:spPr>
          <a:xfrm>
            <a:off x="7062951" y="3738739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12A4C7-DD4D-51CC-5662-06D994BADBF1}"/>
              </a:ext>
            </a:extLst>
          </p:cNvPr>
          <p:cNvSpPr txBox="1"/>
          <p:nvPr/>
        </p:nvSpPr>
        <p:spPr>
          <a:xfrm>
            <a:off x="7183710" y="3801020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^11.0.0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86E4140-42A1-69D0-5B3D-39D8CBCCB4E1}"/>
              </a:ext>
            </a:extLst>
          </p:cNvPr>
          <p:cNvSpPr/>
          <p:nvPr/>
        </p:nvSpPr>
        <p:spPr>
          <a:xfrm>
            <a:off x="689927" y="3738739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8577B6-D37E-C6B4-D56F-E1DF1685937A}"/>
              </a:ext>
            </a:extLst>
          </p:cNvPr>
          <p:cNvSpPr txBox="1"/>
          <p:nvPr/>
        </p:nvSpPr>
        <p:spPr>
          <a:xfrm>
            <a:off x="801707" y="3801711"/>
            <a:ext cx="12072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2F096E-D975-619A-56E3-01E38360ECD3}"/>
              </a:ext>
            </a:extLst>
          </p:cNvPr>
          <p:cNvSpPr txBox="1"/>
          <p:nvPr/>
        </p:nvSpPr>
        <p:spPr>
          <a:xfrm>
            <a:off x="5936844" y="3254579"/>
            <a:ext cx="11734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fallback</a:t>
            </a:r>
            <a:endParaRPr lang="en-US" sz="1200" spc="-100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3050502040302030504" pitchFamily="66" charset="77"/>
              <a:ea typeface="Noteworthy Light" panose="02000400000000000000" pitchFamily="2" charset="77"/>
              <a:cs typeface="Dreaming Outloud Pro" panose="03050502040302030504" pitchFamily="66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BB250C-FA22-EDFE-858A-52C8D83ABA9D}"/>
              </a:ext>
            </a:extLst>
          </p:cNvPr>
          <p:cNvSpPr txBox="1"/>
          <p:nvPr/>
        </p:nvSpPr>
        <p:spPr>
          <a:xfrm>
            <a:off x="5936844" y="3807895"/>
            <a:ext cx="11734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triggers warning</a:t>
            </a:r>
            <a:endParaRPr lang="en-US" sz="1200" spc="-100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3050502040302030504" pitchFamily="66" charset="77"/>
              <a:ea typeface="Noteworthy Light" panose="02000400000000000000" pitchFamily="2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870508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E916CD-B329-DDCA-D26C-7A0EE69E9386}"/>
              </a:ext>
            </a:extLst>
          </p:cNvPr>
          <p:cNvSpPr/>
          <p:nvPr/>
        </p:nvSpPr>
        <p:spPr>
          <a:xfrm>
            <a:off x="2229740" y="1383421"/>
            <a:ext cx="4756590" cy="7915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strictVersion</a:t>
            </a:r>
            <a:r>
              <a:rPr lang="en-US" dirty="0"/>
              <a:t> &amp; singleton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54</a:t>
            </a:fld>
            <a:endParaRPr lang="en-GB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15874-77A7-C6B0-1D33-B3FAFD810C58}"/>
              </a:ext>
            </a:extLst>
          </p:cNvPr>
          <p:cNvSpPr txBox="1"/>
          <p:nvPr/>
        </p:nvSpPr>
        <p:spPr>
          <a:xfrm>
            <a:off x="2358227" y="1446392"/>
            <a:ext cx="4529053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: {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   “@angular/core”: 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{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”^12.0.0”,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strictVersion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true, “singleton”: true}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}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6B9F5C-B7C5-4FA0-6AF2-8494CF4D42B2}"/>
              </a:ext>
            </a:extLst>
          </p:cNvPr>
          <p:cNvSpPr/>
          <p:nvPr/>
        </p:nvSpPr>
        <p:spPr>
          <a:xfrm>
            <a:off x="2435311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13C220-2C81-F76D-66F8-4B56AE6849A7}"/>
              </a:ext>
            </a:extLst>
          </p:cNvPr>
          <p:cNvSpPr/>
          <p:nvPr/>
        </p:nvSpPr>
        <p:spPr>
          <a:xfrm>
            <a:off x="2435311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BAF18-69F4-D9EC-C34A-B82F6936CBEB}"/>
              </a:ext>
            </a:extLst>
          </p:cNvPr>
          <p:cNvSpPr txBox="1"/>
          <p:nvPr/>
        </p:nvSpPr>
        <p:spPr>
          <a:xfrm>
            <a:off x="2491992" y="3346160"/>
            <a:ext cx="977902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78DAF-A857-DAC2-DD83-E81C0B6D37B5}"/>
              </a:ext>
            </a:extLst>
          </p:cNvPr>
          <p:cNvSpPr txBox="1"/>
          <p:nvPr/>
        </p:nvSpPr>
        <p:spPr>
          <a:xfrm>
            <a:off x="2491201" y="3725448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The required version of the shared module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19C955-0814-D539-E861-037BCA659447}"/>
              </a:ext>
            </a:extLst>
          </p:cNvPr>
          <p:cNvSpPr/>
          <p:nvPr/>
        </p:nvSpPr>
        <p:spPr>
          <a:xfrm>
            <a:off x="5635477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AB2CA4F-2AD1-C808-571F-C922105D2FA5}"/>
              </a:ext>
            </a:extLst>
          </p:cNvPr>
          <p:cNvSpPr/>
          <p:nvPr/>
        </p:nvSpPr>
        <p:spPr>
          <a:xfrm>
            <a:off x="5635477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44F3D-2195-4DBE-5579-BCF411249BFB}"/>
              </a:ext>
            </a:extLst>
          </p:cNvPr>
          <p:cNvSpPr txBox="1"/>
          <p:nvPr/>
        </p:nvSpPr>
        <p:spPr>
          <a:xfrm>
            <a:off x="5747257" y="3346160"/>
            <a:ext cx="87325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singleton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F18F3-BFD0-E46F-A7EC-EA52EFBA0109}"/>
              </a:ext>
            </a:extLst>
          </p:cNvPr>
          <p:cNvSpPr txBox="1"/>
          <p:nvPr/>
        </p:nvSpPr>
        <p:spPr>
          <a:xfrm>
            <a:off x="5691367" y="3725448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Only allow a single version of the shared module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4C6B3A-2E84-0D0F-1435-636B01331AB0}"/>
              </a:ext>
            </a:extLst>
          </p:cNvPr>
          <p:cNvSpPr/>
          <p:nvPr/>
        </p:nvSpPr>
        <p:spPr>
          <a:xfrm>
            <a:off x="4035394" y="3283187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04DA4B-61B2-B20B-D50C-222854EB4175}"/>
              </a:ext>
            </a:extLst>
          </p:cNvPr>
          <p:cNvSpPr/>
          <p:nvPr/>
        </p:nvSpPr>
        <p:spPr>
          <a:xfrm>
            <a:off x="4035394" y="3283188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4BEA6-3E53-7D36-B83E-458A3626E8C1}"/>
              </a:ext>
            </a:extLst>
          </p:cNvPr>
          <p:cNvSpPr txBox="1"/>
          <p:nvPr/>
        </p:nvSpPr>
        <p:spPr>
          <a:xfrm>
            <a:off x="4147174" y="3346160"/>
            <a:ext cx="87325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strictVersion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1FD36-4245-7857-112D-B385E94498AB}"/>
              </a:ext>
            </a:extLst>
          </p:cNvPr>
          <p:cNvSpPr txBox="1"/>
          <p:nvPr/>
        </p:nvSpPr>
        <p:spPr>
          <a:xfrm>
            <a:off x="4091284" y="3725448"/>
            <a:ext cx="980708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Throws an error if the shared module version is not valid</a:t>
            </a:r>
          </a:p>
        </p:txBody>
      </p:sp>
    </p:spTree>
    <p:extLst>
      <p:ext uri="{BB962C8B-B14F-4D97-AF65-F5344CB8AC3E}">
        <p14:creationId xmlns:p14="http://schemas.microsoft.com/office/powerpoint/2010/main" val="268991347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strictVersion</a:t>
            </a:r>
            <a:r>
              <a:rPr lang="en-US" dirty="0"/>
              <a:t> &amp; singleton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55</a:t>
            </a:fld>
            <a:endParaRPr lang="en-GB" noProof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0D0B40-44EB-8386-9989-6C053E60AE82}"/>
              </a:ext>
            </a:extLst>
          </p:cNvPr>
          <p:cNvSpPr/>
          <p:nvPr/>
        </p:nvSpPr>
        <p:spPr>
          <a:xfrm>
            <a:off x="2153165" y="1097349"/>
            <a:ext cx="4756590" cy="7915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FF72E-F81D-4F4F-BE7C-1510042A40D4}"/>
              </a:ext>
            </a:extLst>
          </p:cNvPr>
          <p:cNvSpPr txBox="1"/>
          <p:nvPr/>
        </p:nvSpPr>
        <p:spPr>
          <a:xfrm>
            <a:off x="2281652" y="1160320"/>
            <a:ext cx="4529053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: {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   “@angular/core”: 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{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”^12.0.0”,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strictVersion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true, “singleton”: true}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}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E11BAD-116B-CCC4-5CA3-A8E19ECCC0E1}"/>
              </a:ext>
            </a:extLst>
          </p:cNvPr>
          <p:cNvSpPr/>
          <p:nvPr/>
        </p:nvSpPr>
        <p:spPr>
          <a:xfrm>
            <a:off x="7062951" y="2079494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9856B-E47B-2C34-032F-33A600E2E3CD}"/>
              </a:ext>
            </a:extLst>
          </p:cNvPr>
          <p:cNvSpPr txBox="1"/>
          <p:nvPr/>
        </p:nvSpPr>
        <p:spPr>
          <a:xfrm>
            <a:off x="7183710" y="2141775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D964FA-BC81-1FAA-F7DF-874CFBC25E9C}"/>
              </a:ext>
            </a:extLst>
          </p:cNvPr>
          <p:cNvSpPr/>
          <p:nvPr/>
        </p:nvSpPr>
        <p:spPr>
          <a:xfrm>
            <a:off x="692196" y="2079494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589422-547B-E6F1-EFE4-B401E2023614}"/>
              </a:ext>
            </a:extLst>
          </p:cNvPr>
          <p:cNvSpPr txBox="1"/>
          <p:nvPr/>
        </p:nvSpPr>
        <p:spPr>
          <a:xfrm>
            <a:off x="803976" y="2142466"/>
            <a:ext cx="11734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02904-A45C-4A8D-6EDE-8E7719E3D304}"/>
              </a:ext>
            </a:extLst>
          </p:cNvPr>
          <p:cNvSpPr txBox="1"/>
          <p:nvPr/>
        </p:nvSpPr>
        <p:spPr>
          <a:xfrm>
            <a:off x="897745" y="1660258"/>
            <a:ext cx="91155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503EDE-50CA-8DDA-C320-A62B3059CA93}"/>
              </a:ext>
            </a:extLst>
          </p:cNvPr>
          <p:cNvSpPr txBox="1"/>
          <p:nvPr/>
        </p:nvSpPr>
        <p:spPr>
          <a:xfrm>
            <a:off x="7253624" y="1660258"/>
            <a:ext cx="911551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Remote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57B34A2-15AF-3F41-2555-A0F9ED757E0B}"/>
              </a:ext>
            </a:extLst>
          </p:cNvPr>
          <p:cNvSpPr/>
          <p:nvPr/>
        </p:nvSpPr>
        <p:spPr>
          <a:xfrm>
            <a:off x="3056274" y="2085678"/>
            <a:ext cx="2808498" cy="402945"/>
          </a:xfrm>
          <a:prstGeom prst="roundRect">
            <a:avLst/>
          </a:prstGeom>
          <a:solidFill>
            <a:schemeClr val="accent6">
              <a:lumMod val="50000"/>
              <a:alpha val="15000"/>
            </a:schemeClr>
          </a:solidFill>
          <a:ln w="19050" cap="rnd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12B1F6-F680-8603-E18C-D0F82766DF9E}"/>
              </a:ext>
            </a:extLst>
          </p:cNvPr>
          <p:cNvSpPr txBox="1"/>
          <p:nvPr/>
        </p:nvSpPr>
        <p:spPr>
          <a:xfrm>
            <a:off x="3207156" y="2142466"/>
            <a:ext cx="254050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51A8623-5C80-896F-95C0-9358E66993FC}"/>
              </a:ext>
            </a:extLst>
          </p:cNvPr>
          <p:cNvSpPr/>
          <p:nvPr/>
        </p:nvSpPr>
        <p:spPr>
          <a:xfrm>
            <a:off x="3056274" y="2638291"/>
            <a:ext cx="2808498" cy="402945"/>
          </a:xfrm>
          <a:prstGeom prst="roundRect">
            <a:avLst/>
          </a:prstGeom>
          <a:solidFill>
            <a:schemeClr val="accent6">
              <a:lumMod val="50000"/>
              <a:alpha val="14964"/>
            </a:schemeClr>
          </a:solidFill>
          <a:ln w="19050" cap="rnd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E6ED3BA-9430-2F55-B7BF-FAB4C82D9E45}"/>
              </a:ext>
            </a:extLst>
          </p:cNvPr>
          <p:cNvSpPr/>
          <p:nvPr/>
        </p:nvSpPr>
        <p:spPr>
          <a:xfrm>
            <a:off x="7062951" y="2632107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C5D22C-E580-EB78-9270-CA60DD640106}"/>
              </a:ext>
            </a:extLst>
          </p:cNvPr>
          <p:cNvSpPr txBox="1"/>
          <p:nvPr/>
        </p:nvSpPr>
        <p:spPr>
          <a:xfrm>
            <a:off x="7183710" y="2694388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C764EE5-F9D3-AAF2-F0C8-39C0F695D5F6}"/>
              </a:ext>
            </a:extLst>
          </p:cNvPr>
          <p:cNvSpPr/>
          <p:nvPr/>
        </p:nvSpPr>
        <p:spPr>
          <a:xfrm>
            <a:off x="689927" y="2632107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CC467B-547D-76E4-3958-9CFAA14E93E4}"/>
              </a:ext>
            </a:extLst>
          </p:cNvPr>
          <p:cNvSpPr txBox="1"/>
          <p:nvPr/>
        </p:nvSpPr>
        <p:spPr>
          <a:xfrm>
            <a:off x="801707" y="2695079"/>
            <a:ext cx="11734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B36D89B-4FD0-FFD7-8310-47BF867C0A54}"/>
              </a:ext>
            </a:extLst>
          </p:cNvPr>
          <p:cNvSpPr/>
          <p:nvPr/>
        </p:nvSpPr>
        <p:spPr>
          <a:xfrm>
            <a:off x="7062951" y="3185423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ADF0F-F8B3-CB34-2C2E-80D03C089D34}"/>
              </a:ext>
            </a:extLst>
          </p:cNvPr>
          <p:cNvSpPr txBox="1"/>
          <p:nvPr/>
        </p:nvSpPr>
        <p:spPr>
          <a:xfrm>
            <a:off x="7183710" y="3247704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^12.1.0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7FE712F-27D1-D475-F549-E01527CC218E}"/>
              </a:ext>
            </a:extLst>
          </p:cNvPr>
          <p:cNvSpPr/>
          <p:nvPr/>
        </p:nvSpPr>
        <p:spPr>
          <a:xfrm>
            <a:off x="689927" y="3185423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3DB0AF-804B-66A1-660D-33FCC4A7A184}"/>
              </a:ext>
            </a:extLst>
          </p:cNvPr>
          <p:cNvSpPr txBox="1"/>
          <p:nvPr/>
        </p:nvSpPr>
        <p:spPr>
          <a:xfrm>
            <a:off x="801707" y="3248395"/>
            <a:ext cx="12072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6C90F85-0FD0-697F-E2A8-145589953DC5}"/>
              </a:ext>
            </a:extLst>
          </p:cNvPr>
          <p:cNvSpPr/>
          <p:nvPr/>
        </p:nvSpPr>
        <p:spPr>
          <a:xfrm>
            <a:off x="3056274" y="3744923"/>
            <a:ext cx="2808498" cy="402945"/>
          </a:xfrm>
          <a:prstGeom prst="roundRect">
            <a:avLst/>
          </a:prstGeom>
          <a:solidFill>
            <a:srgbClr val="FF0000">
              <a:alpha val="14964"/>
            </a:srgbClr>
          </a:solidFill>
          <a:ln w="19050" cap="rnd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5A7410-940F-0184-CB7A-3C2BE42A3899}"/>
              </a:ext>
            </a:extLst>
          </p:cNvPr>
          <p:cNvSpPr txBox="1"/>
          <p:nvPr/>
        </p:nvSpPr>
        <p:spPr>
          <a:xfrm>
            <a:off x="3207156" y="3801711"/>
            <a:ext cx="2523617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spc="-100" dirty="0">
                <a:solidFill>
                  <a:srgbClr val="FF0000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throws error</a:t>
            </a:r>
            <a:endParaRPr lang="en-US" sz="1200" spc="-100" dirty="0">
              <a:solidFill>
                <a:srgbClr val="FF0000"/>
              </a:solidFill>
              <a:latin typeface="Dreaming Outloud Pro" panose="03050502040302030504" pitchFamily="66" charset="77"/>
              <a:ea typeface="Noteworthy Light" panose="02000400000000000000" pitchFamily="2" charset="77"/>
              <a:cs typeface="Dreaming Outloud Pro" panose="03050502040302030504" pitchFamily="66" charset="77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D30885B-3A76-E56D-B76E-EEB2FE26BCED}"/>
              </a:ext>
            </a:extLst>
          </p:cNvPr>
          <p:cNvSpPr/>
          <p:nvPr/>
        </p:nvSpPr>
        <p:spPr>
          <a:xfrm>
            <a:off x="7062951" y="3738739"/>
            <a:ext cx="13888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26C6A9-034B-8703-8009-EB73C0C20CF5}"/>
              </a:ext>
            </a:extLst>
          </p:cNvPr>
          <p:cNvSpPr txBox="1"/>
          <p:nvPr/>
        </p:nvSpPr>
        <p:spPr>
          <a:xfrm>
            <a:off x="7183710" y="3801020"/>
            <a:ext cx="119602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^11.0.0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7AA8837-AAF9-A91E-EA25-82705F79E34A}"/>
              </a:ext>
            </a:extLst>
          </p:cNvPr>
          <p:cNvSpPr/>
          <p:nvPr/>
        </p:nvSpPr>
        <p:spPr>
          <a:xfrm>
            <a:off x="689927" y="3738739"/>
            <a:ext cx="1388852" cy="402945"/>
          </a:xfrm>
          <a:prstGeom prst="roundRect">
            <a:avLst/>
          </a:prstGeom>
          <a:solidFill>
            <a:srgbClr val="000099">
              <a:alpha val="15000"/>
            </a:srgb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51FF6E-5FF1-381D-FCA2-97BCA5AEE3CC}"/>
              </a:ext>
            </a:extLst>
          </p:cNvPr>
          <p:cNvSpPr txBox="1"/>
          <p:nvPr/>
        </p:nvSpPr>
        <p:spPr>
          <a:xfrm>
            <a:off x="801707" y="3801711"/>
            <a:ext cx="120727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^12.0.0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C515A4-AF88-F16B-F62C-961E7A3B44C1}"/>
              </a:ext>
            </a:extLst>
          </p:cNvPr>
          <p:cNvSpPr txBox="1"/>
          <p:nvPr/>
        </p:nvSpPr>
        <p:spPr>
          <a:xfrm>
            <a:off x="3190272" y="2699138"/>
            <a:ext cx="254050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290DD6F-DC1F-8B2B-924C-EE5DFA465841}"/>
              </a:ext>
            </a:extLst>
          </p:cNvPr>
          <p:cNvSpPr/>
          <p:nvPr/>
        </p:nvSpPr>
        <p:spPr>
          <a:xfrm>
            <a:off x="3056274" y="3180340"/>
            <a:ext cx="2808498" cy="402945"/>
          </a:xfrm>
          <a:prstGeom prst="roundRect">
            <a:avLst/>
          </a:prstGeom>
          <a:solidFill>
            <a:schemeClr val="accent6">
              <a:lumMod val="50000"/>
              <a:alpha val="14964"/>
            </a:schemeClr>
          </a:solidFill>
          <a:ln w="19050" cap="rnd" cmpd="sng" algn="ctr">
            <a:solidFill>
              <a:schemeClr val="accent6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E1F546-3123-D8F1-940F-A66956E7C42F}"/>
              </a:ext>
            </a:extLst>
          </p:cNvPr>
          <p:cNvSpPr txBox="1"/>
          <p:nvPr/>
        </p:nvSpPr>
        <p:spPr>
          <a:xfrm>
            <a:off x="3190272" y="3241187"/>
            <a:ext cx="254050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@angular/core: 12.1.0</a:t>
            </a:r>
            <a:r>
              <a:rPr lang="en-US" sz="1200" spc="-10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392399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987882" y="3284988"/>
            <a:ext cx="305696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shared dependency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56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2933964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 (shell)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6" y="1923393"/>
            <a:ext cx="2933964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1360001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850241" y="372883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1438717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484587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188050" y="3284436"/>
            <a:ext cx="304592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1776486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027754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7160385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6650625" y="372994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7239101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7284971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7828138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576870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accent6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dependency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2423754" y="3922973"/>
            <a:ext cx="1968246" cy="4504"/>
          </a:xfrm>
          <a:prstGeom prst="bentConnector3">
            <a:avLst>
              <a:gd name="adj1" fmla="val 50000"/>
            </a:avLst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>
            <a:off x="4788001" y="3922974"/>
            <a:ext cx="1862625" cy="49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C37BE8-04DD-9D18-D2A0-304768F00650}"/>
              </a:ext>
            </a:extLst>
          </p:cNvPr>
          <p:cNvSpPr/>
          <p:nvPr/>
        </p:nvSpPr>
        <p:spPr>
          <a:xfrm>
            <a:off x="5667780" y="1923393"/>
            <a:ext cx="2938510" cy="2520000"/>
          </a:xfrm>
          <a:prstGeom prst="rect">
            <a:avLst/>
          </a:prstGeom>
          <a:noFill/>
          <a:ln w="28575" cap="rnd" cmpd="sng" algn="ctr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14F83-BF22-01C5-EB65-EA93959D816C}"/>
              </a:ext>
            </a:extLst>
          </p:cNvPr>
          <p:cNvSpPr txBox="1"/>
          <p:nvPr/>
        </p:nvSpPr>
        <p:spPr>
          <a:xfrm>
            <a:off x="5663365" y="1385537"/>
            <a:ext cx="2938510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Federated Module (remote)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784481" y="2155244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App routing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A52A2-78DC-D888-C6DE-0385FB41E8CE}"/>
              </a:ext>
            </a:extLst>
          </p:cNvPr>
          <p:cNvSpPr/>
          <p:nvPr/>
        </p:nvSpPr>
        <p:spPr>
          <a:xfrm>
            <a:off x="6584801" y="2157184"/>
            <a:ext cx="1695600" cy="396791"/>
          </a:xfrm>
          <a:custGeom>
            <a:avLst/>
            <a:gdLst>
              <a:gd name="connsiteX0" fmla="*/ 0 w 1695600"/>
              <a:gd name="connsiteY0" fmla="*/ 0 h 396791"/>
              <a:gd name="connsiteX1" fmla="*/ 599112 w 1695600"/>
              <a:gd name="connsiteY1" fmla="*/ 0 h 396791"/>
              <a:gd name="connsiteX2" fmla="*/ 1181268 w 1695600"/>
              <a:gd name="connsiteY2" fmla="*/ 0 h 396791"/>
              <a:gd name="connsiteX3" fmla="*/ 1695600 w 1695600"/>
              <a:gd name="connsiteY3" fmla="*/ 0 h 396791"/>
              <a:gd name="connsiteX4" fmla="*/ 1695600 w 1695600"/>
              <a:gd name="connsiteY4" fmla="*/ 396791 h 396791"/>
              <a:gd name="connsiteX5" fmla="*/ 1164312 w 1695600"/>
              <a:gd name="connsiteY5" fmla="*/ 396791 h 396791"/>
              <a:gd name="connsiteX6" fmla="*/ 599112 w 1695600"/>
              <a:gd name="connsiteY6" fmla="*/ 396791 h 396791"/>
              <a:gd name="connsiteX7" fmla="*/ 0 w 1695600"/>
              <a:gd name="connsiteY7" fmla="*/ 396791 h 396791"/>
              <a:gd name="connsiteX8" fmla="*/ 0 w 1695600"/>
              <a:gd name="connsiteY8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600" h="396791" fill="none" extrusionOk="0">
                <a:moveTo>
                  <a:pt x="0" y="0"/>
                </a:moveTo>
                <a:cubicBezTo>
                  <a:pt x="259926" y="-10041"/>
                  <a:pt x="446674" y="-17245"/>
                  <a:pt x="599112" y="0"/>
                </a:cubicBezTo>
                <a:cubicBezTo>
                  <a:pt x="751550" y="17245"/>
                  <a:pt x="976548" y="-4535"/>
                  <a:pt x="1181268" y="0"/>
                </a:cubicBezTo>
                <a:cubicBezTo>
                  <a:pt x="1385988" y="4535"/>
                  <a:pt x="1558648" y="7628"/>
                  <a:pt x="1695600" y="0"/>
                </a:cubicBezTo>
                <a:cubicBezTo>
                  <a:pt x="1696929" y="170122"/>
                  <a:pt x="1682649" y="316571"/>
                  <a:pt x="1695600" y="396791"/>
                </a:cubicBezTo>
                <a:cubicBezTo>
                  <a:pt x="1483297" y="394004"/>
                  <a:pt x="1386211" y="413192"/>
                  <a:pt x="1164312" y="396791"/>
                </a:cubicBezTo>
                <a:cubicBezTo>
                  <a:pt x="942413" y="380390"/>
                  <a:pt x="798331" y="421831"/>
                  <a:pt x="599112" y="396791"/>
                </a:cubicBezTo>
                <a:cubicBezTo>
                  <a:pt x="399893" y="371751"/>
                  <a:pt x="262897" y="406554"/>
                  <a:pt x="0" y="396791"/>
                </a:cubicBezTo>
                <a:cubicBezTo>
                  <a:pt x="-1659" y="249933"/>
                  <a:pt x="-7477" y="142112"/>
                  <a:pt x="0" y="0"/>
                </a:cubicBezTo>
                <a:close/>
              </a:path>
              <a:path w="1695600" h="396791" stroke="0" extrusionOk="0">
                <a:moveTo>
                  <a:pt x="0" y="0"/>
                </a:moveTo>
                <a:cubicBezTo>
                  <a:pt x="157013" y="8409"/>
                  <a:pt x="358480" y="22806"/>
                  <a:pt x="548244" y="0"/>
                </a:cubicBezTo>
                <a:cubicBezTo>
                  <a:pt x="738008" y="-22806"/>
                  <a:pt x="857307" y="12099"/>
                  <a:pt x="1062576" y="0"/>
                </a:cubicBezTo>
                <a:cubicBezTo>
                  <a:pt x="1267845" y="-12099"/>
                  <a:pt x="1434396" y="21058"/>
                  <a:pt x="1695600" y="0"/>
                </a:cubicBezTo>
                <a:cubicBezTo>
                  <a:pt x="1699304" y="160461"/>
                  <a:pt x="1677954" y="314317"/>
                  <a:pt x="1695600" y="396791"/>
                </a:cubicBezTo>
                <a:cubicBezTo>
                  <a:pt x="1554187" y="410697"/>
                  <a:pt x="1343141" y="385570"/>
                  <a:pt x="1164312" y="396791"/>
                </a:cubicBezTo>
                <a:cubicBezTo>
                  <a:pt x="985483" y="408012"/>
                  <a:pt x="825512" y="405961"/>
                  <a:pt x="565200" y="396791"/>
                </a:cubicBezTo>
                <a:cubicBezTo>
                  <a:pt x="304888" y="387621"/>
                  <a:pt x="138228" y="418956"/>
                  <a:pt x="0" y="396791"/>
                </a:cubicBezTo>
                <a:cubicBezTo>
                  <a:pt x="-12389" y="268103"/>
                  <a:pt x="16444" y="11957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Remote entry module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71C2D15-2DE5-FE0E-CB53-52D142145A80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7270032" y="2716543"/>
            <a:ext cx="325371" cy="23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ABBA61-AA74-08E7-714D-7B0F893812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1468400" y="2715295"/>
            <a:ext cx="328102" cy="1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8575C03-BCE9-7FBF-B949-601767F16015}"/>
              </a:ext>
            </a:extLst>
          </p:cNvPr>
          <p:cNvSpPr/>
          <p:nvPr/>
        </p:nvSpPr>
        <p:spPr>
          <a:xfrm>
            <a:off x="5954627" y="2155844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219E1F-2A23-E8A8-C151-EA8415588460}"/>
              </a:ext>
            </a:extLst>
          </p:cNvPr>
          <p:cNvSpPr txBox="1"/>
          <p:nvPr/>
        </p:nvSpPr>
        <p:spPr>
          <a:xfrm>
            <a:off x="5046687" y="2529463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14A38D9-6AA4-59B2-BA25-FA3825CA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3919" y="2201639"/>
            <a:ext cx="277415" cy="307882"/>
          </a:xfrm>
          <a:prstGeom prst="rect">
            <a:avLst/>
          </a:prstGeom>
        </p:spPr>
      </p:pic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E38BD45-484A-D0A5-FF58-5DD698F68DC8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rot="10800000">
            <a:off x="6350627" y="2354240"/>
            <a:ext cx="234174" cy="1340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6E49C7-BBC8-D021-01B0-573964149245}"/>
              </a:ext>
            </a:extLst>
          </p:cNvPr>
          <p:cNvSpPr/>
          <p:nvPr/>
        </p:nvSpPr>
        <p:spPr>
          <a:xfrm>
            <a:off x="2746211" y="2151078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7D618-D90C-6787-9A8C-C73D3392CE72}"/>
              </a:ext>
            </a:extLst>
          </p:cNvPr>
          <p:cNvSpPr txBox="1"/>
          <p:nvPr/>
        </p:nvSpPr>
        <p:spPr>
          <a:xfrm>
            <a:off x="1838271" y="2524697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4DFC56-2181-137C-08A4-539EC60D9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5503" y="2196873"/>
            <a:ext cx="277415" cy="307882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B4F552FF-0CE4-36CE-FB20-A5DEF718E965}"/>
              </a:ext>
            </a:extLst>
          </p:cNvPr>
          <p:cNvSpPr/>
          <p:nvPr/>
        </p:nvSpPr>
        <p:spPr>
          <a:xfrm>
            <a:off x="3222356" y="2350372"/>
            <a:ext cx="1274754" cy="1265747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334625"/>
              <a:gd name="connsiteY0" fmla="*/ 0 h 1226052"/>
              <a:gd name="connsiteX1" fmla="*/ 990975 w 1334625"/>
              <a:gd name="connsiteY1" fmla="*/ 306302 h 1226052"/>
              <a:gd name="connsiteX2" fmla="*/ 1324303 w 1334625"/>
              <a:gd name="connsiteY2" fmla="*/ 1216197 h 1226052"/>
              <a:gd name="connsiteX0" fmla="*/ 0 w 1389672"/>
              <a:gd name="connsiteY0" fmla="*/ 0 h 1216197"/>
              <a:gd name="connsiteX1" fmla="*/ 990975 w 1389672"/>
              <a:gd name="connsiteY1" fmla="*/ 306302 h 1216197"/>
              <a:gd name="connsiteX2" fmla="*/ 1324303 w 1389672"/>
              <a:gd name="connsiteY2" fmla="*/ 1216197 h 1216197"/>
              <a:gd name="connsiteX0" fmla="*/ 0 w 1336459"/>
              <a:gd name="connsiteY0" fmla="*/ 0 h 1216197"/>
              <a:gd name="connsiteX1" fmla="*/ 990975 w 1336459"/>
              <a:gd name="connsiteY1" fmla="*/ 306302 h 1216197"/>
              <a:gd name="connsiteX2" fmla="*/ 1324303 w 1336459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2452 h 1218649"/>
              <a:gd name="connsiteX1" fmla="*/ 774762 w 1324303"/>
              <a:gd name="connsiteY1" fmla="*/ 317763 h 1218649"/>
              <a:gd name="connsiteX2" fmla="*/ 1324303 w 1324303"/>
              <a:gd name="connsiteY2" fmla="*/ 1218649 h 1218649"/>
              <a:gd name="connsiteX0" fmla="*/ 0 w 1324303"/>
              <a:gd name="connsiteY0" fmla="*/ 225 h 1216422"/>
              <a:gd name="connsiteX1" fmla="*/ 774762 w 1324303"/>
              <a:gd name="connsiteY1" fmla="*/ 315536 h 1216422"/>
              <a:gd name="connsiteX2" fmla="*/ 1324303 w 1324303"/>
              <a:gd name="connsiteY2" fmla="*/ 1216422 h 1216422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37816"/>
              <a:gd name="connsiteY0" fmla="*/ 0 h 1261242"/>
              <a:gd name="connsiteX1" fmla="*/ 788275 w 1337816"/>
              <a:gd name="connsiteY1" fmla="*/ 360356 h 1261242"/>
              <a:gd name="connsiteX2" fmla="*/ 1337816 w 1337816"/>
              <a:gd name="connsiteY2" fmla="*/ 1261242 h 1261242"/>
              <a:gd name="connsiteX0" fmla="*/ 0 w 1274754"/>
              <a:gd name="connsiteY0" fmla="*/ 0 h 1265747"/>
              <a:gd name="connsiteX1" fmla="*/ 788275 w 1274754"/>
              <a:gd name="connsiteY1" fmla="*/ 360356 h 1265747"/>
              <a:gd name="connsiteX2" fmla="*/ 1274754 w 1274754"/>
              <a:gd name="connsiteY2" fmla="*/ 1265747 h 126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754" h="1265747">
                <a:moveTo>
                  <a:pt x="0" y="0"/>
                </a:moveTo>
                <a:cubicBezTo>
                  <a:pt x="183930" y="20645"/>
                  <a:pt x="435429" y="45797"/>
                  <a:pt x="788275" y="360356"/>
                </a:cubicBezTo>
                <a:cubicBezTo>
                  <a:pt x="1010493" y="566808"/>
                  <a:pt x="1219198" y="1039025"/>
                  <a:pt x="1274754" y="1265747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E60A971-B3AD-C4CF-EF08-10755A2E7B57}"/>
              </a:ext>
            </a:extLst>
          </p:cNvPr>
          <p:cNvSpPr/>
          <p:nvPr/>
        </p:nvSpPr>
        <p:spPr>
          <a:xfrm flipH="1">
            <a:off x="4697155" y="2364731"/>
            <a:ext cx="1198179" cy="1256738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334625"/>
              <a:gd name="connsiteY0" fmla="*/ 0 h 1226052"/>
              <a:gd name="connsiteX1" fmla="*/ 990975 w 1334625"/>
              <a:gd name="connsiteY1" fmla="*/ 306302 h 1226052"/>
              <a:gd name="connsiteX2" fmla="*/ 1324303 w 1334625"/>
              <a:gd name="connsiteY2" fmla="*/ 1216197 h 1226052"/>
              <a:gd name="connsiteX0" fmla="*/ 0 w 1389672"/>
              <a:gd name="connsiteY0" fmla="*/ 0 h 1216197"/>
              <a:gd name="connsiteX1" fmla="*/ 990975 w 1389672"/>
              <a:gd name="connsiteY1" fmla="*/ 306302 h 1216197"/>
              <a:gd name="connsiteX2" fmla="*/ 1324303 w 1389672"/>
              <a:gd name="connsiteY2" fmla="*/ 1216197 h 1216197"/>
              <a:gd name="connsiteX0" fmla="*/ 0 w 1336459"/>
              <a:gd name="connsiteY0" fmla="*/ 0 h 1216197"/>
              <a:gd name="connsiteX1" fmla="*/ 990975 w 1336459"/>
              <a:gd name="connsiteY1" fmla="*/ 306302 h 1216197"/>
              <a:gd name="connsiteX2" fmla="*/ 1324303 w 1336459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2452 h 1218649"/>
              <a:gd name="connsiteX1" fmla="*/ 774762 w 1324303"/>
              <a:gd name="connsiteY1" fmla="*/ 317763 h 1218649"/>
              <a:gd name="connsiteX2" fmla="*/ 1324303 w 1324303"/>
              <a:gd name="connsiteY2" fmla="*/ 1218649 h 1218649"/>
              <a:gd name="connsiteX0" fmla="*/ 0 w 1324303"/>
              <a:gd name="connsiteY0" fmla="*/ 225 h 1216422"/>
              <a:gd name="connsiteX1" fmla="*/ 774762 w 1324303"/>
              <a:gd name="connsiteY1" fmla="*/ 315536 h 1216422"/>
              <a:gd name="connsiteX2" fmla="*/ 1324303 w 1324303"/>
              <a:gd name="connsiteY2" fmla="*/ 1216422 h 1216422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37816"/>
              <a:gd name="connsiteY0" fmla="*/ 0 h 1261242"/>
              <a:gd name="connsiteX1" fmla="*/ 788275 w 1337816"/>
              <a:gd name="connsiteY1" fmla="*/ 360356 h 1261242"/>
              <a:gd name="connsiteX2" fmla="*/ 1337816 w 1337816"/>
              <a:gd name="connsiteY2" fmla="*/ 1261242 h 1261242"/>
              <a:gd name="connsiteX0" fmla="*/ 0 w 1198179"/>
              <a:gd name="connsiteY0" fmla="*/ 0 h 1256738"/>
              <a:gd name="connsiteX1" fmla="*/ 788275 w 1198179"/>
              <a:gd name="connsiteY1" fmla="*/ 360356 h 1256738"/>
              <a:gd name="connsiteX2" fmla="*/ 1198179 w 1198179"/>
              <a:gd name="connsiteY2" fmla="*/ 1256738 h 12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179" h="1256738">
                <a:moveTo>
                  <a:pt x="0" y="0"/>
                </a:moveTo>
                <a:cubicBezTo>
                  <a:pt x="183930" y="20645"/>
                  <a:pt x="435429" y="45797"/>
                  <a:pt x="788275" y="360356"/>
                </a:cubicBezTo>
                <a:cubicBezTo>
                  <a:pt x="1010493" y="566808"/>
                  <a:pt x="1142623" y="1030016"/>
                  <a:pt x="1198179" y="1256738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310C8-DFC2-9A70-48CF-B08EE6641DD2}"/>
              </a:ext>
            </a:extLst>
          </p:cNvPr>
          <p:cNvSpPr txBox="1"/>
          <p:nvPr/>
        </p:nvSpPr>
        <p:spPr>
          <a:xfrm>
            <a:off x="3489915" y="2323468"/>
            <a:ext cx="212474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“@senses/A” : { singleton : true }</a:t>
            </a:r>
          </a:p>
        </p:txBody>
      </p:sp>
    </p:spTree>
    <p:extLst>
      <p:ext uri="{BB962C8B-B14F-4D97-AF65-F5344CB8AC3E}">
        <p14:creationId xmlns:p14="http://schemas.microsoft.com/office/powerpoint/2010/main" val="162752346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E38BD45-484A-D0A5-FF58-5DD698F68DC8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rot="10800000">
            <a:off x="2480421" y="2353244"/>
            <a:ext cx="4104381" cy="2336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987882" y="3284988"/>
            <a:ext cx="305696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shared dependency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57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8126058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 (shell)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8126059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1360001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850241" y="372883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1438717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484587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188050" y="3284436"/>
            <a:ext cx="304592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1776486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027754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7160385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6650625" y="372994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7239101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7284971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7828138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576870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accent6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“@senses/A” : { singleton : true }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2423754" y="3922973"/>
            <a:ext cx="1968246" cy="4504"/>
          </a:xfrm>
          <a:prstGeom prst="bentConnector3">
            <a:avLst>
              <a:gd name="adj1" fmla="val 50000"/>
            </a:avLst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>
            <a:off x="4788001" y="3922974"/>
            <a:ext cx="1862625" cy="49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784481" y="2155244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App routing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A52A2-78DC-D888-C6DE-0385FB41E8CE}"/>
              </a:ext>
            </a:extLst>
          </p:cNvPr>
          <p:cNvSpPr/>
          <p:nvPr/>
        </p:nvSpPr>
        <p:spPr>
          <a:xfrm>
            <a:off x="6584801" y="2157184"/>
            <a:ext cx="1695600" cy="396791"/>
          </a:xfrm>
          <a:custGeom>
            <a:avLst/>
            <a:gdLst>
              <a:gd name="connsiteX0" fmla="*/ 0 w 1695600"/>
              <a:gd name="connsiteY0" fmla="*/ 0 h 396791"/>
              <a:gd name="connsiteX1" fmla="*/ 599112 w 1695600"/>
              <a:gd name="connsiteY1" fmla="*/ 0 h 396791"/>
              <a:gd name="connsiteX2" fmla="*/ 1181268 w 1695600"/>
              <a:gd name="connsiteY2" fmla="*/ 0 h 396791"/>
              <a:gd name="connsiteX3" fmla="*/ 1695600 w 1695600"/>
              <a:gd name="connsiteY3" fmla="*/ 0 h 396791"/>
              <a:gd name="connsiteX4" fmla="*/ 1695600 w 1695600"/>
              <a:gd name="connsiteY4" fmla="*/ 396791 h 396791"/>
              <a:gd name="connsiteX5" fmla="*/ 1164312 w 1695600"/>
              <a:gd name="connsiteY5" fmla="*/ 396791 h 396791"/>
              <a:gd name="connsiteX6" fmla="*/ 599112 w 1695600"/>
              <a:gd name="connsiteY6" fmla="*/ 396791 h 396791"/>
              <a:gd name="connsiteX7" fmla="*/ 0 w 1695600"/>
              <a:gd name="connsiteY7" fmla="*/ 396791 h 396791"/>
              <a:gd name="connsiteX8" fmla="*/ 0 w 1695600"/>
              <a:gd name="connsiteY8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600" h="396791" fill="none" extrusionOk="0">
                <a:moveTo>
                  <a:pt x="0" y="0"/>
                </a:moveTo>
                <a:cubicBezTo>
                  <a:pt x="259926" y="-10041"/>
                  <a:pt x="446674" y="-17245"/>
                  <a:pt x="599112" y="0"/>
                </a:cubicBezTo>
                <a:cubicBezTo>
                  <a:pt x="751550" y="17245"/>
                  <a:pt x="976548" y="-4535"/>
                  <a:pt x="1181268" y="0"/>
                </a:cubicBezTo>
                <a:cubicBezTo>
                  <a:pt x="1385988" y="4535"/>
                  <a:pt x="1558648" y="7628"/>
                  <a:pt x="1695600" y="0"/>
                </a:cubicBezTo>
                <a:cubicBezTo>
                  <a:pt x="1696929" y="170122"/>
                  <a:pt x="1682649" y="316571"/>
                  <a:pt x="1695600" y="396791"/>
                </a:cubicBezTo>
                <a:cubicBezTo>
                  <a:pt x="1483297" y="394004"/>
                  <a:pt x="1386211" y="413192"/>
                  <a:pt x="1164312" y="396791"/>
                </a:cubicBezTo>
                <a:cubicBezTo>
                  <a:pt x="942413" y="380390"/>
                  <a:pt x="798331" y="421831"/>
                  <a:pt x="599112" y="396791"/>
                </a:cubicBezTo>
                <a:cubicBezTo>
                  <a:pt x="399893" y="371751"/>
                  <a:pt x="262897" y="406554"/>
                  <a:pt x="0" y="396791"/>
                </a:cubicBezTo>
                <a:cubicBezTo>
                  <a:pt x="-1659" y="249933"/>
                  <a:pt x="-7477" y="142112"/>
                  <a:pt x="0" y="0"/>
                </a:cubicBezTo>
                <a:close/>
              </a:path>
              <a:path w="1695600" h="396791" stroke="0" extrusionOk="0">
                <a:moveTo>
                  <a:pt x="0" y="0"/>
                </a:moveTo>
                <a:cubicBezTo>
                  <a:pt x="157013" y="8409"/>
                  <a:pt x="358480" y="22806"/>
                  <a:pt x="548244" y="0"/>
                </a:cubicBezTo>
                <a:cubicBezTo>
                  <a:pt x="738008" y="-22806"/>
                  <a:pt x="857307" y="12099"/>
                  <a:pt x="1062576" y="0"/>
                </a:cubicBezTo>
                <a:cubicBezTo>
                  <a:pt x="1267845" y="-12099"/>
                  <a:pt x="1434396" y="21058"/>
                  <a:pt x="1695600" y="0"/>
                </a:cubicBezTo>
                <a:cubicBezTo>
                  <a:pt x="1699304" y="160461"/>
                  <a:pt x="1677954" y="314317"/>
                  <a:pt x="1695600" y="396791"/>
                </a:cubicBezTo>
                <a:cubicBezTo>
                  <a:pt x="1554187" y="410697"/>
                  <a:pt x="1343141" y="385570"/>
                  <a:pt x="1164312" y="396791"/>
                </a:cubicBezTo>
                <a:cubicBezTo>
                  <a:pt x="985483" y="408012"/>
                  <a:pt x="825512" y="405961"/>
                  <a:pt x="565200" y="396791"/>
                </a:cubicBezTo>
                <a:cubicBezTo>
                  <a:pt x="304888" y="387621"/>
                  <a:pt x="138228" y="418956"/>
                  <a:pt x="0" y="396791"/>
                </a:cubicBezTo>
                <a:cubicBezTo>
                  <a:pt x="-12389" y="268103"/>
                  <a:pt x="16444" y="11957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Remote entry module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71C2D15-2DE5-FE0E-CB53-52D142145A80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7270032" y="2716543"/>
            <a:ext cx="325371" cy="23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ABBA61-AA74-08E7-714D-7B0F893812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1468400" y="2715295"/>
            <a:ext cx="328102" cy="1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6E49C7-BBC8-D021-01B0-573964149245}"/>
              </a:ext>
            </a:extLst>
          </p:cNvPr>
          <p:cNvSpPr/>
          <p:nvPr/>
        </p:nvSpPr>
        <p:spPr>
          <a:xfrm>
            <a:off x="2746211" y="2151078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4DFC56-2181-137C-08A4-539EC60D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5503" y="2196873"/>
            <a:ext cx="277415" cy="307882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EE60A971-B3AD-C4CF-EF08-10755A2E7B57}"/>
              </a:ext>
            </a:extLst>
          </p:cNvPr>
          <p:cNvSpPr/>
          <p:nvPr/>
        </p:nvSpPr>
        <p:spPr>
          <a:xfrm flipH="1">
            <a:off x="2381883" y="2594458"/>
            <a:ext cx="409904" cy="1094577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334625"/>
              <a:gd name="connsiteY0" fmla="*/ 0 h 1226052"/>
              <a:gd name="connsiteX1" fmla="*/ 990975 w 1334625"/>
              <a:gd name="connsiteY1" fmla="*/ 306302 h 1226052"/>
              <a:gd name="connsiteX2" fmla="*/ 1324303 w 1334625"/>
              <a:gd name="connsiteY2" fmla="*/ 1216197 h 1226052"/>
              <a:gd name="connsiteX0" fmla="*/ 0 w 1389672"/>
              <a:gd name="connsiteY0" fmla="*/ 0 h 1216197"/>
              <a:gd name="connsiteX1" fmla="*/ 990975 w 1389672"/>
              <a:gd name="connsiteY1" fmla="*/ 306302 h 1216197"/>
              <a:gd name="connsiteX2" fmla="*/ 1324303 w 1389672"/>
              <a:gd name="connsiteY2" fmla="*/ 1216197 h 1216197"/>
              <a:gd name="connsiteX0" fmla="*/ 0 w 1336459"/>
              <a:gd name="connsiteY0" fmla="*/ 0 h 1216197"/>
              <a:gd name="connsiteX1" fmla="*/ 990975 w 1336459"/>
              <a:gd name="connsiteY1" fmla="*/ 306302 h 1216197"/>
              <a:gd name="connsiteX2" fmla="*/ 1324303 w 1336459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2452 h 1218649"/>
              <a:gd name="connsiteX1" fmla="*/ 774762 w 1324303"/>
              <a:gd name="connsiteY1" fmla="*/ 317763 h 1218649"/>
              <a:gd name="connsiteX2" fmla="*/ 1324303 w 1324303"/>
              <a:gd name="connsiteY2" fmla="*/ 1218649 h 1218649"/>
              <a:gd name="connsiteX0" fmla="*/ 0 w 1324303"/>
              <a:gd name="connsiteY0" fmla="*/ 225 h 1216422"/>
              <a:gd name="connsiteX1" fmla="*/ 774762 w 1324303"/>
              <a:gd name="connsiteY1" fmla="*/ 315536 h 1216422"/>
              <a:gd name="connsiteX2" fmla="*/ 1324303 w 1324303"/>
              <a:gd name="connsiteY2" fmla="*/ 1216422 h 1216422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37816"/>
              <a:gd name="connsiteY0" fmla="*/ 0 h 1261242"/>
              <a:gd name="connsiteX1" fmla="*/ 788275 w 1337816"/>
              <a:gd name="connsiteY1" fmla="*/ 360356 h 1261242"/>
              <a:gd name="connsiteX2" fmla="*/ 1337816 w 1337816"/>
              <a:gd name="connsiteY2" fmla="*/ 1261242 h 1261242"/>
              <a:gd name="connsiteX0" fmla="*/ 0 w 1198179"/>
              <a:gd name="connsiteY0" fmla="*/ 0 h 1256738"/>
              <a:gd name="connsiteX1" fmla="*/ 788275 w 1198179"/>
              <a:gd name="connsiteY1" fmla="*/ 360356 h 1256738"/>
              <a:gd name="connsiteX2" fmla="*/ 1198179 w 1198179"/>
              <a:gd name="connsiteY2" fmla="*/ 1256738 h 1256738"/>
              <a:gd name="connsiteX0" fmla="*/ 0 w 1873844"/>
              <a:gd name="connsiteY0" fmla="*/ 1056716 h 1056951"/>
              <a:gd name="connsiteX1" fmla="*/ 1463940 w 1873844"/>
              <a:gd name="connsiteY1" fmla="*/ 47724 h 1056951"/>
              <a:gd name="connsiteX2" fmla="*/ 1873844 w 1873844"/>
              <a:gd name="connsiteY2" fmla="*/ 944106 h 1056951"/>
              <a:gd name="connsiteX0" fmla="*/ 2644647 w 2652398"/>
              <a:gd name="connsiteY0" fmla="*/ 1117919 h 1118144"/>
              <a:gd name="connsiteX1" fmla="*/ 27571 w 2652398"/>
              <a:gd name="connsiteY1" fmla="*/ 45865 h 1118144"/>
              <a:gd name="connsiteX2" fmla="*/ 437475 w 2652398"/>
              <a:gd name="connsiteY2" fmla="*/ 942247 h 1118144"/>
              <a:gd name="connsiteX0" fmla="*/ 2644647 w 2652398"/>
              <a:gd name="connsiteY0" fmla="*/ 1208066 h 1208291"/>
              <a:gd name="connsiteX1" fmla="*/ 27571 w 2652398"/>
              <a:gd name="connsiteY1" fmla="*/ 136012 h 1208291"/>
              <a:gd name="connsiteX2" fmla="*/ 2225735 w 2652398"/>
              <a:gd name="connsiteY2" fmla="*/ 59436 h 1208291"/>
              <a:gd name="connsiteX0" fmla="*/ 423382 w 452951"/>
              <a:gd name="connsiteY0" fmla="*/ 1183100 h 1183434"/>
              <a:gd name="connsiteX1" fmla="*/ 211674 w 452951"/>
              <a:gd name="connsiteY1" fmla="*/ 575002 h 1183434"/>
              <a:gd name="connsiteX2" fmla="*/ 4470 w 452951"/>
              <a:gd name="connsiteY2" fmla="*/ 34470 h 1183434"/>
              <a:gd name="connsiteX0" fmla="*/ 423382 w 477109"/>
              <a:gd name="connsiteY0" fmla="*/ 1183100 h 1183825"/>
              <a:gd name="connsiteX1" fmla="*/ 211674 w 477109"/>
              <a:gd name="connsiteY1" fmla="*/ 575002 h 1183825"/>
              <a:gd name="connsiteX2" fmla="*/ 4470 w 477109"/>
              <a:gd name="connsiteY2" fmla="*/ 34470 h 1183825"/>
              <a:gd name="connsiteX0" fmla="*/ 423382 w 423382"/>
              <a:gd name="connsiteY0" fmla="*/ 1183100 h 1183100"/>
              <a:gd name="connsiteX1" fmla="*/ 211674 w 423382"/>
              <a:gd name="connsiteY1" fmla="*/ 575002 h 1183100"/>
              <a:gd name="connsiteX2" fmla="*/ 4470 w 423382"/>
              <a:gd name="connsiteY2" fmla="*/ 34470 h 1183100"/>
              <a:gd name="connsiteX0" fmla="*/ 445905 w 445905"/>
              <a:gd name="connsiteY0" fmla="*/ 1074994 h 1074994"/>
              <a:gd name="connsiteX1" fmla="*/ 211674 w 445905"/>
              <a:gd name="connsiteY1" fmla="*/ 575002 h 1074994"/>
              <a:gd name="connsiteX2" fmla="*/ 4470 w 445905"/>
              <a:gd name="connsiteY2" fmla="*/ 34470 h 1074994"/>
              <a:gd name="connsiteX0" fmla="*/ 445905 w 445905"/>
              <a:gd name="connsiteY0" fmla="*/ 1074994 h 1074994"/>
              <a:gd name="connsiteX1" fmla="*/ 211674 w 445905"/>
              <a:gd name="connsiteY1" fmla="*/ 575002 h 1074994"/>
              <a:gd name="connsiteX2" fmla="*/ 4470 w 445905"/>
              <a:gd name="connsiteY2" fmla="*/ 34470 h 1074994"/>
              <a:gd name="connsiteX0" fmla="*/ 451561 w 451561"/>
              <a:gd name="connsiteY0" fmla="*/ 1101146 h 1101146"/>
              <a:gd name="connsiteX1" fmla="*/ 217330 w 451561"/>
              <a:gd name="connsiteY1" fmla="*/ 601154 h 1101146"/>
              <a:gd name="connsiteX2" fmla="*/ 10126 w 451561"/>
              <a:gd name="connsiteY2" fmla="*/ 60622 h 1101146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04" h="1094577">
                <a:moveTo>
                  <a:pt x="409904" y="1094577"/>
                </a:moveTo>
                <a:cubicBezTo>
                  <a:pt x="346091" y="989098"/>
                  <a:pt x="304802" y="883619"/>
                  <a:pt x="175673" y="594585"/>
                </a:cubicBezTo>
                <a:cubicBezTo>
                  <a:pt x="55555" y="292037"/>
                  <a:pt x="70569" y="309305"/>
                  <a:pt x="0" y="0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34B7FC-CB77-FD61-DB24-4F1C7C3EDF51}"/>
              </a:ext>
            </a:extLst>
          </p:cNvPr>
          <p:cNvSpPr txBox="1"/>
          <p:nvPr/>
        </p:nvSpPr>
        <p:spPr>
          <a:xfrm>
            <a:off x="2663241" y="3127462"/>
            <a:ext cx="3508148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1) Hey Webpack , I need a shared dependency “A” from source “@senses/A”</a:t>
            </a:r>
          </a:p>
        </p:txBody>
      </p:sp>
    </p:spTree>
    <p:extLst>
      <p:ext uri="{BB962C8B-B14F-4D97-AF65-F5344CB8AC3E}">
        <p14:creationId xmlns:p14="http://schemas.microsoft.com/office/powerpoint/2010/main" val="62756045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E38BD45-484A-D0A5-FF58-5DD698F68DC8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rot="10800000">
            <a:off x="2480421" y="2353244"/>
            <a:ext cx="4104381" cy="2336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987882" y="3284988"/>
            <a:ext cx="305696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shared dependency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58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8126058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 (shell)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8126059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1360001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850241" y="372883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1438717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484587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188050" y="3284436"/>
            <a:ext cx="304592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1776486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027754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7160385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6650625" y="372994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7239101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7284971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7828138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576870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accent6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“@senses/A” : { singleton : true }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2423754" y="3922973"/>
            <a:ext cx="1968246" cy="4504"/>
          </a:xfrm>
          <a:prstGeom prst="bentConnector3">
            <a:avLst>
              <a:gd name="adj1" fmla="val 50000"/>
            </a:avLst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>
            <a:off x="4788001" y="3922974"/>
            <a:ext cx="1862625" cy="49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784481" y="2155244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App routing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A52A2-78DC-D888-C6DE-0385FB41E8CE}"/>
              </a:ext>
            </a:extLst>
          </p:cNvPr>
          <p:cNvSpPr/>
          <p:nvPr/>
        </p:nvSpPr>
        <p:spPr>
          <a:xfrm>
            <a:off x="6584801" y="2157184"/>
            <a:ext cx="1695600" cy="396791"/>
          </a:xfrm>
          <a:custGeom>
            <a:avLst/>
            <a:gdLst>
              <a:gd name="connsiteX0" fmla="*/ 0 w 1695600"/>
              <a:gd name="connsiteY0" fmla="*/ 0 h 396791"/>
              <a:gd name="connsiteX1" fmla="*/ 599112 w 1695600"/>
              <a:gd name="connsiteY1" fmla="*/ 0 h 396791"/>
              <a:gd name="connsiteX2" fmla="*/ 1181268 w 1695600"/>
              <a:gd name="connsiteY2" fmla="*/ 0 h 396791"/>
              <a:gd name="connsiteX3" fmla="*/ 1695600 w 1695600"/>
              <a:gd name="connsiteY3" fmla="*/ 0 h 396791"/>
              <a:gd name="connsiteX4" fmla="*/ 1695600 w 1695600"/>
              <a:gd name="connsiteY4" fmla="*/ 396791 h 396791"/>
              <a:gd name="connsiteX5" fmla="*/ 1164312 w 1695600"/>
              <a:gd name="connsiteY5" fmla="*/ 396791 h 396791"/>
              <a:gd name="connsiteX6" fmla="*/ 599112 w 1695600"/>
              <a:gd name="connsiteY6" fmla="*/ 396791 h 396791"/>
              <a:gd name="connsiteX7" fmla="*/ 0 w 1695600"/>
              <a:gd name="connsiteY7" fmla="*/ 396791 h 396791"/>
              <a:gd name="connsiteX8" fmla="*/ 0 w 1695600"/>
              <a:gd name="connsiteY8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600" h="396791" fill="none" extrusionOk="0">
                <a:moveTo>
                  <a:pt x="0" y="0"/>
                </a:moveTo>
                <a:cubicBezTo>
                  <a:pt x="259926" y="-10041"/>
                  <a:pt x="446674" y="-17245"/>
                  <a:pt x="599112" y="0"/>
                </a:cubicBezTo>
                <a:cubicBezTo>
                  <a:pt x="751550" y="17245"/>
                  <a:pt x="976548" y="-4535"/>
                  <a:pt x="1181268" y="0"/>
                </a:cubicBezTo>
                <a:cubicBezTo>
                  <a:pt x="1385988" y="4535"/>
                  <a:pt x="1558648" y="7628"/>
                  <a:pt x="1695600" y="0"/>
                </a:cubicBezTo>
                <a:cubicBezTo>
                  <a:pt x="1696929" y="170122"/>
                  <a:pt x="1682649" y="316571"/>
                  <a:pt x="1695600" y="396791"/>
                </a:cubicBezTo>
                <a:cubicBezTo>
                  <a:pt x="1483297" y="394004"/>
                  <a:pt x="1386211" y="413192"/>
                  <a:pt x="1164312" y="396791"/>
                </a:cubicBezTo>
                <a:cubicBezTo>
                  <a:pt x="942413" y="380390"/>
                  <a:pt x="798331" y="421831"/>
                  <a:pt x="599112" y="396791"/>
                </a:cubicBezTo>
                <a:cubicBezTo>
                  <a:pt x="399893" y="371751"/>
                  <a:pt x="262897" y="406554"/>
                  <a:pt x="0" y="396791"/>
                </a:cubicBezTo>
                <a:cubicBezTo>
                  <a:pt x="-1659" y="249933"/>
                  <a:pt x="-7477" y="142112"/>
                  <a:pt x="0" y="0"/>
                </a:cubicBezTo>
                <a:close/>
              </a:path>
              <a:path w="1695600" h="396791" stroke="0" extrusionOk="0">
                <a:moveTo>
                  <a:pt x="0" y="0"/>
                </a:moveTo>
                <a:cubicBezTo>
                  <a:pt x="157013" y="8409"/>
                  <a:pt x="358480" y="22806"/>
                  <a:pt x="548244" y="0"/>
                </a:cubicBezTo>
                <a:cubicBezTo>
                  <a:pt x="738008" y="-22806"/>
                  <a:pt x="857307" y="12099"/>
                  <a:pt x="1062576" y="0"/>
                </a:cubicBezTo>
                <a:cubicBezTo>
                  <a:pt x="1267845" y="-12099"/>
                  <a:pt x="1434396" y="21058"/>
                  <a:pt x="1695600" y="0"/>
                </a:cubicBezTo>
                <a:cubicBezTo>
                  <a:pt x="1699304" y="160461"/>
                  <a:pt x="1677954" y="314317"/>
                  <a:pt x="1695600" y="396791"/>
                </a:cubicBezTo>
                <a:cubicBezTo>
                  <a:pt x="1554187" y="410697"/>
                  <a:pt x="1343141" y="385570"/>
                  <a:pt x="1164312" y="396791"/>
                </a:cubicBezTo>
                <a:cubicBezTo>
                  <a:pt x="985483" y="408012"/>
                  <a:pt x="825512" y="405961"/>
                  <a:pt x="565200" y="396791"/>
                </a:cubicBezTo>
                <a:cubicBezTo>
                  <a:pt x="304888" y="387621"/>
                  <a:pt x="138228" y="418956"/>
                  <a:pt x="0" y="396791"/>
                </a:cubicBezTo>
                <a:cubicBezTo>
                  <a:pt x="-12389" y="268103"/>
                  <a:pt x="16444" y="11957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Remote entry module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71C2D15-2DE5-FE0E-CB53-52D142145A80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7270032" y="2716543"/>
            <a:ext cx="325371" cy="23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ABBA61-AA74-08E7-714D-7B0F893812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1468400" y="2715295"/>
            <a:ext cx="328102" cy="1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6E49C7-BBC8-D021-01B0-573964149245}"/>
              </a:ext>
            </a:extLst>
          </p:cNvPr>
          <p:cNvSpPr/>
          <p:nvPr/>
        </p:nvSpPr>
        <p:spPr>
          <a:xfrm>
            <a:off x="2746211" y="2151078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4DFC56-2181-137C-08A4-539EC60D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5503" y="2196873"/>
            <a:ext cx="277415" cy="307882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EE60A971-B3AD-C4CF-EF08-10755A2E7B57}"/>
              </a:ext>
            </a:extLst>
          </p:cNvPr>
          <p:cNvSpPr/>
          <p:nvPr/>
        </p:nvSpPr>
        <p:spPr>
          <a:xfrm flipV="1">
            <a:off x="2381883" y="2594458"/>
            <a:ext cx="409904" cy="1094577"/>
          </a:xfrm>
          <a:custGeom>
            <a:avLst/>
            <a:gdLst>
              <a:gd name="connsiteX0" fmla="*/ 0 w 1765738"/>
              <a:gd name="connsiteY0" fmla="*/ 139637 h 439192"/>
              <a:gd name="connsiteX1" fmla="*/ 1067550 w 1765738"/>
              <a:gd name="connsiteY1" fmla="*/ 436930 h 439192"/>
              <a:gd name="connsiteX2" fmla="*/ 1765738 w 1765738"/>
              <a:gd name="connsiteY2" fmla="*/ 0 h 439192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8095"/>
              <a:gd name="connsiteX1" fmla="*/ 990975 w 1765738"/>
              <a:gd name="connsiteY1" fmla="*/ 445939 h 448095"/>
              <a:gd name="connsiteX2" fmla="*/ 1765738 w 1765738"/>
              <a:gd name="connsiteY2" fmla="*/ 0 h 448095"/>
              <a:gd name="connsiteX0" fmla="*/ 0 w 1765738"/>
              <a:gd name="connsiteY0" fmla="*/ 139637 h 445941"/>
              <a:gd name="connsiteX1" fmla="*/ 990975 w 1765738"/>
              <a:gd name="connsiteY1" fmla="*/ 445939 h 445941"/>
              <a:gd name="connsiteX2" fmla="*/ 1765738 w 1765738"/>
              <a:gd name="connsiteY2" fmla="*/ 0 h 445941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65738"/>
              <a:gd name="connsiteY0" fmla="*/ 139637 h 445939"/>
              <a:gd name="connsiteX1" fmla="*/ 990975 w 1765738"/>
              <a:gd name="connsiteY1" fmla="*/ 445939 h 445939"/>
              <a:gd name="connsiteX2" fmla="*/ 1765738 w 1765738"/>
              <a:gd name="connsiteY2" fmla="*/ 0 h 445939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6930"/>
              <a:gd name="connsiteX1" fmla="*/ 990975 w 1747720"/>
              <a:gd name="connsiteY1" fmla="*/ 436930 h 436930"/>
              <a:gd name="connsiteX2" fmla="*/ 1747720 w 1747720"/>
              <a:gd name="connsiteY2" fmla="*/ 0 h 43693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747720"/>
              <a:gd name="connsiteY0" fmla="*/ 130628 h 437290"/>
              <a:gd name="connsiteX1" fmla="*/ 990975 w 1747720"/>
              <a:gd name="connsiteY1" fmla="*/ 436930 h 437290"/>
              <a:gd name="connsiteX2" fmla="*/ 1747720 w 1747720"/>
              <a:gd name="connsiteY2" fmla="*/ 0 h 437290"/>
              <a:gd name="connsiteX0" fmla="*/ 0 w 1334625"/>
              <a:gd name="connsiteY0" fmla="*/ 0 h 1226052"/>
              <a:gd name="connsiteX1" fmla="*/ 990975 w 1334625"/>
              <a:gd name="connsiteY1" fmla="*/ 306302 h 1226052"/>
              <a:gd name="connsiteX2" fmla="*/ 1324303 w 1334625"/>
              <a:gd name="connsiteY2" fmla="*/ 1216197 h 1226052"/>
              <a:gd name="connsiteX0" fmla="*/ 0 w 1389672"/>
              <a:gd name="connsiteY0" fmla="*/ 0 h 1216197"/>
              <a:gd name="connsiteX1" fmla="*/ 990975 w 1389672"/>
              <a:gd name="connsiteY1" fmla="*/ 306302 h 1216197"/>
              <a:gd name="connsiteX2" fmla="*/ 1324303 w 1389672"/>
              <a:gd name="connsiteY2" fmla="*/ 1216197 h 1216197"/>
              <a:gd name="connsiteX0" fmla="*/ 0 w 1336459"/>
              <a:gd name="connsiteY0" fmla="*/ 0 h 1216197"/>
              <a:gd name="connsiteX1" fmla="*/ 990975 w 1336459"/>
              <a:gd name="connsiteY1" fmla="*/ 306302 h 1216197"/>
              <a:gd name="connsiteX2" fmla="*/ 1324303 w 1336459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24303"/>
              <a:gd name="connsiteY0" fmla="*/ 2452 h 1218649"/>
              <a:gd name="connsiteX1" fmla="*/ 774762 w 1324303"/>
              <a:gd name="connsiteY1" fmla="*/ 317763 h 1218649"/>
              <a:gd name="connsiteX2" fmla="*/ 1324303 w 1324303"/>
              <a:gd name="connsiteY2" fmla="*/ 1218649 h 1218649"/>
              <a:gd name="connsiteX0" fmla="*/ 0 w 1324303"/>
              <a:gd name="connsiteY0" fmla="*/ 225 h 1216422"/>
              <a:gd name="connsiteX1" fmla="*/ 774762 w 1324303"/>
              <a:gd name="connsiteY1" fmla="*/ 315536 h 1216422"/>
              <a:gd name="connsiteX2" fmla="*/ 1324303 w 1324303"/>
              <a:gd name="connsiteY2" fmla="*/ 1216422 h 1216422"/>
              <a:gd name="connsiteX0" fmla="*/ 0 w 1324303"/>
              <a:gd name="connsiteY0" fmla="*/ 0 h 1216197"/>
              <a:gd name="connsiteX1" fmla="*/ 774762 w 1324303"/>
              <a:gd name="connsiteY1" fmla="*/ 315311 h 1216197"/>
              <a:gd name="connsiteX2" fmla="*/ 1324303 w 1324303"/>
              <a:gd name="connsiteY2" fmla="*/ 1216197 h 1216197"/>
              <a:gd name="connsiteX0" fmla="*/ 0 w 1337816"/>
              <a:gd name="connsiteY0" fmla="*/ 0 h 1261242"/>
              <a:gd name="connsiteX1" fmla="*/ 788275 w 1337816"/>
              <a:gd name="connsiteY1" fmla="*/ 360356 h 1261242"/>
              <a:gd name="connsiteX2" fmla="*/ 1337816 w 1337816"/>
              <a:gd name="connsiteY2" fmla="*/ 1261242 h 1261242"/>
              <a:gd name="connsiteX0" fmla="*/ 0 w 1198179"/>
              <a:gd name="connsiteY0" fmla="*/ 0 h 1256738"/>
              <a:gd name="connsiteX1" fmla="*/ 788275 w 1198179"/>
              <a:gd name="connsiteY1" fmla="*/ 360356 h 1256738"/>
              <a:gd name="connsiteX2" fmla="*/ 1198179 w 1198179"/>
              <a:gd name="connsiteY2" fmla="*/ 1256738 h 1256738"/>
              <a:gd name="connsiteX0" fmla="*/ 0 w 1873844"/>
              <a:gd name="connsiteY0" fmla="*/ 1056716 h 1056951"/>
              <a:gd name="connsiteX1" fmla="*/ 1463940 w 1873844"/>
              <a:gd name="connsiteY1" fmla="*/ 47724 h 1056951"/>
              <a:gd name="connsiteX2" fmla="*/ 1873844 w 1873844"/>
              <a:gd name="connsiteY2" fmla="*/ 944106 h 1056951"/>
              <a:gd name="connsiteX0" fmla="*/ 2644647 w 2652398"/>
              <a:gd name="connsiteY0" fmla="*/ 1117919 h 1118144"/>
              <a:gd name="connsiteX1" fmla="*/ 27571 w 2652398"/>
              <a:gd name="connsiteY1" fmla="*/ 45865 h 1118144"/>
              <a:gd name="connsiteX2" fmla="*/ 437475 w 2652398"/>
              <a:gd name="connsiteY2" fmla="*/ 942247 h 1118144"/>
              <a:gd name="connsiteX0" fmla="*/ 2644647 w 2652398"/>
              <a:gd name="connsiteY0" fmla="*/ 1208066 h 1208291"/>
              <a:gd name="connsiteX1" fmla="*/ 27571 w 2652398"/>
              <a:gd name="connsiteY1" fmla="*/ 136012 h 1208291"/>
              <a:gd name="connsiteX2" fmla="*/ 2225735 w 2652398"/>
              <a:gd name="connsiteY2" fmla="*/ 59436 h 1208291"/>
              <a:gd name="connsiteX0" fmla="*/ 423382 w 452951"/>
              <a:gd name="connsiteY0" fmla="*/ 1183100 h 1183434"/>
              <a:gd name="connsiteX1" fmla="*/ 211674 w 452951"/>
              <a:gd name="connsiteY1" fmla="*/ 575002 h 1183434"/>
              <a:gd name="connsiteX2" fmla="*/ 4470 w 452951"/>
              <a:gd name="connsiteY2" fmla="*/ 34470 h 1183434"/>
              <a:gd name="connsiteX0" fmla="*/ 423382 w 477109"/>
              <a:gd name="connsiteY0" fmla="*/ 1183100 h 1183825"/>
              <a:gd name="connsiteX1" fmla="*/ 211674 w 477109"/>
              <a:gd name="connsiteY1" fmla="*/ 575002 h 1183825"/>
              <a:gd name="connsiteX2" fmla="*/ 4470 w 477109"/>
              <a:gd name="connsiteY2" fmla="*/ 34470 h 1183825"/>
              <a:gd name="connsiteX0" fmla="*/ 423382 w 423382"/>
              <a:gd name="connsiteY0" fmla="*/ 1183100 h 1183100"/>
              <a:gd name="connsiteX1" fmla="*/ 211674 w 423382"/>
              <a:gd name="connsiteY1" fmla="*/ 575002 h 1183100"/>
              <a:gd name="connsiteX2" fmla="*/ 4470 w 423382"/>
              <a:gd name="connsiteY2" fmla="*/ 34470 h 1183100"/>
              <a:gd name="connsiteX0" fmla="*/ 445905 w 445905"/>
              <a:gd name="connsiteY0" fmla="*/ 1074994 h 1074994"/>
              <a:gd name="connsiteX1" fmla="*/ 211674 w 445905"/>
              <a:gd name="connsiteY1" fmla="*/ 575002 h 1074994"/>
              <a:gd name="connsiteX2" fmla="*/ 4470 w 445905"/>
              <a:gd name="connsiteY2" fmla="*/ 34470 h 1074994"/>
              <a:gd name="connsiteX0" fmla="*/ 445905 w 445905"/>
              <a:gd name="connsiteY0" fmla="*/ 1074994 h 1074994"/>
              <a:gd name="connsiteX1" fmla="*/ 211674 w 445905"/>
              <a:gd name="connsiteY1" fmla="*/ 575002 h 1074994"/>
              <a:gd name="connsiteX2" fmla="*/ 4470 w 445905"/>
              <a:gd name="connsiteY2" fmla="*/ 34470 h 1074994"/>
              <a:gd name="connsiteX0" fmla="*/ 451561 w 451561"/>
              <a:gd name="connsiteY0" fmla="*/ 1101146 h 1101146"/>
              <a:gd name="connsiteX1" fmla="*/ 217330 w 451561"/>
              <a:gd name="connsiteY1" fmla="*/ 601154 h 1101146"/>
              <a:gd name="connsiteX2" fmla="*/ 10126 w 451561"/>
              <a:gd name="connsiteY2" fmla="*/ 60622 h 1101146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41435 w 441435"/>
              <a:gd name="connsiteY0" fmla="*/ 1040524 h 1040524"/>
              <a:gd name="connsiteX1" fmla="*/ 207204 w 441435"/>
              <a:gd name="connsiteY1" fmla="*/ 540532 h 1040524"/>
              <a:gd name="connsiteX2" fmla="*/ 0 w 441435"/>
              <a:gd name="connsiteY2" fmla="*/ 0 h 1040524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  <a:gd name="connsiteX0" fmla="*/ 409904 w 409904"/>
              <a:gd name="connsiteY0" fmla="*/ 1094577 h 1094577"/>
              <a:gd name="connsiteX1" fmla="*/ 175673 w 409904"/>
              <a:gd name="connsiteY1" fmla="*/ 594585 h 1094577"/>
              <a:gd name="connsiteX2" fmla="*/ 0 w 409904"/>
              <a:gd name="connsiteY2" fmla="*/ 0 h 10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04" h="1094577">
                <a:moveTo>
                  <a:pt x="409904" y="1094577"/>
                </a:moveTo>
                <a:cubicBezTo>
                  <a:pt x="346091" y="989098"/>
                  <a:pt x="304802" y="883619"/>
                  <a:pt x="175673" y="594585"/>
                </a:cubicBezTo>
                <a:cubicBezTo>
                  <a:pt x="55555" y="292037"/>
                  <a:pt x="70569" y="309305"/>
                  <a:pt x="0" y="0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5738"/>
                      <a:gd name="connsiteY0" fmla="*/ 139637 h 439192"/>
                      <a:gd name="connsiteX1" fmla="*/ 1067550 w 1765738"/>
                      <a:gd name="connsiteY1" fmla="*/ 436930 h 439192"/>
                      <a:gd name="connsiteX2" fmla="*/ 1765738 w 1765738"/>
                      <a:gd name="connsiteY2" fmla="*/ 0 h 439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5738" h="439192" extrusionOk="0">
                        <a:moveTo>
                          <a:pt x="0" y="139637"/>
                        </a:moveTo>
                        <a:cubicBezTo>
                          <a:pt x="378909" y="295158"/>
                          <a:pt x="748513" y="469491"/>
                          <a:pt x="1067550" y="436930"/>
                        </a:cubicBezTo>
                        <a:cubicBezTo>
                          <a:pt x="1397274" y="421117"/>
                          <a:pt x="1608441" y="85170"/>
                          <a:pt x="17657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34B7FC-CB77-FD61-DB24-4F1C7C3EDF51}"/>
              </a:ext>
            </a:extLst>
          </p:cNvPr>
          <p:cNvSpPr txBox="1"/>
          <p:nvPr/>
        </p:nvSpPr>
        <p:spPr>
          <a:xfrm>
            <a:off x="3229830" y="2121616"/>
            <a:ext cx="1988709" cy="461665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2) No shared dependency “A” from source “@senses/A” has been registered yet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FC4D93B-BD6D-7D1B-779D-D517F231E26A}"/>
              </a:ext>
            </a:extLst>
          </p:cNvPr>
          <p:cNvSpPr/>
          <p:nvPr/>
        </p:nvSpPr>
        <p:spPr>
          <a:xfrm>
            <a:off x="3189139" y="2572032"/>
            <a:ext cx="1198179" cy="1112594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179" h="1112594">
                <a:moveTo>
                  <a:pt x="0" y="0"/>
                </a:moveTo>
                <a:cubicBezTo>
                  <a:pt x="240612" y="103977"/>
                  <a:pt x="368612" y="126876"/>
                  <a:pt x="671161" y="396390"/>
                </a:cubicBezTo>
                <a:cubicBezTo>
                  <a:pt x="1122355" y="828067"/>
                  <a:pt x="1124606" y="977461"/>
                  <a:pt x="1198179" y="1112594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4B8F86F-4669-4C0E-9685-40251E76FF2F}"/>
              </a:ext>
            </a:extLst>
          </p:cNvPr>
          <p:cNvSpPr/>
          <p:nvPr/>
        </p:nvSpPr>
        <p:spPr>
          <a:xfrm flipH="1" flipV="1">
            <a:off x="3111832" y="2617249"/>
            <a:ext cx="1198179" cy="1112594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179" h="1112594">
                <a:moveTo>
                  <a:pt x="0" y="0"/>
                </a:moveTo>
                <a:cubicBezTo>
                  <a:pt x="240612" y="103977"/>
                  <a:pt x="368612" y="126876"/>
                  <a:pt x="671161" y="396390"/>
                </a:cubicBezTo>
                <a:cubicBezTo>
                  <a:pt x="1122355" y="828067"/>
                  <a:pt x="1124606" y="977461"/>
                  <a:pt x="1198179" y="1112594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24799-A2F4-C2A5-D41C-2629D761E70A}"/>
              </a:ext>
            </a:extLst>
          </p:cNvPr>
          <p:cNvSpPr txBox="1"/>
          <p:nvPr/>
        </p:nvSpPr>
        <p:spPr>
          <a:xfrm>
            <a:off x="3977733" y="2874796"/>
            <a:ext cx="664555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3) Registering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D8F51-31B9-42BD-17F7-13E25AEAAEB2}"/>
              </a:ext>
            </a:extLst>
          </p:cNvPr>
          <p:cNvSpPr txBox="1"/>
          <p:nvPr/>
        </p:nvSpPr>
        <p:spPr>
          <a:xfrm>
            <a:off x="2572718" y="3058008"/>
            <a:ext cx="787022" cy="83099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4) Here is the shared dependency instance</a:t>
            </a:r>
          </a:p>
        </p:txBody>
      </p:sp>
    </p:spTree>
    <p:extLst>
      <p:ext uri="{BB962C8B-B14F-4D97-AF65-F5344CB8AC3E}">
        <p14:creationId xmlns:p14="http://schemas.microsoft.com/office/powerpoint/2010/main" val="278014081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3A19CA-B82C-A43C-937F-110CBBD57CD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987882" y="3284988"/>
            <a:ext cx="305696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shared dependency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59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4" y="1385537"/>
            <a:ext cx="8126059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Application (shell)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8126059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2131B-8F67-7ED0-BB5F-EA297C17225D}"/>
              </a:ext>
            </a:extLst>
          </p:cNvPr>
          <p:cNvSpPr/>
          <p:nvPr/>
        </p:nvSpPr>
        <p:spPr>
          <a:xfrm>
            <a:off x="1360001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961C0-12AE-CAA3-2201-86A1688903EF}"/>
              </a:ext>
            </a:extLst>
          </p:cNvPr>
          <p:cNvSpPr/>
          <p:nvPr/>
        </p:nvSpPr>
        <p:spPr>
          <a:xfrm>
            <a:off x="850241" y="372883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99B4-5F07-929C-79B7-42F9BCD0BD06}"/>
              </a:ext>
            </a:extLst>
          </p:cNvPr>
          <p:cNvSpPr/>
          <p:nvPr/>
        </p:nvSpPr>
        <p:spPr>
          <a:xfrm>
            <a:off x="1438717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1.2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A73C58-6798-F7D8-2346-EF911463862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484587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236816B-110E-E33E-4530-103C9BF1A98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188050" y="3284436"/>
            <a:ext cx="304592" cy="584209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1A7A1D-BE30-A406-A095-95212A3F35DB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1776486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CBA9D-52B7-89EF-91C5-BB121FD13854}"/>
              </a:ext>
            </a:extLst>
          </p:cNvPr>
          <p:cNvSpPr/>
          <p:nvPr/>
        </p:nvSpPr>
        <p:spPr>
          <a:xfrm>
            <a:off x="2027754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1.3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7160385" y="2879346"/>
            <a:ext cx="544898" cy="544898"/>
          </a:xfrm>
          <a:custGeom>
            <a:avLst/>
            <a:gdLst>
              <a:gd name="connsiteX0" fmla="*/ 0 w 544898"/>
              <a:gd name="connsiteY0" fmla="*/ 0 h 544898"/>
              <a:gd name="connsiteX1" fmla="*/ 544898 w 544898"/>
              <a:gd name="connsiteY1" fmla="*/ 0 h 544898"/>
              <a:gd name="connsiteX2" fmla="*/ 544898 w 544898"/>
              <a:gd name="connsiteY2" fmla="*/ 544898 h 544898"/>
              <a:gd name="connsiteX3" fmla="*/ 0 w 544898"/>
              <a:gd name="connsiteY3" fmla="*/ 544898 h 544898"/>
              <a:gd name="connsiteX4" fmla="*/ 0 w 544898"/>
              <a:gd name="connsiteY4" fmla="*/ 0 h 5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98" h="544898" fill="none" extrusionOk="0">
                <a:moveTo>
                  <a:pt x="0" y="0"/>
                </a:moveTo>
                <a:cubicBezTo>
                  <a:pt x="255582" y="-16752"/>
                  <a:pt x="348470" y="6887"/>
                  <a:pt x="544898" y="0"/>
                </a:cubicBezTo>
                <a:cubicBezTo>
                  <a:pt x="519350" y="149110"/>
                  <a:pt x="519381" y="353728"/>
                  <a:pt x="544898" y="544898"/>
                </a:cubicBezTo>
                <a:cubicBezTo>
                  <a:pt x="393197" y="549163"/>
                  <a:pt x="188100" y="536345"/>
                  <a:pt x="0" y="544898"/>
                </a:cubicBezTo>
                <a:cubicBezTo>
                  <a:pt x="11218" y="403712"/>
                  <a:pt x="-24932" y="148953"/>
                  <a:pt x="0" y="0"/>
                </a:cubicBezTo>
                <a:close/>
              </a:path>
              <a:path w="544898" h="544898" stroke="0" extrusionOk="0">
                <a:moveTo>
                  <a:pt x="0" y="0"/>
                </a:moveTo>
                <a:cubicBezTo>
                  <a:pt x="251532" y="-11230"/>
                  <a:pt x="424971" y="6470"/>
                  <a:pt x="544898" y="0"/>
                </a:cubicBezTo>
                <a:cubicBezTo>
                  <a:pt x="557108" y="222091"/>
                  <a:pt x="529715" y="290459"/>
                  <a:pt x="544898" y="544898"/>
                </a:cubicBezTo>
                <a:cubicBezTo>
                  <a:pt x="306287" y="531903"/>
                  <a:pt x="208212" y="557841"/>
                  <a:pt x="0" y="544898"/>
                </a:cubicBezTo>
                <a:cubicBezTo>
                  <a:pt x="-14003" y="401050"/>
                  <a:pt x="8951" y="198372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{2}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8C27C-3A2F-B836-E8F5-1FE5DA642968}"/>
              </a:ext>
            </a:extLst>
          </p:cNvPr>
          <p:cNvSpPr/>
          <p:nvPr/>
        </p:nvSpPr>
        <p:spPr>
          <a:xfrm>
            <a:off x="6650625" y="3729940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E732-ACDB-FF9B-F537-C5352505C8CE}"/>
              </a:ext>
            </a:extLst>
          </p:cNvPr>
          <p:cNvSpPr/>
          <p:nvPr/>
        </p:nvSpPr>
        <p:spPr>
          <a:xfrm>
            <a:off x="7239101" y="372423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2.2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B736ED-1B06-7AFD-9182-583A5AC3F0C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7284971" y="3572106"/>
            <a:ext cx="299993" cy="4267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9175A-2BD0-5FA7-0933-5A3082EDD80E}"/>
              </a:ext>
            </a:extLst>
          </p:cNvPr>
          <p:cNvSpPr/>
          <p:nvPr/>
        </p:nvSpPr>
        <p:spPr>
          <a:xfrm>
            <a:off x="7828138" y="3729477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2.3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01DFD1E-689B-CB25-50C4-C08690964C0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576870" y="3280208"/>
            <a:ext cx="305233" cy="593304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4392000" y="3724973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396000 w 396000"/>
              <a:gd name="connsiteY1" fmla="*/ 0 h 396000"/>
              <a:gd name="connsiteX2" fmla="*/ 396000 w 396000"/>
              <a:gd name="connsiteY2" fmla="*/ 396000 h 396000"/>
              <a:gd name="connsiteX3" fmla="*/ 0 w 396000"/>
              <a:gd name="connsiteY3" fmla="*/ 396000 h 396000"/>
              <a:gd name="connsiteX4" fmla="*/ 0 w 396000"/>
              <a:gd name="connsiteY4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000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82255" y="157782"/>
                  <a:pt x="398781" y="225283"/>
                  <a:pt x="396000" y="396000"/>
                </a:cubicBezTo>
                <a:cubicBezTo>
                  <a:pt x="311243" y="413293"/>
                  <a:pt x="189016" y="378051"/>
                  <a:pt x="0" y="396000"/>
                </a:cubicBezTo>
                <a:cubicBezTo>
                  <a:pt x="-5246" y="198224"/>
                  <a:pt x="-15826" y="173981"/>
                  <a:pt x="0" y="0"/>
                </a:cubicBezTo>
                <a:close/>
              </a:path>
              <a:path w="396000" h="396000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396751" y="87400"/>
                  <a:pt x="398800" y="272133"/>
                  <a:pt x="396000" y="396000"/>
                </a:cubicBezTo>
                <a:cubicBezTo>
                  <a:pt x="267546" y="391199"/>
                  <a:pt x="81476" y="388360"/>
                  <a:pt x="0" y="396000"/>
                </a:cubicBezTo>
                <a:cubicBezTo>
                  <a:pt x="-2533" y="312515"/>
                  <a:pt x="-13409" y="104180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</a:t>
            </a:r>
            <a:endParaRPr lang="en-NL" sz="1200" dirty="0">
              <a:solidFill>
                <a:schemeClr val="accent6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235B5-FE13-A733-A8F6-88CDDB3FBF1C}"/>
              </a:ext>
            </a:extLst>
          </p:cNvPr>
          <p:cNvSpPr txBox="1"/>
          <p:nvPr/>
        </p:nvSpPr>
        <p:spPr>
          <a:xfrm>
            <a:off x="3476220" y="4125131"/>
            <a:ext cx="2191560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“@senses/A” : { singleton : true }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2423754" y="3922973"/>
            <a:ext cx="1968246" cy="4504"/>
          </a:xfrm>
          <a:prstGeom prst="bentConnector3">
            <a:avLst>
              <a:gd name="adj1" fmla="val 50000"/>
            </a:avLst>
          </a:prstGeom>
          <a:ln w="12700" cap="rnd"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>
            <a:off x="4788001" y="3922974"/>
            <a:ext cx="1862625" cy="4967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784481" y="2155244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App routing</a:t>
            </a:r>
            <a:endParaRPr lang="en-NL" sz="1200" dirty="0">
              <a:solidFill>
                <a:schemeClr val="bg1">
                  <a:lumMod val="75000"/>
                </a:scheme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A52A2-78DC-D888-C6DE-0385FB41E8CE}"/>
              </a:ext>
            </a:extLst>
          </p:cNvPr>
          <p:cNvSpPr/>
          <p:nvPr/>
        </p:nvSpPr>
        <p:spPr>
          <a:xfrm>
            <a:off x="6584801" y="2157184"/>
            <a:ext cx="1695600" cy="396791"/>
          </a:xfrm>
          <a:custGeom>
            <a:avLst/>
            <a:gdLst>
              <a:gd name="connsiteX0" fmla="*/ 0 w 1695600"/>
              <a:gd name="connsiteY0" fmla="*/ 0 h 396791"/>
              <a:gd name="connsiteX1" fmla="*/ 599112 w 1695600"/>
              <a:gd name="connsiteY1" fmla="*/ 0 h 396791"/>
              <a:gd name="connsiteX2" fmla="*/ 1181268 w 1695600"/>
              <a:gd name="connsiteY2" fmla="*/ 0 h 396791"/>
              <a:gd name="connsiteX3" fmla="*/ 1695600 w 1695600"/>
              <a:gd name="connsiteY3" fmla="*/ 0 h 396791"/>
              <a:gd name="connsiteX4" fmla="*/ 1695600 w 1695600"/>
              <a:gd name="connsiteY4" fmla="*/ 396791 h 396791"/>
              <a:gd name="connsiteX5" fmla="*/ 1164312 w 1695600"/>
              <a:gd name="connsiteY5" fmla="*/ 396791 h 396791"/>
              <a:gd name="connsiteX6" fmla="*/ 599112 w 1695600"/>
              <a:gd name="connsiteY6" fmla="*/ 396791 h 396791"/>
              <a:gd name="connsiteX7" fmla="*/ 0 w 1695600"/>
              <a:gd name="connsiteY7" fmla="*/ 396791 h 396791"/>
              <a:gd name="connsiteX8" fmla="*/ 0 w 1695600"/>
              <a:gd name="connsiteY8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600" h="396791" fill="none" extrusionOk="0">
                <a:moveTo>
                  <a:pt x="0" y="0"/>
                </a:moveTo>
                <a:cubicBezTo>
                  <a:pt x="259926" y="-10041"/>
                  <a:pt x="446674" y="-17245"/>
                  <a:pt x="599112" y="0"/>
                </a:cubicBezTo>
                <a:cubicBezTo>
                  <a:pt x="751550" y="17245"/>
                  <a:pt x="976548" y="-4535"/>
                  <a:pt x="1181268" y="0"/>
                </a:cubicBezTo>
                <a:cubicBezTo>
                  <a:pt x="1385988" y="4535"/>
                  <a:pt x="1558648" y="7628"/>
                  <a:pt x="1695600" y="0"/>
                </a:cubicBezTo>
                <a:cubicBezTo>
                  <a:pt x="1696929" y="170122"/>
                  <a:pt x="1682649" y="316571"/>
                  <a:pt x="1695600" y="396791"/>
                </a:cubicBezTo>
                <a:cubicBezTo>
                  <a:pt x="1483297" y="394004"/>
                  <a:pt x="1386211" y="413192"/>
                  <a:pt x="1164312" y="396791"/>
                </a:cubicBezTo>
                <a:cubicBezTo>
                  <a:pt x="942413" y="380390"/>
                  <a:pt x="798331" y="421831"/>
                  <a:pt x="599112" y="396791"/>
                </a:cubicBezTo>
                <a:cubicBezTo>
                  <a:pt x="399893" y="371751"/>
                  <a:pt x="262897" y="406554"/>
                  <a:pt x="0" y="396791"/>
                </a:cubicBezTo>
                <a:cubicBezTo>
                  <a:pt x="-1659" y="249933"/>
                  <a:pt x="-7477" y="142112"/>
                  <a:pt x="0" y="0"/>
                </a:cubicBezTo>
                <a:close/>
              </a:path>
              <a:path w="1695600" h="396791" stroke="0" extrusionOk="0">
                <a:moveTo>
                  <a:pt x="0" y="0"/>
                </a:moveTo>
                <a:cubicBezTo>
                  <a:pt x="157013" y="8409"/>
                  <a:pt x="358480" y="22806"/>
                  <a:pt x="548244" y="0"/>
                </a:cubicBezTo>
                <a:cubicBezTo>
                  <a:pt x="738008" y="-22806"/>
                  <a:pt x="857307" y="12099"/>
                  <a:pt x="1062576" y="0"/>
                </a:cubicBezTo>
                <a:cubicBezTo>
                  <a:pt x="1267845" y="-12099"/>
                  <a:pt x="1434396" y="21058"/>
                  <a:pt x="1695600" y="0"/>
                </a:cubicBezTo>
                <a:cubicBezTo>
                  <a:pt x="1699304" y="160461"/>
                  <a:pt x="1677954" y="314317"/>
                  <a:pt x="1695600" y="396791"/>
                </a:cubicBezTo>
                <a:cubicBezTo>
                  <a:pt x="1554187" y="410697"/>
                  <a:pt x="1343141" y="385570"/>
                  <a:pt x="1164312" y="396791"/>
                </a:cubicBezTo>
                <a:cubicBezTo>
                  <a:pt x="985483" y="408012"/>
                  <a:pt x="825512" y="405961"/>
                  <a:pt x="565200" y="396791"/>
                </a:cubicBezTo>
                <a:cubicBezTo>
                  <a:pt x="304888" y="387621"/>
                  <a:pt x="138228" y="418956"/>
                  <a:pt x="0" y="396791"/>
                </a:cubicBezTo>
                <a:cubicBezTo>
                  <a:pt x="-12389" y="268103"/>
                  <a:pt x="16444" y="119579"/>
                  <a:pt x="0" y="0"/>
                </a:cubicBez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NL" sz="1200" dirty="0">
                <a:solidFill>
                  <a:schemeClr val="bg1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Remote entry module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71C2D15-2DE5-FE0E-CB53-52D142145A80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7270032" y="2716543"/>
            <a:ext cx="325371" cy="233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ABBA61-AA74-08E7-714D-7B0F893812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1468400" y="2715295"/>
            <a:ext cx="328102" cy="1"/>
          </a:xfrm>
          <a:prstGeom prst="bentConnector3">
            <a:avLst/>
          </a:prstGeom>
          <a:ln w="12700" cap="rnd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E38BD45-484A-D0A5-FF58-5DD698F68DC8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rot="10800000">
            <a:off x="2480421" y="2353244"/>
            <a:ext cx="4104381" cy="2336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bg1">
                <a:lumMod val="75000"/>
              </a:schemeClr>
            </a:solidFill>
            <a:prstDash val="sysDot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6E49C7-BBC8-D021-01B0-573964149245}"/>
              </a:ext>
            </a:extLst>
          </p:cNvPr>
          <p:cNvSpPr/>
          <p:nvPr/>
        </p:nvSpPr>
        <p:spPr>
          <a:xfrm>
            <a:off x="2746211" y="2151078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4DFC56-2181-137C-08A4-539EC60D9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5503" y="2196873"/>
            <a:ext cx="277415" cy="307882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54B8F86F-4669-4C0E-9685-40251E76FF2F}"/>
              </a:ext>
            </a:extLst>
          </p:cNvPr>
          <p:cNvSpPr/>
          <p:nvPr/>
        </p:nvSpPr>
        <p:spPr>
          <a:xfrm flipH="1" flipV="1">
            <a:off x="3111833" y="2617249"/>
            <a:ext cx="3454900" cy="1229709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3454900"/>
              <a:gd name="connsiteY0" fmla="*/ 0 h 1229709"/>
              <a:gd name="connsiteX1" fmla="*/ 2927882 w 3454900"/>
              <a:gd name="connsiteY1" fmla="*/ 513505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927882 w 3454900"/>
              <a:gd name="connsiteY1" fmla="*/ 513505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44110 w 3454900"/>
              <a:gd name="connsiteY1" fmla="*/ 563053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900" h="1229709">
                <a:moveTo>
                  <a:pt x="0" y="0"/>
                </a:moveTo>
                <a:cubicBezTo>
                  <a:pt x="281152" y="18392"/>
                  <a:pt x="1147878" y="72822"/>
                  <a:pt x="1941410" y="414407"/>
                </a:cubicBezTo>
                <a:cubicBezTo>
                  <a:pt x="2766472" y="751490"/>
                  <a:pt x="3183132" y="990974"/>
                  <a:pt x="3454900" y="1229709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D8F51-31B9-42BD-17F7-13E25AEAAEB2}"/>
              </a:ext>
            </a:extLst>
          </p:cNvPr>
          <p:cNvSpPr txBox="1"/>
          <p:nvPr/>
        </p:nvSpPr>
        <p:spPr>
          <a:xfrm>
            <a:off x="5162975" y="2620099"/>
            <a:ext cx="1988278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6) Here is the shared dependency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F8972-8535-AB3D-E829-654D21DDDD3D}"/>
              </a:ext>
            </a:extLst>
          </p:cNvPr>
          <p:cNvSpPr txBox="1"/>
          <p:nvPr/>
        </p:nvSpPr>
        <p:spPr>
          <a:xfrm>
            <a:off x="2331282" y="3305182"/>
            <a:ext cx="2263814" cy="461665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5) Hey Webpack , I need a shared dependency  “A” from source “@senses/A”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204F3E4-BD8F-CEB9-5379-CAA2066A689B}"/>
              </a:ext>
            </a:extLst>
          </p:cNvPr>
          <p:cNvSpPr/>
          <p:nvPr/>
        </p:nvSpPr>
        <p:spPr>
          <a:xfrm>
            <a:off x="3201503" y="2443703"/>
            <a:ext cx="3454900" cy="1229709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3454900"/>
              <a:gd name="connsiteY0" fmla="*/ 0 h 1229709"/>
              <a:gd name="connsiteX1" fmla="*/ 2927882 w 3454900"/>
              <a:gd name="connsiteY1" fmla="*/ 513505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927882 w 3454900"/>
              <a:gd name="connsiteY1" fmla="*/ 513505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44110 w 3454900"/>
              <a:gd name="connsiteY1" fmla="*/ 563053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2184650 w 3454900"/>
              <a:gd name="connsiteY1" fmla="*/ 531522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  <a:gd name="connsiteX0" fmla="*/ 0 w 3454900"/>
              <a:gd name="connsiteY0" fmla="*/ 0 h 1229709"/>
              <a:gd name="connsiteX1" fmla="*/ 1941410 w 3454900"/>
              <a:gd name="connsiteY1" fmla="*/ 414407 h 1229709"/>
              <a:gd name="connsiteX2" fmla="*/ 3454900 w 3454900"/>
              <a:gd name="connsiteY2" fmla="*/ 1229709 h 122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900" h="1229709">
                <a:moveTo>
                  <a:pt x="0" y="0"/>
                </a:moveTo>
                <a:cubicBezTo>
                  <a:pt x="281152" y="18392"/>
                  <a:pt x="1147878" y="72822"/>
                  <a:pt x="1941410" y="414407"/>
                </a:cubicBezTo>
                <a:cubicBezTo>
                  <a:pt x="2766472" y="751490"/>
                  <a:pt x="3183132" y="990974"/>
                  <a:pt x="3454900" y="1229709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225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Slow / unstable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2C5F-2A90-442E-9492-EA33F82DC2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indent="0">
              <a:buClr>
                <a:srgbClr val="FD6400"/>
              </a:buClr>
              <a:buNone/>
            </a:pPr>
            <a:r>
              <a:rPr lang="en-US" dirty="0">
                <a:cs typeface="Mongolian Baiti"/>
              </a:rPr>
              <a:t>You notice:</a:t>
            </a: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The project takes a long time to build, slowing down the CI pipeline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A rapid increase of integration tests that need to be run, slowing down the CD pipeline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A rapid increase of load on infrastructure due to long-running parallel pipeline jobs</a:t>
            </a:r>
          </a:p>
          <a:p>
            <a:pPr marL="431265" lvl="1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Risk of infrastructure instability causing flaky integration test results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An increasing number of failed pipeline jobs</a:t>
            </a:r>
          </a:p>
          <a:p>
            <a:pPr marL="0" indent="0">
              <a:buClr>
                <a:srgbClr val="FD6400"/>
              </a:buClr>
              <a:buNone/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393889724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E916CD-B329-DDCA-D26C-7A0EE69E9386}"/>
              </a:ext>
            </a:extLst>
          </p:cNvPr>
          <p:cNvSpPr/>
          <p:nvPr/>
        </p:nvSpPr>
        <p:spPr>
          <a:xfrm>
            <a:off x="2417304" y="1383422"/>
            <a:ext cx="4247635" cy="7915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&amp; pinned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60</a:t>
            </a:fld>
            <a:endParaRPr lang="en-GB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15874-77A7-C6B0-1D33-B3FAFD810C58}"/>
              </a:ext>
            </a:extLst>
          </p:cNvPr>
          <p:cNvSpPr txBox="1"/>
          <p:nvPr/>
        </p:nvSpPr>
        <p:spPr>
          <a:xfrm>
            <a:off x="2545791" y="1446393"/>
            <a:ext cx="4060591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 : {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   “@angular/core”: 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{ “</a:t>
            </a:r>
            <a:r>
              <a:rPr lang="en-US" sz="1200" spc="-100" dirty="0" err="1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requiredVersion</a:t>
            </a:r>
            <a:r>
              <a:rPr lang="en-US" sz="1200" spc="-10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”: ”^12.0.0”, “eager”: true, “pinned”: true}</a:t>
            </a:r>
          </a:p>
          <a:p>
            <a:r>
              <a:rPr lang="en-US" sz="1200" spc="-10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}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66E0D6-89E3-1578-4E2A-B8A30384D383}"/>
              </a:ext>
            </a:extLst>
          </p:cNvPr>
          <p:cNvSpPr/>
          <p:nvPr/>
        </p:nvSpPr>
        <p:spPr>
          <a:xfrm>
            <a:off x="3353705" y="3265169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9BBB234-A32A-1874-C43C-D14436D5F523}"/>
              </a:ext>
            </a:extLst>
          </p:cNvPr>
          <p:cNvSpPr/>
          <p:nvPr/>
        </p:nvSpPr>
        <p:spPr>
          <a:xfrm>
            <a:off x="3353705" y="3265170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129AE-6294-F65A-FC13-863A4801AB2A}"/>
              </a:ext>
            </a:extLst>
          </p:cNvPr>
          <p:cNvSpPr txBox="1"/>
          <p:nvPr/>
        </p:nvSpPr>
        <p:spPr>
          <a:xfrm>
            <a:off x="3465485" y="3328142"/>
            <a:ext cx="875188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eager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D61C0-6FA4-FB63-7AC9-53608E4DFB3A}"/>
              </a:ext>
            </a:extLst>
          </p:cNvPr>
          <p:cNvSpPr txBox="1"/>
          <p:nvPr/>
        </p:nvSpPr>
        <p:spPr>
          <a:xfrm>
            <a:off x="3405730" y="3707711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Preload a shared module in the main bundle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65812A4-441C-74CE-6267-BB3765A82909}"/>
              </a:ext>
            </a:extLst>
          </p:cNvPr>
          <p:cNvSpPr/>
          <p:nvPr/>
        </p:nvSpPr>
        <p:spPr>
          <a:xfrm>
            <a:off x="4953788" y="3265169"/>
            <a:ext cx="1085352" cy="1203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rnd" cmpd="sng" algn="ctr">
            <a:solidFill>
              <a:schemeClr val="tx1">
                <a:lumMod val="85000"/>
                <a:lumOff val="15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85352"/>
                      <a:gd name="connsiteY0" fmla="*/ 180896 h 1203693"/>
                      <a:gd name="connsiteX1" fmla="*/ 180896 w 1085352"/>
                      <a:gd name="connsiteY1" fmla="*/ 0 h 1203693"/>
                      <a:gd name="connsiteX2" fmla="*/ 549912 w 1085352"/>
                      <a:gd name="connsiteY2" fmla="*/ 0 h 1203693"/>
                      <a:gd name="connsiteX3" fmla="*/ 904456 w 1085352"/>
                      <a:gd name="connsiteY3" fmla="*/ 0 h 1203693"/>
                      <a:gd name="connsiteX4" fmla="*/ 1085352 w 1085352"/>
                      <a:gd name="connsiteY4" fmla="*/ 180896 h 1203693"/>
                      <a:gd name="connsiteX5" fmla="*/ 1085352 w 1085352"/>
                      <a:gd name="connsiteY5" fmla="*/ 585008 h 1203693"/>
                      <a:gd name="connsiteX6" fmla="*/ 1085352 w 1085352"/>
                      <a:gd name="connsiteY6" fmla="*/ 1022797 h 1203693"/>
                      <a:gd name="connsiteX7" fmla="*/ 904456 w 1085352"/>
                      <a:gd name="connsiteY7" fmla="*/ 1203693 h 1203693"/>
                      <a:gd name="connsiteX8" fmla="*/ 535440 w 1085352"/>
                      <a:gd name="connsiteY8" fmla="*/ 1203693 h 1203693"/>
                      <a:gd name="connsiteX9" fmla="*/ 180896 w 1085352"/>
                      <a:gd name="connsiteY9" fmla="*/ 1203693 h 1203693"/>
                      <a:gd name="connsiteX10" fmla="*/ 0 w 1085352"/>
                      <a:gd name="connsiteY10" fmla="*/ 1022797 h 1203693"/>
                      <a:gd name="connsiteX11" fmla="*/ 0 w 1085352"/>
                      <a:gd name="connsiteY11" fmla="*/ 593427 h 1203693"/>
                      <a:gd name="connsiteX12" fmla="*/ 0 w 1085352"/>
                      <a:gd name="connsiteY12" fmla="*/ 180896 h 120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85352" h="1203693" fill="none" extrusionOk="0">
                        <a:moveTo>
                          <a:pt x="0" y="180896"/>
                        </a:moveTo>
                        <a:cubicBezTo>
                          <a:pt x="-16663" y="83726"/>
                          <a:pt x="69900" y="-7652"/>
                          <a:pt x="180896" y="0"/>
                        </a:cubicBezTo>
                        <a:cubicBezTo>
                          <a:pt x="347341" y="8393"/>
                          <a:pt x="444084" y="-13667"/>
                          <a:pt x="549912" y="0"/>
                        </a:cubicBezTo>
                        <a:cubicBezTo>
                          <a:pt x="655740" y="13667"/>
                          <a:pt x="791466" y="-14042"/>
                          <a:pt x="904456" y="0"/>
                        </a:cubicBezTo>
                        <a:cubicBezTo>
                          <a:pt x="999283" y="9081"/>
                          <a:pt x="1098349" y="90648"/>
                          <a:pt x="1085352" y="180896"/>
                        </a:cubicBezTo>
                        <a:cubicBezTo>
                          <a:pt x="1065770" y="301062"/>
                          <a:pt x="1103116" y="421379"/>
                          <a:pt x="1085352" y="585008"/>
                        </a:cubicBezTo>
                        <a:cubicBezTo>
                          <a:pt x="1067588" y="748637"/>
                          <a:pt x="1071379" y="894278"/>
                          <a:pt x="1085352" y="1022797"/>
                        </a:cubicBezTo>
                        <a:cubicBezTo>
                          <a:pt x="1090002" y="1131911"/>
                          <a:pt x="991700" y="1210370"/>
                          <a:pt x="904456" y="1203693"/>
                        </a:cubicBezTo>
                        <a:cubicBezTo>
                          <a:pt x="767993" y="1214175"/>
                          <a:pt x="698342" y="1206424"/>
                          <a:pt x="535440" y="1203693"/>
                        </a:cubicBezTo>
                        <a:cubicBezTo>
                          <a:pt x="372538" y="1200962"/>
                          <a:pt x="355723" y="1187242"/>
                          <a:pt x="180896" y="1203693"/>
                        </a:cubicBezTo>
                        <a:cubicBezTo>
                          <a:pt x="72336" y="1221066"/>
                          <a:pt x="-6926" y="1113513"/>
                          <a:pt x="0" y="1022797"/>
                        </a:cubicBezTo>
                        <a:cubicBezTo>
                          <a:pt x="15749" y="828898"/>
                          <a:pt x="3159" y="690092"/>
                          <a:pt x="0" y="593427"/>
                        </a:cubicBezTo>
                        <a:cubicBezTo>
                          <a:pt x="-3159" y="496762"/>
                          <a:pt x="10739" y="298222"/>
                          <a:pt x="0" y="180896"/>
                        </a:cubicBezTo>
                        <a:close/>
                      </a:path>
                      <a:path w="1085352" h="1203693" stroke="0" extrusionOk="0">
                        <a:moveTo>
                          <a:pt x="0" y="180896"/>
                        </a:moveTo>
                        <a:cubicBezTo>
                          <a:pt x="-3519" y="78819"/>
                          <a:pt x="61938" y="7151"/>
                          <a:pt x="180896" y="0"/>
                        </a:cubicBezTo>
                        <a:cubicBezTo>
                          <a:pt x="360789" y="2223"/>
                          <a:pt x="433727" y="13936"/>
                          <a:pt x="557147" y="0"/>
                        </a:cubicBezTo>
                        <a:cubicBezTo>
                          <a:pt x="680567" y="-13936"/>
                          <a:pt x="747895" y="-11132"/>
                          <a:pt x="904456" y="0"/>
                        </a:cubicBezTo>
                        <a:cubicBezTo>
                          <a:pt x="986587" y="-9725"/>
                          <a:pt x="1105894" y="90805"/>
                          <a:pt x="1085352" y="180896"/>
                        </a:cubicBezTo>
                        <a:cubicBezTo>
                          <a:pt x="1074263" y="315228"/>
                          <a:pt x="1104427" y="486257"/>
                          <a:pt x="1085352" y="585008"/>
                        </a:cubicBezTo>
                        <a:cubicBezTo>
                          <a:pt x="1066277" y="683759"/>
                          <a:pt x="1090724" y="932518"/>
                          <a:pt x="1085352" y="1022797"/>
                        </a:cubicBezTo>
                        <a:cubicBezTo>
                          <a:pt x="1084721" y="1116687"/>
                          <a:pt x="995403" y="1216144"/>
                          <a:pt x="904456" y="1203693"/>
                        </a:cubicBezTo>
                        <a:cubicBezTo>
                          <a:pt x="809423" y="1220735"/>
                          <a:pt x="694337" y="1193702"/>
                          <a:pt x="557147" y="1203693"/>
                        </a:cubicBezTo>
                        <a:cubicBezTo>
                          <a:pt x="419957" y="1213684"/>
                          <a:pt x="364847" y="1205907"/>
                          <a:pt x="180896" y="1203693"/>
                        </a:cubicBezTo>
                        <a:cubicBezTo>
                          <a:pt x="82250" y="1205568"/>
                          <a:pt x="2251" y="1146018"/>
                          <a:pt x="0" y="1022797"/>
                        </a:cubicBezTo>
                        <a:cubicBezTo>
                          <a:pt x="-7232" y="932909"/>
                          <a:pt x="10094" y="752360"/>
                          <a:pt x="0" y="627104"/>
                        </a:cubicBezTo>
                        <a:cubicBezTo>
                          <a:pt x="-10094" y="501848"/>
                          <a:pt x="3756" y="317324"/>
                          <a:pt x="0" y="18089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BB0BC0-37CB-30CB-5A56-C11FB333D533}"/>
              </a:ext>
            </a:extLst>
          </p:cNvPr>
          <p:cNvSpPr/>
          <p:nvPr/>
        </p:nvSpPr>
        <p:spPr>
          <a:xfrm>
            <a:off x="4953788" y="3265170"/>
            <a:ext cx="1085352" cy="402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rnd" cmpd="sng" algn="ctr">
            <a:solidFill>
              <a:schemeClr val="accent2"/>
            </a:solidFill>
            <a:prstDash val="solid"/>
          </a:ln>
          <a:effectLst>
            <a:outerShdw blurRad="50800" dist="38100" dir="5400000" sx="93000" sy="93000" algn="t" rotWithShape="0">
              <a:prstClr val="black">
                <a:alpha val="32072"/>
              </a:prstClr>
            </a:outerShdw>
          </a:effectLst>
        </p:spPr>
        <p:txBody>
          <a:bodyPr rtlCol="0" anchor="ctr"/>
          <a:lstStyle/>
          <a:p>
            <a:pPr algn="ctr"/>
            <a:endParaRPr lang="en-NL" spc="-100">
              <a:solidFill>
                <a:srgbClr val="5E6A7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29244-6E23-3611-FA8E-945CB0E02B20}"/>
              </a:ext>
            </a:extLst>
          </p:cNvPr>
          <p:cNvSpPr txBox="1"/>
          <p:nvPr/>
        </p:nvSpPr>
        <p:spPr>
          <a:xfrm>
            <a:off x="5023809" y="3328142"/>
            <a:ext cx="973572" cy="30777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pinned</a:t>
            </a:r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73AD0-0229-8F82-956C-33E472B91513}"/>
              </a:ext>
            </a:extLst>
          </p:cNvPr>
          <p:cNvSpPr txBox="1"/>
          <p:nvPr/>
        </p:nvSpPr>
        <p:spPr>
          <a:xfrm>
            <a:off x="5009678" y="3707430"/>
            <a:ext cx="973572" cy="64633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Preload an unused shared module in the main bundle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649E7F7-3563-6532-6E6F-51FF55D4DE64}"/>
              </a:ext>
            </a:extLst>
          </p:cNvPr>
          <p:cNvSpPr/>
          <p:nvPr/>
        </p:nvSpPr>
        <p:spPr>
          <a:xfrm flipH="1" flipV="1">
            <a:off x="2437857" y="3625255"/>
            <a:ext cx="781806" cy="329104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C6E291-985A-3FA4-2680-546CA1DEA73D}"/>
              </a:ext>
            </a:extLst>
          </p:cNvPr>
          <p:cNvSpPr txBox="1"/>
          <p:nvPr/>
        </p:nvSpPr>
        <p:spPr>
          <a:xfrm>
            <a:off x="724984" y="3224095"/>
            <a:ext cx="2225026" cy="461665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accent6">
                    <a:lumMod val="50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Improves startup time by eliminating asynchronous import requests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F26C3AE-85FD-9E4D-657E-D759D512F0D0}"/>
              </a:ext>
            </a:extLst>
          </p:cNvPr>
          <p:cNvSpPr/>
          <p:nvPr/>
        </p:nvSpPr>
        <p:spPr>
          <a:xfrm flipV="1">
            <a:off x="6109161" y="3625255"/>
            <a:ext cx="781806" cy="329104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6C77F-E308-E788-BF27-CE2E27EA2CCE}"/>
              </a:ext>
            </a:extLst>
          </p:cNvPr>
          <p:cNvSpPr txBox="1"/>
          <p:nvPr/>
        </p:nvSpPr>
        <p:spPr>
          <a:xfrm>
            <a:off x="6753381" y="3147151"/>
            <a:ext cx="2111590" cy="461665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chemeClr val="accent6">
                    <a:lumMod val="50000"/>
                  </a:schemeClr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Improves load time of a remote module by preloading its dependencies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8E3A030-BD0B-3BF6-4FBD-13AD6192310F}"/>
              </a:ext>
            </a:extLst>
          </p:cNvPr>
          <p:cNvSpPr/>
          <p:nvPr/>
        </p:nvSpPr>
        <p:spPr>
          <a:xfrm flipH="1">
            <a:off x="2437857" y="4030595"/>
            <a:ext cx="781806" cy="329104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033A2-186B-C9A9-E49C-670086299714}"/>
              </a:ext>
            </a:extLst>
          </p:cNvPr>
          <p:cNvSpPr txBox="1"/>
          <p:nvPr/>
        </p:nvSpPr>
        <p:spPr>
          <a:xfrm>
            <a:off x="724984" y="4353761"/>
            <a:ext cx="2225026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FF0000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Increases build time and bundle size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FD496CE-1B83-1774-1820-FB95C046111A}"/>
              </a:ext>
            </a:extLst>
          </p:cNvPr>
          <p:cNvSpPr/>
          <p:nvPr/>
        </p:nvSpPr>
        <p:spPr>
          <a:xfrm>
            <a:off x="6109161" y="4030595"/>
            <a:ext cx="781806" cy="329104"/>
          </a:xfrm>
          <a:custGeom>
            <a:avLst/>
            <a:gdLst>
              <a:gd name="connsiteX0" fmla="*/ 0 w 1139622"/>
              <a:gd name="connsiteY0" fmla="*/ 0 h 1130612"/>
              <a:gd name="connsiteX1" fmla="*/ 599090 w 1139622"/>
              <a:gd name="connsiteY1" fmla="*/ 459452 h 1130612"/>
              <a:gd name="connsiteX2" fmla="*/ 1139622 w 1139622"/>
              <a:gd name="connsiteY2" fmla="*/ 1130612 h 1130612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599090 w 1198179"/>
              <a:gd name="connsiteY1" fmla="*/ 459452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1198179"/>
              <a:gd name="connsiteY0" fmla="*/ 0 h 1112594"/>
              <a:gd name="connsiteX1" fmla="*/ 671161 w 1198179"/>
              <a:gd name="connsiteY1" fmla="*/ 396390 h 1112594"/>
              <a:gd name="connsiteX2" fmla="*/ 1198179 w 1198179"/>
              <a:gd name="connsiteY2" fmla="*/ 1112594 h 1112594"/>
              <a:gd name="connsiteX0" fmla="*/ 0 w 955138"/>
              <a:gd name="connsiteY0" fmla="*/ 0 h 720708"/>
              <a:gd name="connsiteX1" fmla="*/ 671161 w 955138"/>
              <a:gd name="connsiteY1" fmla="*/ 396390 h 720708"/>
              <a:gd name="connsiteX2" fmla="*/ 954940 w 955138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954940"/>
              <a:gd name="connsiteY0" fmla="*/ 0 h 720708"/>
              <a:gd name="connsiteX1" fmla="*/ 342337 w 954940"/>
              <a:gd name="connsiteY1" fmla="*/ 157655 h 720708"/>
              <a:gd name="connsiteX2" fmla="*/ 954940 w 954940"/>
              <a:gd name="connsiteY2" fmla="*/ 720708 h 720708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  <a:gd name="connsiteX0" fmla="*/ 0 w 572063"/>
              <a:gd name="connsiteY0" fmla="*/ 0 h 387380"/>
              <a:gd name="connsiteX1" fmla="*/ 342337 w 572063"/>
              <a:gd name="connsiteY1" fmla="*/ 157655 h 387380"/>
              <a:gd name="connsiteX2" fmla="*/ 572063 w 572063"/>
              <a:gd name="connsiteY2" fmla="*/ 387380 h 3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63" h="387380">
                <a:moveTo>
                  <a:pt x="0" y="0"/>
                </a:moveTo>
                <a:cubicBezTo>
                  <a:pt x="150524" y="49924"/>
                  <a:pt x="154254" y="45199"/>
                  <a:pt x="342337" y="157655"/>
                </a:cubicBezTo>
                <a:cubicBezTo>
                  <a:pt x="406409" y="213357"/>
                  <a:pt x="458747" y="241439"/>
                  <a:pt x="572063" y="387380"/>
                </a:cubicBezTo>
              </a:path>
            </a:pathLst>
          </a:custGeom>
          <a:noFill/>
          <a:ln w="12700" cap="rnd" cmpd="sng" algn="ctr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B2DC52-51B4-E66B-52D5-9270FEDF655F}"/>
              </a:ext>
            </a:extLst>
          </p:cNvPr>
          <p:cNvSpPr txBox="1"/>
          <p:nvPr/>
        </p:nvSpPr>
        <p:spPr>
          <a:xfrm>
            <a:off x="6753381" y="4353761"/>
            <a:ext cx="2225026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FF0000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Increases build time and bundle size</a:t>
            </a:r>
          </a:p>
        </p:txBody>
      </p:sp>
    </p:spTree>
    <p:extLst>
      <p:ext uri="{BB962C8B-B14F-4D97-AF65-F5344CB8AC3E}">
        <p14:creationId xmlns:p14="http://schemas.microsoft.com/office/powerpoint/2010/main" val="2749130527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9-2648-7B1D-4472-1D2B8E2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0" y="1652400"/>
            <a:ext cx="7625686" cy="1296000"/>
          </a:xfrm>
        </p:spPr>
        <p:txBody>
          <a:bodyPr/>
          <a:lstStyle/>
          <a:p>
            <a:r>
              <a:rPr lang="en-NL" sz="4650" i="1" dirty="0">
                <a:latin typeface="Myriad for Rabobank Bd It"/>
              </a:rPr>
              <a:t>Applying Module Federation</a:t>
            </a:r>
            <a:endParaRPr lang="en-US" sz="465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CBD-26B8-3F9A-9765-C03142E8E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 dirty="0"/>
              <a:t>A.K.A. the fun part </a:t>
            </a:r>
            <a:r>
              <a:rPr lang="en-NL" dirty="0">
                <a:sym typeface="Wingdings" pitchFamily="2" charset="2"/>
              </a:rPr>
              <a:t>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772837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apply module federation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62</a:t>
            </a:fld>
            <a:endParaRPr lang="en-GB" noProof="0"/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DE50C984-7A7F-41BE-0FAF-862A5E730E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814" y="1336196"/>
            <a:ext cx="7804586" cy="3429000"/>
          </a:xfrm>
        </p:spPr>
        <p:txBody>
          <a:bodyPr vert="horz" lIns="0" tIns="45720" rIns="0" bIns="45720" rtlCol="0" anchor="t">
            <a:noAutofit/>
          </a:bodyPr>
          <a:lstStyle/>
          <a:p>
            <a:pPr marL="342265" indent="-342900">
              <a:buClr>
                <a:srgbClr val="FD6400"/>
              </a:buClr>
              <a:buFont typeface="+mj-lt"/>
              <a:buAutoNum type="arabicParenR"/>
            </a:pPr>
            <a:r>
              <a:rPr lang="en-US" sz="1800" dirty="0">
                <a:cs typeface="Mongolian Baiti"/>
              </a:rPr>
              <a:t>For each of your domains:</a:t>
            </a:r>
          </a:p>
          <a:p>
            <a:pPr marL="615415" lvl="1" indent="-400050">
              <a:buClr>
                <a:srgbClr val="FD6400"/>
              </a:buClr>
              <a:buFont typeface="+mj-lt"/>
              <a:buAutoNum type="romanUcPeriod"/>
            </a:pPr>
            <a:r>
              <a:rPr lang="en-US" sz="1400" dirty="0">
                <a:cs typeface="Mongolian Baiti"/>
              </a:rPr>
              <a:t>Add a new stand-alone remote app</a:t>
            </a:r>
          </a:p>
          <a:p>
            <a:pPr marL="615415" lvl="1" indent="-400050">
              <a:buClr>
                <a:srgbClr val="FD6400"/>
              </a:buClr>
              <a:buFont typeface="+mj-lt"/>
              <a:buAutoNum type="romanUcPeriod"/>
            </a:pPr>
            <a:r>
              <a:rPr lang="en-US" sz="1400" dirty="0">
                <a:cs typeface="Mongolian Baiti"/>
              </a:rPr>
              <a:t>Add webpack config with the </a:t>
            </a:r>
            <a:r>
              <a:rPr lang="en-US" sz="1400" dirty="0" err="1">
                <a:cs typeface="Mongolian Baiti"/>
              </a:rPr>
              <a:t>ModuleFederationPlugin</a:t>
            </a:r>
            <a:endParaRPr lang="en-US" sz="1400" dirty="0">
              <a:cs typeface="Mongolian Baiti"/>
            </a:endParaRPr>
          </a:p>
          <a:p>
            <a:pPr marL="615415" lvl="1" indent="-400050">
              <a:buClr>
                <a:srgbClr val="FD6400"/>
              </a:buClr>
              <a:buFont typeface="+mj-lt"/>
              <a:buAutoNum type="romanUcPeriod"/>
            </a:pPr>
            <a:r>
              <a:rPr lang="en-US" sz="1400" dirty="0">
                <a:cs typeface="Mongolian Baiti"/>
              </a:rPr>
              <a:t>Support Module Federation’s eager consumption of dependencies</a:t>
            </a:r>
          </a:p>
          <a:p>
            <a:pPr marL="399415" indent="-400050">
              <a:buClr>
                <a:srgbClr val="FD6400"/>
              </a:buClr>
              <a:buFont typeface="+mj-lt"/>
              <a:buAutoNum type="arabicParenR"/>
            </a:pPr>
            <a:r>
              <a:rPr lang="en-US" sz="1800" dirty="0">
                <a:cs typeface="Mongolian Baiti"/>
              </a:rPr>
              <a:t>Transform your main app to a host</a:t>
            </a:r>
          </a:p>
          <a:p>
            <a:pPr marL="615415" lvl="1" indent="-400050">
              <a:buClr>
                <a:srgbClr val="FD6400"/>
              </a:buClr>
              <a:buFont typeface="+mj-lt"/>
              <a:buAutoNum type="romanUcPeriod"/>
            </a:pPr>
            <a:r>
              <a:rPr lang="en-US" sz="1400" dirty="0">
                <a:cs typeface="Mongolian Baiti"/>
              </a:rPr>
              <a:t>Extend webpack config with the </a:t>
            </a:r>
            <a:r>
              <a:rPr lang="en-US" sz="1400" dirty="0" err="1">
                <a:cs typeface="Mongolian Baiti"/>
              </a:rPr>
              <a:t>ModuleFederationPlugin</a:t>
            </a:r>
            <a:r>
              <a:rPr lang="en-US" sz="1400" dirty="0">
                <a:cs typeface="Mongolian Baiti"/>
              </a:rPr>
              <a:t> to transform your main app into a host</a:t>
            </a:r>
          </a:p>
          <a:p>
            <a:pPr marL="615415" lvl="1" indent="-400050">
              <a:buClr>
                <a:srgbClr val="FD6400"/>
              </a:buClr>
              <a:buFont typeface="+mj-lt"/>
              <a:buAutoNum type="romanUcPeriod"/>
            </a:pPr>
            <a:r>
              <a:rPr lang="en-US" sz="1400" dirty="0">
                <a:cs typeface="Mongolian Baiti"/>
              </a:rPr>
              <a:t>Support Module Federation’s eager consumption of dependencies</a:t>
            </a:r>
          </a:p>
          <a:p>
            <a:pPr marL="615415" lvl="1" indent="-400050">
              <a:buClr>
                <a:srgbClr val="FD6400"/>
              </a:buClr>
              <a:buFont typeface="+mj-lt"/>
              <a:buAutoNum type="romanUcPeriod"/>
            </a:pPr>
            <a:r>
              <a:rPr lang="en-US" sz="1400" dirty="0">
                <a:cs typeface="Mongolian Baiti"/>
              </a:rPr>
              <a:t>Tell Webpack where to find the remote apps</a:t>
            </a:r>
          </a:p>
          <a:p>
            <a:pPr marL="615415" lvl="1" indent="-400050">
              <a:buClr>
                <a:srgbClr val="FD6400"/>
              </a:buClr>
              <a:buFont typeface="+mj-lt"/>
              <a:buAutoNum type="romanUcPeriod"/>
            </a:pPr>
            <a:r>
              <a:rPr lang="en-US" sz="1400" dirty="0">
                <a:cs typeface="Mongolian Baiti"/>
              </a:rPr>
              <a:t>Replace entry page imports with imports of the federated remote module</a:t>
            </a: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747150863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app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63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2138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app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64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DD58C9-5081-F6FA-E11C-2ED503E21ADF}"/>
              </a:ext>
            </a:extLst>
          </p:cNvPr>
          <p:cNvSpPr/>
          <p:nvPr/>
        </p:nvSpPr>
        <p:spPr>
          <a:xfrm>
            <a:off x="1193677" y="1819790"/>
            <a:ext cx="909894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865174-833B-A6FB-73A8-AD355422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36" y="2090057"/>
            <a:ext cx="4367228" cy="14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819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app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65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DD58C9-5081-F6FA-E11C-2ED503E21ADF}"/>
              </a:ext>
            </a:extLst>
          </p:cNvPr>
          <p:cNvSpPr/>
          <p:nvPr/>
        </p:nvSpPr>
        <p:spPr>
          <a:xfrm>
            <a:off x="1197533" y="1968437"/>
            <a:ext cx="1536657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72D3B8-63A7-BC79-74F4-CD39357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683" y="1258989"/>
            <a:ext cx="4790450" cy="32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6968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66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F5853D-DE90-FC78-78DA-99298B894FEC}"/>
              </a:ext>
            </a:extLst>
          </p:cNvPr>
          <p:cNvSpPr/>
          <p:nvPr/>
        </p:nvSpPr>
        <p:spPr>
          <a:xfrm>
            <a:off x="1180162" y="3486431"/>
            <a:ext cx="1243223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6C2C66C-FED9-6A69-AA45-D0848693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84" y="0"/>
            <a:ext cx="48583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67408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app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67</a:t>
            </a:fld>
            <a:endParaRPr lang="en-GB" noProof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34763BF-567F-12C8-6102-4C5DD39E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58989"/>
            <a:ext cx="2258376" cy="32968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DD58C9-5081-F6FA-E11C-2ED503E21ADF}"/>
              </a:ext>
            </a:extLst>
          </p:cNvPr>
          <p:cNvSpPr/>
          <p:nvPr/>
        </p:nvSpPr>
        <p:spPr>
          <a:xfrm>
            <a:off x="1084923" y="2234198"/>
            <a:ext cx="1243870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5C2E57B-AB32-7458-1CB1-9D974576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86" y="1648691"/>
            <a:ext cx="5013591" cy="2517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C4BB72-7A7C-81A6-5F72-C79C8C200DE8}"/>
              </a:ext>
            </a:extLst>
          </p:cNvPr>
          <p:cNvSpPr/>
          <p:nvPr/>
        </p:nvSpPr>
        <p:spPr>
          <a:xfrm>
            <a:off x="3755300" y="2427607"/>
            <a:ext cx="2816667" cy="950718"/>
          </a:xfrm>
          <a:prstGeom prst="rect">
            <a:avLst/>
          </a:prstGeom>
          <a:noFill/>
          <a:ln w="19050" cap="rnd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3CA66-196A-6F5B-87A7-9095254F0DC5}"/>
              </a:ext>
            </a:extLst>
          </p:cNvPr>
          <p:cNvSpPr txBox="1"/>
          <p:nvPr/>
        </p:nvSpPr>
        <p:spPr>
          <a:xfrm>
            <a:off x="6675932" y="2423453"/>
            <a:ext cx="1153618" cy="830997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00" dirty="0">
                <a:solidFill>
                  <a:srgbClr val="C00000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Not rendered because</a:t>
            </a:r>
          </a:p>
          <a:p>
            <a:r>
              <a:rPr lang="en-US" sz="1200" spc="-100" dirty="0">
                <a:solidFill>
                  <a:srgbClr val="C00000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this depends on state in a stateful library that is not shared yet</a:t>
            </a:r>
          </a:p>
        </p:txBody>
      </p:sp>
    </p:spTree>
    <p:extLst>
      <p:ext uri="{BB962C8B-B14F-4D97-AF65-F5344CB8AC3E}">
        <p14:creationId xmlns:p14="http://schemas.microsoft.com/office/powerpoint/2010/main" val="1387759708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68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F5853D-DE90-FC78-78DA-99298B894FEC}"/>
              </a:ext>
            </a:extLst>
          </p:cNvPr>
          <p:cNvSpPr/>
          <p:nvPr/>
        </p:nvSpPr>
        <p:spPr>
          <a:xfrm>
            <a:off x="1180162" y="3486431"/>
            <a:ext cx="1243223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BED04C-B671-9B74-1069-BA82B2A4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39" y="0"/>
            <a:ext cx="4846979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49494-2E48-2B28-2D0E-3A80B068AC07}"/>
              </a:ext>
            </a:extLst>
          </p:cNvPr>
          <p:cNvSpPr/>
          <p:nvPr/>
        </p:nvSpPr>
        <p:spPr>
          <a:xfrm>
            <a:off x="3476672" y="976711"/>
            <a:ext cx="1243223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82620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69</a:t>
            </a:fld>
            <a:endParaRPr lang="en-GB" noProof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271EE-5458-25D2-B227-423E2510D12C}"/>
              </a:ext>
            </a:extLst>
          </p:cNvPr>
          <p:cNvSpPr txBox="1"/>
          <p:nvPr/>
        </p:nvSpPr>
        <p:spPr>
          <a:xfrm>
            <a:off x="1499976" y="1459171"/>
            <a:ext cx="6576474" cy="2893100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 anchor="t" anchorCtr="0">
            <a:spAutoFit/>
          </a:bodyPr>
          <a:lstStyle/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Cannot find module '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ramda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webpackMissingModule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(consumes:134:162)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consumes:134:270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__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webpack_require__.m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.&lt;computed&gt; (consumes:164:1)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__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webpack_require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 (bootstrap:19:1)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 5256 (app.module.ts:24:28)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Function.__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webpack_require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 (bootstrap:19:1)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_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ZoneDelegate.invoke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(zone.js:372:26)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Zone.run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(zone.js:134:43)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zone.js:1275:36</a:t>
            </a:r>
          </a:p>
          <a:p>
            <a:pPr algn="l" fontAlgn="base"/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at _</a:t>
            </a:r>
            <a:r>
              <a:rPr lang="en-GB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ZoneDelegate.invokeTask</a:t>
            </a: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(zone.js:406:31)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726ECE-DA53-3FE0-7009-170E9329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14" y="191292"/>
            <a:ext cx="7042586" cy="875509"/>
          </a:xfrm>
        </p:spPr>
        <p:txBody>
          <a:bodyPr/>
          <a:lstStyle/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453842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Refactoring is hard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2C5F-2A90-442E-9492-EA33F82DC2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indent="0">
              <a:buClr>
                <a:srgbClr val="FD6400"/>
              </a:buClr>
              <a:buNone/>
            </a:pPr>
            <a:r>
              <a:rPr lang="en-US" dirty="0">
                <a:cs typeface="Mongolian Baiti"/>
              </a:rPr>
              <a:t>You notice:</a:t>
            </a: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Refactoring parts of the project gets more and more challenging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More and more teams need to be involved with changes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Migrations within the project take longer than they should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Quality / structure of the project is getting worse</a:t>
            </a:r>
          </a:p>
          <a:p>
            <a:pPr marL="215265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0" indent="0">
              <a:buClr>
                <a:srgbClr val="FD6400"/>
              </a:buClr>
              <a:buNone/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3211074727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70</a:t>
            </a:fld>
            <a:endParaRPr lang="en-GB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4C683-CE81-DCA2-E90C-3A63F26E7A58}"/>
              </a:ext>
            </a:extLst>
          </p:cNvPr>
          <p:cNvSpPr txBox="1"/>
          <p:nvPr/>
        </p:nvSpPr>
        <p:spPr>
          <a:xfrm>
            <a:off x="475815" y="1385537"/>
            <a:ext cx="2726837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Host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B8EE3-443F-EDF7-D5B5-683EC8BFC731}"/>
              </a:ext>
            </a:extLst>
          </p:cNvPr>
          <p:cNvSpPr/>
          <p:nvPr/>
        </p:nvSpPr>
        <p:spPr>
          <a:xfrm>
            <a:off x="475815" y="1923393"/>
            <a:ext cx="8126060" cy="2520000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32158"/>
                      <a:gd name="connsiteY0" fmla="*/ 0 h 2520000"/>
                      <a:gd name="connsiteX1" fmla="*/ 8132158 w 8132158"/>
                      <a:gd name="connsiteY1" fmla="*/ 0 h 2520000"/>
                      <a:gd name="connsiteX2" fmla="*/ 8132158 w 8132158"/>
                      <a:gd name="connsiteY2" fmla="*/ 2520000 h 2520000"/>
                      <a:gd name="connsiteX3" fmla="*/ 0 w 8132158"/>
                      <a:gd name="connsiteY3" fmla="*/ 2520000 h 2520000"/>
                      <a:gd name="connsiteX4" fmla="*/ 0 w 8132158"/>
                      <a:gd name="connsiteY4" fmla="*/ 0 h 25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2158" h="2520000" extrusionOk="0">
                        <a:moveTo>
                          <a:pt x="0" y="0"/>
                        </a:moveTo>
                        <a:cubicBezTo>
                          <a:pt x="3487166" y="118645"/>
                          <a:pt x="6134919" y="116012"/>
                          <a:pt x="8132158" y="0"/>
                        </a:cubicBezTo>
                        <a:cubicBezTo>
                          <a:pt x="7999276" y="962862"/>
                          <a:pt x="8217109" y="1720368"/>
                          <a:pt x="8132158" y="2520000"/>
                        </a:cubicBezTo>
                        <a:cubicBezTo>
                          <a:pt x="5047923" y="2654600"/>
                          <a:pt x="1843019" y="2362804"/>
                          <a:pt x="0" y="2520000"/>
                        </a:cubicBezTo>
                        <a:cubicBezTo>
                          <a:pt x="-20187" y="1978423"/>
                          <a:pt x="-152480" y="92865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A5DD4-6B53-3DA2-ACDF-C749EF55332A}"/>
              </a:ext>
            </a:extLst>
          </p:cNvPr>
          <p:cNvSpPr/>
          <p:nvPr/>
        </p:nvSpPr>
        <p:spPr>
          <a:xfrm>
            <a:off x="6608011" y="2174994"/>
            <a:ext cx="1117083" cy="362073"/>
          </a:xfrm>
          <a:custGeom>
            <a:avLst/>
            <a:gdLst>
              <a:gd name="connsiteX0" fmla="*/ 0 w 1117083"/>
              <a:gd name="connsiteY0" fmla="*/ 0 h 362073"/>
              <a:gd name="connsiteX1" fmla="*/ 580883 w 1117083"/>
              <a:gd name="connsiteY1" fmla="*/ 0 h 362073"/>
              <a:gd name="connsiteX2" fmla="*/ 1117083 w 1117083"/>
              <a:gd name="connsiteY2" fmla="*/ 0 h 362073"/>
              <a:gd name="connsiteX3" fmla="*/ 1117083 w 1117083"/>
              <a:gd name="connsiteY3" fmla="*/ 362073 h 362073"/>
              <a:gd name="connsiteX4" fmla="*/ 569712 w 1117083"/>
              <a:gd name="connsiteY4" fmla="*/ 362073 h 362073"/>
              <a:gd name="connsiteX5" fmla="*/ 0 w 1117083"/>
              <a:gd name="connsiteY5" fmla="*/ 362073 h 362073"/>
              <a:gd name="connsiteX6" fmla="*/ 0 w 1117083"/>
              <a:gd name="connsiteY6" fmla="*/ 0 h 36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7083" h="362073" fill="none" extrusionOk="0">
                <a:moveTo>
                  <a:pt x="0" y="0"/>
                </a:moveTo>
                <a:cubicBezTo>
                  <a:pt x="128443" y="3693"/>
                  <a:pt x="296863" y="12934"/>
                  <a:pt x="580883" y="0"/>
                </a:cubicBezTo>
                <a:cubicBezTo>
                  <a:pt x="864903" y="-12934"/>
                  <a:pt x="880007" y="-3387"/>
                  <a:pt x="1117083" y="0"/>
                </a:cubicBezTo>
                <a:cubicBezTo>
                  <a:pt x="1131676" y="85211"/>
                  <a:pt x="1124266" y="217762"/>
                  <a:pt x="1117083" y="362073"/>
                </a:cubicBezTo>
                <a:cubicBezTo>
                  <a:pt x="972586" y="381694"/>
                  <a:pt x="821924" y="335970"/>
                  <a:pt x="569712" y="362073"/>
                </a:cubicBezTo>
                <a:cubicBezTo>
                  <a:pt x="317500" y="388176"/>
                  <a:pt x="158982" y="384196"/>
                  <a:pt x="0" y="362073"/>
                </a:cubicBezTo>
                <a:cubicBezTo>
                  <a:pt x="-16408" y="270265"/>
                  <a:pt x="14858" y="89737"/>
                  <a:pt x="0" y="0"/>
                </a:cubicBezTo>
                <a:close/>
              </a:path>
              <a:path w="1117083" h="362073" stroke="0" extrusionOk="0">
                <a:moveTo>
                  <a:pt x="0" y="0"/>
                </a:moveTo>
                <a:cubicBezTo>
                  <a:pt x="173064" y="9588"/>
                  <a:pt x="307481" y="-111"/>
                  <a:pt x="547371" y="0"/>
                </a:cubicBezTo>
                <a:cubicBezTo>
                  <a:pt x="787261" y="111"/>
                  <a:pt x="978056" y="-7377"/>
                  <a:pt x="1117083" y="0"/>
                </a:cubicBezTo>
                <a:cubicBezTo>
                  <a:pt x="1116043" y="73908"/>
                  <a:pt x="1107838" y="192893"/>
                  <a:pt x="1117083" y="362073"/>
                </a:cubicBezTo>
                <a:cubicBezTo>
                  <a:pt x="879768" y="360553"/>
                  <a:pt x="801972" y="353078"/>
                  <a:pt x="558542" y="362073"/>
                </a:cubicBezTo>
                <a:cubicBezTo>
                  <a:pt x="315112" y="371068"/>
                  <a:pt x="227736" y="380616"/>
                  <a:pt x="0" y="362073"/>
                </a:cubicBezTo>
                <a:cubicBezTo>
                  <a:pt x="13041" y="187586"/>
                  <a:pt x="2816" y="102797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f</a:t>
            </a:r>
            <a:r>
              <a:rPr lang="en-NL" sz="1200" dirty="0">
                <a:solidFill>
                  <a:schemeClr val="accent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m-page-1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6E773-7682-72F4-64CC-6FAFEC9B880A}"/>
              </a:ext>
            </a:extLst>
          </p:cNvPr>
          <p:cNvSpPr/>
          <p:nvPr/>
        </p:nvSpPr>
        <p:spPr>
          <a:xfrm>
            <a:off x="3844910" y="2837641"/>
            <a:ext cx="1454179" cy="396000"/>
          </a:xfrm>
          <a:custGeom>
            <a:avLst/>
            <a:gdLst>
              <a:gd name="connsiteX0" fmla="*/ 0 w 1454179"/>
              <a:gd name="connsiteY0" fmla="*/ 0 h 396000"/>
              <a:gd name="connsiteX1" fmla="*/ 513810 w 1454179"/>
              <a:gd name="connsiteY1" fmla="*/ 0 h 396000"/>
              <a:gd name="connsiteX2" fmla="*/ 1013078 w 1454179"/>
              <a:gd name="connsiteY2" fmla="*/ 0 h 396000"/>
              <a:gd name="connsiteX3" fmla="*/ 1454179 w 1454179"/>
              <a:gd name="connsiteY3" fmla="*/ 0 h 396000"/>
              <a:gd name="connsiteX4" fmla="*/ 1454179 w 1454179"/>
              <a:gd name="connsiteY4" fmla="*/ 396000 h 396000"/>
              <a:gd name="connsiteX5" fmla="*/ 998536 w 1454179"/>
              <a:gd name="connsiteY5" fmla="*/ 396000 h 396000"/>
              <a:gd name="connsiteX6" fmla="*/ 513810 w 1454179"/>
              <a:gd name="connsiteY6" fmla="*/ 396000 h 396000"/>
              <a:gd name="connsiteX7" fmla="*/ 0 w 1454179"/>
              <a:gd name="connsiteY7" fmla="*/ 396000 h 396000"/>
              <a:gd name="connsiteX8" fmla="*/ 0 w 145417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4179" h="396000" fill="none" extrusionOk="0">
                <a:moveTo>
                  <a:pt x="0" y="0"/>
                </a:moveTo>
                <a:cubicBezTo>
                  <a:pt x="123237" y="-5069"/>
                  <a:pt x="272375" y="-25652"/>
                  <a:pt x="513810" y="0"/>
                </a:cubicBezTo>
                <a:cubicBezTo>
                  <a:pt x="755245" y="25652"/>
                  <a:pt x="773739" y="11593"/>
                  <a:pt x="1013078" y="0"/>
                </a:cubicBezTo>
                <a:cubicBezTo>
                  <a:pt x="1252417" y="-11593"/>
                  <a:pt x="1246885" y="-7895"/>
                  <a:pt x="1454179" y="0"/>
                </a:cubicBezTo>
                <a:cubicBezTo>
                  <a:pt x="1456340" y="103908"/>
                  <a:pt x="1473458" y="242397"/>
                  <a:pt x="1454179" y="396000"/>
                </a:cubicBezTo>
                <a:cubicBezTo>
                  <a:pt x="1284857" y="376379"/>
                  <a:pt x="1221192" y="388548"/>
                  <a:pt x="998536" y="396000"/>
                </a:cubicBezTo>
                <a:cubicBezTo>
                  <a:pt x="775880" y="403452"/>
                  <a:pt x="742807" y="392019"/>
                  <a:pt x="513810" y="396000"/>
                </a:cubicBezTo>
                <a:cubicBezTo>
                  <a:pt x="284813" y="399981"/>
                  <a:pt x="245364" y="400375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454179" h="396000" stroke="0" extrusionOk="0">
                <a:moveTo>
                  <a:pt x="0" y="0"/>
                </a:moveTo>
                <a:cubicBezTo>
                  <a:pt x="197940" y="19816"/>
                  <a:pt x="239880" y="7696"/>
                  <a:pt x="470185" y="0"/>
                </a:cubicBezTo>
                <a:cubicBezTo>
                  <a:pt x="700490" y="-7696"/>
                  <a:pt x="724794" y="-18614"/>
                  <a:pt x="911286" y="0"/>
                </a:cubicBezTo>
                <a:cubicBezTo>
                  <a:pt x="1097778" y="18614"/>
                  <a:pt x="1256210" y="6190"/>
                  <a:pt x="1454179" y="0"/>
                </a:cubicBezTo>
                <a:cubicBezTo>
                  <a:pt x="1436566" y="170917"/>
                  <a:pt x="1459659" y="247262"/>
                  <a:pt x="1454179" y="396000"/>
                </a:cubicBezTo>
                <a:cubicBezTo>
                  <a:pt x="1301049" y="417425"/>
                  <a:pt x="1107729" y="373371"/>
                  <a:pt x="998536" y="396000"/>
                </a:cubicBezTo>
                <a:cubicBezTo>
                  <a:pt x="889343" y="418629"/>
                  <a:pt x="593908" y="389940"/>
                  <a:pt x="484726" y="396000"/>
                </a:cubicBezTo>
                <a:cubicBezTo>
                  <a:pt x="375544" y="402061"/>
                  <a:pt x="191345" y="418013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9050" cap="rnd" cmpd="sng" algn="ctr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</a:t>
            </a:r>
            <a:r>
              <a:rPr lang="en-NL" sz="1200" dirty="0">
                <a:solidFill>
                  <a:schemeClr val="accent6">
                    <a:lumMod val="75000"/>
                  </a:scheme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ommon-show-hide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9F2A3EC-F73C-AAFF-F03D-4347685DC3DC}"/>
              </a:ext>
            </a:extLst>
          </p:cNvPr>
          <p:cNvCxnSpPr>
            <a:cxnSpLocks/>
            <a:stCxn id="20" idx="3"/>
            <a:endCxn id="38" idx="0"/>
          </p:cNvCxnSpPr>
          <p:nvPr/>
        </p:nvCxnSpPr>
        <p:spPr>
          <a:xfrm>
            <a:off x="2737031" y="2354978"/>
            <a:ext cx="1834969" cy="482663"/>
          </a:xfrm>
          <a:prstGeom prst="bentConnector2">
            <a:avLst/>
          </a:prstGeom>
          <a:ln w="12700" cap="rnd">
            <a:solidFill>
              <a:schemeClr val="tx2"/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A4D268-0164-691C-8DAF-4D0BAE4AAF7E}"/>
              </a:ext>
            </a:extLst>
          </p:cNvPr>
          <p:cNvCxnSpPr>
            <a:cxnSpLocks/>
            <a:stCxn id="31" idx="1"/>
            <a:endCxn id="38" idx="0"/>
          </p:cNvCxnSpPr>
          <p:nvPr/>
        </p:nvCxnSpPr>
        <p:spPr>
          <a:xfrm rot="10800000" flipV="1">
            <a:off x="4572001" y="2356031"/>
            <a:ext cx="2036011" cy="481610"/>
          </a:xfrm>
          <a:prstGeom prst="bentConnector2">
            <a:avLst/>
          </a:prstGeom>
          <a:ln w="12700" cap="rnd">
            <a:solidFill>
              <a:schemeClr val="accent2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637D5-E612-3C3A-6C8C-1FFE7C1C076B}"/>
              </a:ext>
            </a:extLst>
          </p:cNvPr>
          <p:cNvSpPr/>
          <p:nvPr/>
        </p:nvSpPr>
        <p:spPr>
          <a:xfrm>
            <a:off x="1041092" y="2156978"/>
            <a:ext cx="1695939" cy="396000"/>
          </a:xfrm>
          <a:custGeom>
            <a:avLst/>
            <a:gdLst>
              <a:gd name="connsiteX0" fmla="*/ 0 w 1695939"/>
              <a:gd name="connsiteY0" fmla="*/ 0 h 396000"/>
              <a:gd name="connsiteX1" fmla="*/ 599232 w 1695939"/>
              <a:gd name="connsiteY1" fmla="*/ 0 h 396000"/>
              <a:gd name="connsiteX2" fmla="*/ 1181504 w 1695939"/>
              <a:gd name="connsiteY2" fmla="*/ 0 h 396000"/>
              <a:gd name="connsiteX3" fmla="*/ 1695939 w 1695939"/>
              <a:gd name="connsiteY3" fmla="*/ 0 h 396000"/>
              <a:gd name="connsiteX4" fmla="*/ 1695939 w 1695939"/>
              <a:gd name="connsiteY4" fmla="*/ 396000 h 396000"/>
              <a:gd name="connsiteX5" fmla="*/ 1164545 w 1695939"/>
              <a:gd name="connsiteY5" fmla="*/ 396000 h 396000"/>
              <a:gd name="connsiteX6" fmla="*/ 599232 w 1695939"/>
              <a:gd name="connsiteY6" fmla="*/ 396000 h 396000"/>
              <a:gd name="connsiteX7" fmla="*/ 0 w 1695939"/>
              <a:gd name="connsiteY7" fmla="*/ 396000 h 396000"/>
              <a:gd name="connsiteX8" fmla="*/ 0 w 1695939"/>
              <a:gd name="connsiteY8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939" h="396000" fill="none" extrusionOk="0">
                <a:moveTo>
                  <a:pt x="0" y="0"/>
                </a:moveTo>
                <a:cubicBezTo>
                  <a:pt x="284858" y="-5921"/>
                  <a:pt x="393378" y="21665"/>
                  <a:pt x="599232" y="0"/>
                </a:cubicBezTo>
                <a:cubicBezTo>
                  <a:pt x="805086" y="-21665"/>
                  <a:pt x="1003809" y="-4570"/>
                  <a:pt x="1181504" y="0"/>
                </a:cubicBezTo>
                <a:cubicBezTo>
                  <a:pt x="1359199" y="4570"/>
                  <a:pt x="1475803" y="-16478"/>
                  <a:pt x="1695939" y="0"/>
                </a:cubicBezTo>
                <a:cubicBezTo>
                  <a:pt x="1698100" y="103908"/>
                  <a:pt x="1715218" y="242397"/>
                  <a:pt x="1695939" y="396000"/>
                </a:cubicBezTo>
                <a:cubicBezTo>
                  <a:pt x="1533657" y="419844"/>
                  <a:pt x="1300995" y="407657"/>
                  <a:pt x="1164545" y="396000"/>
                </a:cubicBezTo>
                <a:cubicBezTo>
                  <a:pt x="1028095" y="384343"/>
                  <a:pt x="758682" y="373859"/>
                  <a:pt x="599232" y="396000"/>
                </a:cubicBezTo>
                <a:cubicBezTo>
                  <a:pt x="439782" y="418141"/>
                  <a:pt x="177236" y="393752"/>
                  <a:pt x="0" y="396000"/>
                </a:cubicBezTo>
                <a:cubicBezTo>
                  <a:pt x="19656" y="310178"/>
                  <a:pt x="10393" y="120726"/>
                  <a:pt x="0" y="0"/>
                </a:cubicBezTo>
                <a:close/>
              </a:path>
              <a:path w="1695939" h="396000" stroke="0" extrusionOk="0">
                <a:moveTo>
                  <a:pt x="0" y="0"/>
                </a:moveTo>
                <a:cubicBezTo>
                  <a:pt x="235711" y="-14133"/>
                  <a:pt x="362863" y="-18754"/>
                  <a:pt x="548354" y="0"/>
                </a:cubicBezTo>
                <a:cubicBezTo>
                  <a:pt x="733845" y="18754"/>
                  <a:pt x="840026" y="1661"/>
                  <a:pt x="1062788" y="0"/>
                </a:cubicBezTo>
                <a:cubicBezTo>
                  <a:pt x="1285550" y="-1661"/>
                  <a:pt x="1507478" y="-26899"/>
                  <a:pt x="1695939" y="0"/>
                </a:cubicBezTo>
                <a:cubicBezTo>
                  <a:pt x="1678326" y="170917"/>
                  <a:pt x="1701419" y="247262"/>
                  <a:pt x="1695939" y="396000"/>
                </a:cubicBezTo>
                <a:cubicBezTo>
                  <a:pt x="1454451" y="379659"/>
                  <a:pt x="1289821" y="370957"/>
                  <a:pt x="1164545" y="396000"/>
                </a:cubicBezTo>
                <a:cubicBezTo>
                  <a:pt x="1039269" y="421043"/>
                  <a:pt x="704392" y="397580"/>
                  <a:pt x="565313" y="396000"/>
                </a:cubicBezTo>
                <a:cubicBezTo>
                  <a:pt x="426234" y="394420"/>
                  <a:pt x="145709" y="394259"/>
                  <a:pt x="0" y="396000"/>
                </a:cubicBezTo>
                <a:cubicBezTo>
                  <a:pt x="-2781" y="289517"/>
                  <a:pt x="14341" y="111999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Host</a:t>
            </a:r>
            <a:endParaRPr lang="en-NL" sz="1200" dirty="0">
              <a:solidFill>
                <a:schemeClr val="tx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D5B3A-DB91-87AC-7E00-FE8548D6ADE6}"/>
              </a:ext>
            </a:extLst>
          </p:cNvPr>
          <p:cNvSpPr txBox="1"/>
          <p:nvPr/>
        </p:nvSpPr>
        <p:spPr>
          <a:xfrm>
            <a:off x="6040445" y="1380131"/>
            <a:ext cx="2432828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Remote app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015158-C9F0-800E-B93E-B3F0F06A2612}"/>
              </a:ext>
            </a:extLst>
          </p:cNvPr>
          <p:cNvSpPr/>
          <p:nvPr/>
        </p:nvSpPr>
        <p:spPr>
          <a:xfrm>
            <a:off x="4148014" y="3658580"/>
            <a:ext cx="847969" cy="396000"/>
          </a:xfrm>
          <a:custGeom>
            <a:avLst/>
            <a:gdLst>
              <a:gd name="connsiteX0" fmla="*/ 0 w 847969"/>
              <a:gd name="connsiteY0" fmla="*/ 0 h 396000"/>
              <a:gd name="connsiteX1" fmla="*/ 440944 w 847969"/>
              <a:gd name="connsiteY1" fmla="*/ 0 h 396000"/>
              <a:gd name="connsiteX2" fmla="*/ 847969 w 847969"/>
              <a:gd name="connsiteY2" fmla="*/ 0 h 396000"/>
              <a:gd name="connsiteX3" fmla="*/ 847969 w 847969"/>
              <a:gd name="connsiteY3" fmla="*/ 396000 h 396000"/>
              <a:gd name="connsiteX4" fmla="*/ 432464 w 847969"/>
              <a:gd name="connsiteY4" fmla="*/ 396000 h 396000"/>
              <a:gd name="connsiteX5" fmla="*/ 0 w 847969"/>
              <a:gd name="connsiteY5" fmla="*/ 396000 h 396000"/>
              <a:gd name="connsiteX6" fmla="*/ 0 w 847969"/>
              <a:gd name="connsiteY6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7969" h="396000" fill="none" extrusionOk="0">
                <a:moveTo>
                  <a:pt x="0" y="0"/>
                </a:moveTo>
                <a:cubicBezTo>
                  <a:pt x="199649" y="9623"/>
                  <a:pt x="329192" y="11896"/>
                  <a:pt x="440944" y="0"/>
                </a:cubicBezTo>
                <a:cubicBezTo>
                  <a:pt x="552696" y="-11896"/>
                  <a:pt x="657824" y="19702"/>
                  <a:pt x="847969" y="0"/>
                </a:cubicBezTo>
                <a:cubicBezTo>
                  <a:pt x="857038" y="101730"/>
                  <a:pt x="830135" y="287010"/>
                  <a:pt x="847969" y="396000"/>
                </a:cubicBezTo>
                <a:cubicBezTo>
                  <a:pt x="705830" y="396375"/>
                  <a:pt x="572305" y="399111"/>
                  <a:pt x="432464" y="396000"/>
                </a:cubicBezTo>
                <a:cubicBezTo>
                  <a:pt x="292624" y="392889"/>
                  <a:pt x="134520" y="412843"/>
                  <a:pt x="0" y="396000"/>
                </a:cubicBezTo>
                <a:cubicBezTo>
                  <a:pt x="16485" y="222450"/>
                  <a:pt x="-17241" y="139794"/>
                  <a:pt x="0" y="0"/>
                </a:cubicBezTo>
                <a:close/>
              </a:path>
              <a:path w="847969" h="396000" stroke="0" extrusionOk="0">
                <a:moveTo>
                  <a:pt x="0" y="0"/>
                </a:moveTo>
                <a:cubicBezTo>
                  <a:pt x="184874" y="-16984"/>
                  <a:pt x="315010" y="16990"/>
                  <a:pt x="415505" y="0"/>
                </a:cubicBezTo>
                <a:cubicBezTo>
                  <a:pt x="516001" y="-16990"/>
                  <a:pt x="674806" y="15085"/>
                  <a:pt x="847969" y="0"/>
                </a:cubicBezTo>
                <a:cubicBezTo>
                  <a:pt x="854948" y="162516"/>
                  <a:pt x="843168" y="247254"/>
                  <a:pt x="847969" y="396000"/>
                </a:cubicBezTo>
                <a:cubicBezTo>
                  <a:pt x="762633" y="417135"/>
                  <a:pt x="551811" y="388950"/>
                  <a:pt x="423985" y="396000"/>
                </a:cubicBezTo>
                <a:cubicBezTo>
                  <a:pt x="296159" y="403050"/>
                  <a:pt x="211446" y="411719"/>
                  <a:pt x="0" y="396000"/>
                </a:cubicBezTo>
                <a:cubicBezTo>
                  <a:pt x="-721" y="229585"/>
                  <a:pt x="-5169" y="176689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r>
              <a:rPr lang="nl-NL" sz="1200" dirty="0" err="1">
                <a:solidFill>
                  <a:schemeClr val="tx2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ramda</a:t>
            </a:r>
            <a:endParaRPr lang="en-NL" sz="1200" dirty="0">
              <a:solidFill>
                <a:schemeClr val="tx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DCEAC29-0490-9C9F-E30D-CA2C1A74A0D4}"/>
              </a:ext>
            </a:extLst>
          </p:cNvPr>
          <p:cNvCxnSpPr>
            <a:cxnSpLocks/>
            <a:stCxn id="38" idx="2"/>
            <a:endCxn id="86" idx="0"/>
          </p:cNvCxnSpPr>
          <p:nvPr/>
        </p:nvCxnSpPr>
        <p:spPr>
          <a:xfrm rot="5400000">
            <a:off x="4359531" y="3446110"/>
            <a:ext cx="424939" cy="1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2"/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EFEA64E-DFF8-4DF0-DF60-819188A9E54D}"/>
              </a:ext>
            </a:extLst>
          </p:cNvPr>
          <p:cNvSpPr/>
          <p:nvPr/>
        </p:nvSpPr>
        <p:spPr>
          <a:xfrm>
            <a:off x="1691232" y="2835905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tx2"/>
            </a:fgClr>
            <a:bgClr>
              <a:schemeClr val="bg1"/>
            </a:bgClr>
          </a:pattFill>
          <a:ln w="19050" cap="rnd" cmpd="sng" algn="ctr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C863DF-59F9-A59C-7AA8-F90A4B6791A0}"/>
              </a:ext>
            </a:extLst>
          </p:cNvPr>
          <p:cNvSpPr txBox="1"/>
          <p:nvPr/>
        </p:nvSpPr>
        <p:spPr>
          <a:xfrm>
            <a:off x="734100" y="2908130"/>
            <a:ext cx="846735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BF34EBB9-ADFC-6B7A-8FE2-0F05A2B1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0524" y="2881700"/>
            <a:ext cx="277415" cy="307882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6A708BA-DB40-C0F9-B4A6-E5FA81A5C27C}"/>
              </a:ext>
            </a:extLst>
          </p:cNvPr>
          <p:cNvCxnSpPr>
            <a:cxnSpLocks/>
            <a:stCxn id="90" idx="0"/>
            <a:endCxn id="20" idx="2"/>
          </p:cNvCxnSpPr>
          <p:nvPr/>
        </p:nvCxnSpPr>
        <p:spPr>
          <a:xfrm rot="16200000" flipV="1">
            <a:off x="1747684" y="2694357"/>
            <a:ext cx="282927" cy="170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2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D2E97A5A-BE33-8188-9596-CF583A8B1B41}"/>
              </a:ext>
            </a:extLst>
          </p:cNvPr>
          <p:cNvCxnSpPr>
            <a:cxnSpLocks/>
            <a:stCxn id="90" idx="3"/>
            <a:endCxn id="38" idx="1"/>
          </p:cNvCxnSpPr>
          <p:nvPr/>
        </p:nvCxnSpPr>
        <p:spPr>
          <a:xfrm>
            <a:off x="2087232" y="3034301"/>
            <a:ext cx="1757678" cy="1340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2"/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A6AA211-A149-AA64-00FD-67502EB5C834}"/>
              </a:ext>
            </a:extLst>
          </p:cNvPr>
          <p:cNvSpPr txBox="1"/>
          <p:nvPr/>
        </p:nvSpPr>
        <p:spPr>
          <a:xfrm>
            <a:off x="2207806" y="3019400"/>
            <a:ext cx="1454179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register as </a:t>
            </a:r>
            <a:r>
              <a:rPr lang="en-US" sz="1200" u="sng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</a:t>
            </a:r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bundle </a:t>
            </a:r>
            <a:r>
              <a:rPr lang="en-US" sz="1200" spc="-150" dirty="0">
                <a:solidFill>
                  <a:schemeClr val="accent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412.js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435B1-1680-9998-64CF-BC57DB3C2342}"/>
              </a:ext>
            </a:extLst>
          </p:cNvPr>
          <p:cNvSpPr txBox="1"/>
          <p:nvPr/>
        </p:nvSpPr>
        <p:spPr>
          <a:xfrm>
            <a:off x="3985268" y="2066680"/>
            <a:ext cx="1243519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import bundle </a:t>
            </a:r>
            <a:r>
              <a:rPr lang="en-US" sz="1200" spc="-150" dirty="0">
                <a:solidFill>
                  <a:schemeClr val="accent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412.js 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9E829B53-4E10-8BD1-5D5F-6BDE41DAB142}"/>
              </a:ext>
            </a:extLst>
          </p:cNvPr>
          <p:cNvCxnSpPr>
            <a:cxnSpLocks/>
            <a:stCxn id="90" idx="2"/>
            <a:endCxn id="86" idx="1"/>
          </p:cNvCxnSpPr>
          <p:nvPr/>
        </p:nvCxnSpPr>
        <p:spPr>
          <a:xfrm rot="16200000" flipH="1">
            <a:off x="2706681" y="2415247"/>
            <a:ext cx="623884" cy="2258782"/>
          </a:xfrm>
          <a:prstGeom prst="bentConnector2">
            <a:avLst/>
          </a:prstGeom>
          <a:ln w="12700" cap="rnd">
            <a:solidFill>
              <a:schemeClr val="tx2"/>
            </a:solidFill>
            <a:prstDash val="sysDot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EEF23ED-70CC-64A2-0BF1-77C97CCCDE78}"/>
              </a:ext>
            </a:extLst>
          </p:cNvPr>
          <p:cNvSpPr txBox="1"/>
          <p:nvPr/>
        </p:nvSpPr>
        <p:spPr>
          <a:xfrm>
            <a:off x="2313135" y="3894059"/>
            <a:ext cx="1243519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register as bundle </a:t>
            </a:r>
            <a:r>
              <a:rPr lang="en-US" sz="12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562.js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4EE89AA-F5C3-C93C-EB8F-6ABC29CB95FB}"/>
              </a:ext>
            </a:extLst>
          </p:cNvPr>
          <p:cNvSpPr txBox="1"/>
          <p:nvPr/>
        </p:nvSpPr>
        <p:spPr>
          <a:xfrm>
            <a:off x="3408232" y="3322080"/>
            <a:ext cx="1243519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import bundle </a:t>
            </a:r>
            <a:r>
              <a:rPr lang="en-US" sz="1200" spc="-150" dirty="0">
                <a:solidFill>
                  <a:schemeClr val="tx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562.js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1008DF-1668-2B59-006F-23C0A1E64935}"/>
              </a:ext>
            </a:extLst>
          </p:cNvPr>
          <p:cNvSpPr/>
          <p:nvPr/>
        </p:nvSpPr>
        <p:spPr>
          <a:xfrm>
            <a:off x="6970688" y="2838757"/>
            <a:ext cx="396000" cy="396791"/>
          </a:xfrm>
          <a:custGeom>
            <a:avLst/>
            <a:gdLst>
              <a:gd name="connsiteX0" fmla="*/ 0 w 396000"/>
              <a:gd name="connsiteY0" fmla="*/ 0 h 396791"/>
              <a:gd name="connsiteX1" fmla="*/ 396000 w 396000"/>
              <a:gd name="connsiteY1" fmla="*/ 0 h 396791"/>
              <a:gd name="connsiteX2" fmla="*/ 396000 w 396000"/>
              <a:gd name="connsiteY2" fmla="*/ 396791 h 396791"/>
              <a:gd name="connsiteX3" fmla="*/ 0 w 396000"/>
              <a:gd name="connsiteY3" fmla="*/ 396791 h 396791"/>
              <a:gd name="connsiteX4" fmla="*/ 0 w 396000"/>
              <a:gd name="connsiteY4" fmla="*/ 0 h 3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0" h="396791" fill="none" extrusionOk="0">
                <a:moveTo>
                  <a:pt x="0" y="0"/>
                </a:moveTo>
                <a:cubicBezTo>
                  <a:pt x="120584" y="-1773"/>
                  <a:pt x="271416" y="-14231"/>
                  <a:pt x="396000" y="0"/>
                </a:cubicBezTo>
                <a:cubicBezTo>
                  <a:pt x="391176" y="161456"/>
                  <a:pt x="408389" y="247726"/>
                  <a:pt x="396000" y="396791"/>
                </a:cubicBezTo>
                <a:cubicBezTo>
                  <a:pt x="311243" y="414084"/>
                  <a:pt x="189016" y="378842"/>
                  <a:pt x="0" y="396791"/>
                </a:cubicBezTo>
                <a:cubicBezTo>
                  <a:pt x="19499" y="298674"/>
                  <a:pt x="-8873" y="191182"/>
                  <a:pt x="0" y="0"/>
                </a:cubicBezTo>
                <a:close/>
              </a:path>
              <a:path w="396000" h="396791" stroke="0" extrusionOk="0">
                <a:moveTo>
                  <a:pt x="0" y="0"/>
                </a:moveTo>
                <a:cubicBezTo>
                  <a:pt x="179743" y="-12613"/>
                  <a:pt x="236790" y="-8293"/>
                  <a:pt x="396000" y="0"/>
                </a:cubicBezTo>
                <a:cubicBezTo>
                  <a:pt x="408395" y="122053"/>
                  <a:pt x="401080" y="211132"/>
                  <a:pt x="396000" y="396791"/>
                </a:cubicBezTo>
                <a:cubicBezTo>
                  <a:pt x="267546" y="391990"/>
                  <a:pt x="81476" y="389151"/>
                  <a:pt x="0" y="396791"/>
                </a:cubicBezTo>
                <a:cubicBezTo>
                  <a:pt x="-10659" y="250113"/>
                  <a:pt x="11353" y="170545"/>
                  <a:pt x="0" y="0"/>
                </a:cubicBezTo>
                <a:close/>
              </a:path>
            </a:pathLst>
          </a:custGeom>
          <a:pattFill prst="ltDnDiag">
            <a:fgClr>
              <a:schemeClr val="accent2"/>
            </a:fgClr>
            <a:bgClr>
              <a:schemeClr val="bg1"/>
            </a:bgClr>
          </a:pattFill>
          <a:ln w="19050" cap="rnd" cmpd="sng" algn="ctr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NL" sz="1200" dirty="0">
              <a:solidFill>
                <a:schemeClr val="accent2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C53852-DAAF-E43B-D33E-E89B5FD96B28}"/>
              </a:ext>
            </a:extLst>
          </p:cNvPr>
          <p:cNvSpPr txBox="1"/>
          <p:nvPr/>
        </p:nvSpPr>
        <p:spPr>
          <a:xfrm>
            <a:off x="7453459" y="2902416"/>
            <a:ext cx="802001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webpack config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91C2B26D-3FF5-5A4B-207D-C5ECEA93F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9980" y="2884552"/>
            <a:ext cx="277415" cy="307882"/>
          </a:xfrm>
          <a:prstGeom prst="rect">
            <a:avLst/>
          </a:prstGeom>
        </p:spPr>
      </p:pic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8464DD76-CA2F-0A9A-1333-68DE49731BFE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 rot="16200000" flipH="1">
            <a:off x="7016775" y="2686844"/>
            <a:ext cx="301690" cy="2135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D845932-6ADE-E77B-5CEF-402C4766A9C1}"/>
              </a:ext>
            </a:extLst>
          </p:cNvPr>
          <p:cNvCxnSpPr>
            <a:cxnSpLocks/>
            <a:stCxn id="121" idx="1"/>
            <a:endCxn id="38" idx="3"/>
          </p:cNvCxnSpPr>
          <p:nvPr/>
        </p:nvCxnSpPr>
        <p:spPr>
          <a:xfrm rot="10800000">
            <a:off x="5299090" y="3035641"/>
            <a:ext cx="1671599" cy="1512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2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10301D2-09BB-F5C4-B10F-F00F8743E63C}"/>
              </a:ext>
            </a:extLst>
          </p:cNvPr>
          <p:cNvSpPr txBox="1"/>
          <p:nvPr/>
        </p:nvSpPr>
        <p:spPr>
          <a:xfrm>
            <a:off x="5463855" y="3036399"/>
            <a:ext cx="1454179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register as </a:t>
            </a:r>
            <a:r>
              <a:rPr lang="en-US" sz="1200" u="sng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shared</a:t>
            </a:r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 bundle </a:t>
            </a:r>
            <a:r>
              <a:rPr lang="en-US" sz="1200" spc="-150" dirty="0">
                <a:solidFill>
                  <a:schemeClr val="accent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412.js 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4C2A0049-3F4D-8FFB-B401-617DC1B80417}"/>
              </a:ext>
            </a:extLst>
          </p:cNvPr>
          <p:cNvCxnSpPr>
            <a:cxnSpLocks/>
            <a:stCxn id="121" idx="2"/>
            <a:endCxn id="86" idx="3"/>
          </p:cNvCxnSpPr>
          <p:nvPr/>
        </p:nvCxnSpPr>
        <p:spPr>
          <a:xfrm rot="5400000">
            <a:off x="5771820" y="2459712"/>
            <a:ext cx="621032" cy="2172705"/>
          </a:xfrm>
          <a:prstGeom prst="bentConnector2">
            <a:avLst/>
          </a:prstGeom>
          <a:ln w="12700" cap="rnd">
            <a:solidFill>
              <a:schemeClr val="accent2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0CE48A3-586B-1496-A86E-9DBE9E963746}"/>
              </a:ext>
            </a:extLst>
          </p:cNvPr>
          <p:cNvSpPr txBox="1"/>
          <p:nvPr/>
        </p:nvSpPr>
        <p:spPr>
          <a:xfrm>
            <a:off x="5485951" y="3872987"/>
            <a:ext cx="1243519" cy="276999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-150" dirty="0">
                <a:solidFill>
                  <a:srgbClr val="262626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register as bundle </a:t>
            </a:r>
            <a:r>
              <a:rPr lang="en-US" sz="1200" spc="-150" dirty="0">
                <a:solidFill>
                  <a:schemeClr val="accent2"/>
                </a:solidFill>
                <a:latin typeface="Dreaming Outloud Pro" panose="03050502040302030504" pitchFamily="66" charset="77"/>
                <a:ea typeface="Noteworthy Light" panose="02000400000000000000" pitchFamily="2" charset="77"/>
                <a:cs typeface="Dreaming Outloud Pro" panose="03050502040302030504" pitchFamily="66" charset="77"/>
              </a:rPr>
              <a:t>783.js </a:t>
            </a:r>
          </a:p>
        </p:txBody>
      </p:sp>
    </p:spTree>
    <p:extLst>
      <p:ext uri="{BB962C8B-B14F-4D97-AF65-F5344CB8AC3E}">
        <p14:creationId xmlns:p14="http://schemas.microsoft.com/office/powerpoint/2010/main" val="3631973709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71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F5853D-DE90-FC78-78DA-99298B894FEC}"/>
              </a:ext>
            </a:extLst>
          </p:cNvPr>
          <p:cNvSpPr/>
          <p:nvPr/>
        </p:nvSpPr>
        <p:spPr>
          <a:xfrm>
            <a:off x="1180162" y="3486431"/>
            <a:ext cx="1243223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81D2E49-C653-C162-5D47-CB9B3538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33" y="0"/>
            <a:ext cx="39979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7575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804-016D-C42A-1DF0-D174F09B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NX module federation</a:t>
            </a:r>
            <a:endParaRPr lang="en-US" baseline="30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72</a:t>
            </a:fld>
            <a:endParaRPr lang="en-GB" noProof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E19D029-8760-DCF0-A870-24070037BE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814" y="1336196"/>
            <a:ext cx="7804586" cy="2816891"/>
          </a:xfrm>
        </p:spPr>
        <p:txBody>
          <a:bodyPr vert="horz" lIns="0" tIns="45720" rIns="0" bIns="45720" rtlCol="0"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</a:rPr>
              <a:t>It is already used as our toolset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</a:rPr>
              <a:t>It simplifies and automates the webpack configuration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It </a:t>
            </a:r>
            <a:r>
              <a:rPr lang="en-GB" sz="1600" b="0" i="0" dirty="0">
                <a:solidFill>
                  <a:schemeClr val="tx1"/>
                </a:solidFill>
                <a:effectLst/>
              </a:rPr>
              <a:t>automatically scans your local NX workspaces and finds shared </a:t>
            </a:r>
            <a:r>
              <a:rPr lang="en-GB" sz="1600" b="0" i="0" dirty="0" err="1">
                <a:solidFill>
                  <a:schemeClr val="tx1"/>
                </a:solidFill>
                <a:effectLst/>
              </a:rPr>
              <a:t>npm</a:t>
            </a:r>
            <a:r>
              <a:rPr lang="en-GB" sz="1600" b="0" i="0" dirty="0">
                <a:solidFill>
                  <a:schemeClr val="tx1"/>
                </a:solidFill>
                <a:effectLst/>
              </a:rPr>
              <a:t> packages and local libraries</a:t>
            </a:r>
          </a:p>
          <a:p>
            <a:pPr lvl="1">
              <a:buFont typeface="+mj-lt"/>
              <a:buAutoNum type="arabicPeriod"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It is easy to configure what </a:t>
            </a:r>
            <a:r>
              <a:rPr lang="en-GB" sz="1600" b="0" i="0" dirty="0" err="1">
                <a:solidFill>
                  <a:schemeClr val="tx1"/>
                </a:solidFill>
                <a:effectLst/>
              </a:rPr>
              <a:t>npm</a:t>
            </a:r>
            <a:r>
              <a:rPr lang="en-GB" sz="1600" b="0" i="0" dirty="0">
                <a:solidFill>
                  <a:schemeClr val="tx1"/>
                </a:solidFill>
                <a:effectLst/>
              </a:rPr>
              <a:t> packages and local libraries you want to share or exclude between the host and remotes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</a:rPr>
              <a:t>It includes schematics that provide a well-thought-out project structure for your remotes and host apps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</a:rPr>
              <a:t>The NX CLI has the capability to boost up serving your remote and host apps locally by leveraging cache</a:t>
            </a: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sz="1600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sz="1600" dirty="0">
              <a:cs typeface="Mongolian Baiti"/>
            </a:endParaRPr>
          </a:p>
          <a:p>
            <a:pPr marL="215265" indent="-215900"/>
            <a:endParaRPr lang="en-US" sz="1600" dirty="0">
              <a:cs typeface="Mongolian Baiti"/>
            </a:endParaRPr>
          </a:p>
          <a:p>
            <a:pPr marL="215900" indent="-215900"/>
            <a:endParaRPr lang="en-US" sz="1600" dirty="0">
              <a:cs typeface="Mongolian Baiti"/>
            </a:endParaRPr>
          </a:p>
          <a:p>
            <a:pPr marL="215900" indent="-215900"/>
            <a:endParaRPr lang="en-US" sz="1600" dirty="0">
              <a:cs typeface="Mongolian Baiti"/>
            </a:endParaRPr>
          </a:p>
          <a:p>
            <a:pPr marL="215900" indent="-215900"/>
            <a:endParaRPr lang="en-US" sz="1600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3889956522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73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F5853D-DE90-FC78-78DA-99298B894FEC}"/>
              </a:ext>
            </a:extLst>
          </p:cNvPr>
          <p:cNvSpPr/>
          <p:nvPr/>
        </p:nvSpPr>
        <p:spPr>
          <a:xfrm>
            <a:off x="1180163" y="3333280"/>
            <a:ext cx="1490966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41099-8FB3-D5E9-4CFB-4F09B63E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69" y="1810782"/>
            <a:ext cx="4633686" cy="4786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AB370F-BD4D-4170-FD0A-8593116B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14" y="191292"/>
            <a:ext cx="7042586" cy="875509"/>
          </a:xfrm>
        </p:spPr>
        <p:txBody>
          <a:bodyPr/>
          <a:lstStyle/>
          <a:p>
            <a:r>
              <a:rPr lang="en-US" dirty="0"/>
              <a:t>Transition to NX module federation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35936961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0333-901B-D3E8-9F70-3FB5D3248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74</a:t>
            </a:fld>
            <a:endParaRPr lang="en-GB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A5F7FA-27DF-336C-D744-30916E39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4" y="1207188"/>
            <a:ext cx="2353334" cy="3359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41099-8FB3-D5E9-4CFB-4F09B63E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69" y="1810782"/>
            <a:ext cx="4633686" cy="4786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AB370F-BD4D-4170-FD0A-8593116B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14" y="191292"/>
            <a:ext cx="7042586" cy="875509"/>
          </a:xfrm>
        </p:spPr>
        <p:txBody>
          <a:bodyPr/>
          <a:lstStyle/>
          <a:p>
            <a:r>
              <a:rPr lang="en-US" dirty="0"/>
              <a:t>Transition to NX module federation</a:t>
            </a:r>
            <a:endParaRPr lang="en-US" baseline="3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FE3F3-731B-C9A3-F92C-E63E0743B343}"/>
              </a:ext>
            </a:extLst>
          </p:cNvPr>
          <p:cNvSpPr/>
          <p:nvPr/>
        </p:nvSpPr>
        <p:spPr>
          <a:xfrm>
            <a:off x="1180163" y="3180129"/>
            <a:ext cx="819806" cy="175673"/>
          </a:xfrm>
          <a:prstGeom prst="rect">
            <a:avLst/>
          </a:prstGeom>
          <a:noFill/>
          <a:ln w="19050" cap="rnd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NL">
              <a:solidFill>
                <a:srgbClr val="5E6A7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F9DF216-95D5-DEB2-B86F-AF0E36C0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868" y="2571750"/>
            <a:ext cx="4633687" cy="12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5522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2-4: Module Federation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75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61FC2-4A32-71CD-4C26-518CB11AA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5814" y="1066801"/>
            <a:ext cx="7804586" cy="3429000"/>
          </a:xfrm>
        </p:spPr>
        <p:txBody>
          <a:bodyPr/>
          <a:lstStyle/>
          <a:p>
            <a:r>
              <a:rPr lang="en-NL" b="1" u="sng" dirty="0"/>
              <a:t>Goal:</a:t>
            </a:r>
            <a:r>
              <a:rPr lang="en-NL" b="1" dirty="0"/>
              <a:t> </a:t>
            </a:r>
            <a:r>
              <a:rPr lang="en-NL" dirty="0"/>
              <a:t>Implement a Micro Frontend architecture with Module Federation for the modulith flight-app</a:t>
            </a:r>
          </a:p>
          <a:p>
            <a:r>
              <a:rPr lang="en-GB" dirty="0"/>
              <a:t>Read the docs for the instructions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85618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Tight coupling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2C5F-2A90-442E-9492-EA33F82DC2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indent="0">
              <a:buClr>
                <a:srgbClr val="FD6400"/>
              </a:buClr>
              <a:buNone/>
            </a:pPr>
            <a:r>
              <a:rPr lang="en-US" dirty="0">
                <a:cs typeface="Mongolian Baiti"/>
              </a:rPr>
              <a:t>You notice:</a:t>
            </a: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More and more teams need to be involved with changes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Tight coupling between features or the main app</a:t>
            </a:r>
          </a:p>
          <a:p>
            <a:pPr marL="431265" lvl="1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You will notice the level of coupling when you try to split off a feature into a stand-alone app</a:t>
            </a:r>
          </a:p>
          <a:p>
            <a:pPr marL="215265" indent="-215900">
              <a:buClr>
                <a:srgbClr val="FD6400"/>
              </a:buClr>
            </a:pPr>
            <a:r>
              <a:rPr lang="en-US" dirty="0">
                <a:cs typeface="Mongolian Baiti"/>
              </a:rPr>
              <a:t>More occasions where simple changes caused something seemingly unrelated to break</a:t>
            </a:r>
          </a:p>
          <a:p>
            <a:pPr marL="0" indent="0">
              <a:buClr>
                <a:srgbClr val="FD6400"/>
              </a:buClr>
              <a:buNone/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18622832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D04-C2DE-4D69-8B7F-B15AC3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splitting up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E13EE-804F-4647-A9CD-C6ABC94B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C4A5-98F2-7545-875B-39B2F450044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2C5F-2A90-442E-9492-EA33F82DC2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Clr>
                <a:srgbClr val="FD6400"/>
              </a:buClr>
            </a:pPr>
            <a:r>
              <a:rPr lang="en-US" sz="1800" dirty="0">
                <a:cs typeface="Mongolian Baiti"/>
              </a:rPr>
              <a:t>Forces you to design a decoupled project structure, improving overview for developers</a:t>
            </a:r>
          </a:p>
          <a:p>
            <a:pPr>
              <a:buClr>
                <a:srgbClr val="FD6400"/>
              </a:buClr>
            </a:pPr>
            <a:r>
              <a:rPr lang="en-US" sz="1800" dirty="0">
                <a:cs typeface="Mongolian Baiti"/>
              </a:rPr>
              <a:t>Tight coupling between features or the main app can be identified and decoupled</a:t>
            </a:r>
          </a:p>
          <a:p>
            <a:pPr>
              <a:buClr>
                <a:srgbClr val="FD6400"/>
              </a:buClr>
            </a:pPr>
            <a:r>
              <a:rPr lang="en-US" sz="1800" dirty="0">
                <a:cs typeface="Mongolian Baiti"/>
              </a:rPr>
              <a:t>Better developer experience: smaller apps will start and reload faster </a:t>
            </a:r>
          </a:p>
          <a:p>
            <a:pPr>
              <a:buClr>
                <a:srgbClr val="FD6400"/>
              </a:buClr>
            </a:pPr>
            <a:r>
              <a:rPr lang="en-US" sz="1800" dirty="0">
                <a:cs typeface="Mongolian Baiti"/>
              </a:rPr>
              <a:t>Pipelines build and test smaller apps, decreasing load, increasing throughput and stability</a:t>
            </a:r>
          </a:p>
          <a:p>
            <a:pPr>
              <a:buClr>
                <a:srgbClr val="FD6400"/>
              </a:buClr>
            </a:pPr>
            <a:r>
              <a:rPr lang="en-US" sz="1800" dirty="0">
                <a:cs typeface="Mongolian Baiti"/>
              </a:rPr>
              <a:t>Less interdependencies = fewer teams need to be involved with changes</a:t>
            </a:r>
          </a:p>
          <a:p>
            <a:pPr>
              <a:buClr>
                <a:srgbClr val="FD6400"/>
              </a:buClr>
            </a:pPr>
            <a:r>
              <a:rPr lang="en-US" sz="1800" dirty="0">
                <a:cs typeface="Mongolian Baiti"/>
              </a:rPr>
              <a:t>Migrations are easier to do in smaller apps</a:t>
            </a:r>
          </a:p>
          <a:p>
            <a:pPr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>
              <a:buClr>
                <a:srgbClr val="FD6400"/>
              </a:buClr>
            </a:pPr>
            <a:r>
              <a:rPr lang="en-US" dirty="0">
                <a:cs typeface="Mongolian Baiti"/>
              </a:rPr>
              <a:t>But how do you start to split up the application?</a:t>
            </a:r>
          </a:p>
          <a:p>
            <a:pPr>
              <a:buClr>
                <a:srgbClr val="FD6400"/>
              </a:buClr>
            </a:pPr>
            <a:endParaRPr lang="en-US" sz="1600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indent="-215900">
              <a:buClr>
                <a:srgbClr val="FD6400"/>
              </a:buClr>
            </a:pPr>
            <a:endParaRPr lang="en-US" dirty="0">
              <a:cs typeface="Mongolian Baiti"/>
            </a:endParaRPr>
          </a:p>
          <a:p>
            <a:pPr marL="215900" lvl="1" indent="0">
              <a:buClr>
                <a:srgbClr val="000099"/>
              </a:buClr>
              <a:buNone/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431800" lvl="1" indent="-215900">
              <a:buClr>
                <a:srgbClr val="000099"/>
              </a:buClr>
            </a:pPr>
            <a:endParaRPr lang="en-US" dirty="0">
              <a:cs typeface="Mongolian Baiti"/>
            </a:endParaRPr>
          </a:p>
          <a:p>
            <a:pPr marL="215265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  <a:p>
            <a:pPr marL="215900" indent="-215900"/>
            <a:endParaRPr lang="en-US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42164172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9084321721765c1e78434b475a698ad93964e1a"/>
  <p:tag name="ISPRING_RESOURCE_PATHS_HASH_2" val="c3f317ba7b5e1a6a7f1f4f2869da9f284492f95"/>
</p:tagLst>
</file>

<file path=ppt/theme/theme1.xml><?xml version="1.0" encoding="utf-8"?>
<a:theme xmlns:a="http://schemas.openxmlformats.org/drawingml/2006/main" name="Rabo PPT template 2_5_UK 16x9">
  <a:themeElements>
    <a:clrScheme name="Rabo 2">
      <a:dk1>
        <a:sysClr val="windowText" lastClr="000000"/>
      </a:dk1>
      <a:lt1>
        <a:sysClr val="window" lastClr="FFFFFF"/>
      </a:lt1>
      <a:dk2>
        <a:srgbClr val="000099"/>
      </a:dk2>
      <a:lt2>
        <a:srgbClr val="EAEAEA"/>
      </a:lt2>
      <a:accent1>
        <a:srgbClr val="000099"/>
      </a:accent1>
      <a:accent2>
        <a:srgbClr val="FD6400"/>
      </a:accent2>
      <a:accent3>
        <a:srgbClr val="90D1E3"/>
      </a:accent3>
      <a:accent4>
        <a:srgbClr val="AB9D70"/>
      </a:accent4>
      <a:accent5>
        <a:srgbClr val="133359"/>
      </a:accent5>
      <a:accent6>
        <a:srgbClr val="80BA27"/>
      </a:accent6>
      <a:hlink>
        <a:srgbClr val="C8009C"/>
      </a:hlink>
      <a:folHlink>
        <a:srgbClr val="5E6A71"/>
      </a:folHlink>
    </a:clrScheme>
    <a:fontScheme name="Rabobank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12700" cap="rnd" cmpd="sng" algn="ctr">
          <a:solidFill>
            <a:srgbClr val="EAEAEA"/>
          </a:solidFill>
          <a:prstDash val="solid"/>
        </a:ln>
        <a:effectLst/>
      </a:spPr>
      <a:bodyPr rtlCol="0" anchor="ctr"/>
      <a:lstStyle>
        <a:defPPr algn="ctr">
          <a:defRPr smtClean="0">
            <a:solidFill>
              <a:srgbClr val="5E6A71"/>
            </a:solidFill>
          </a:defRPr>
        </a:defPPr>
      </a:lstStyle>
    </a:spDef>
    <a:lnDef>
      <a:spPr>
        <a:ln w="12700" cap="rnd"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square" lIns="0" rIns="0" rtlCol="0" anchor="t" anchorCtr="0">
        <a:spAutoFit/>
      </a:bodyPr>
      <a:lstStyle>
        <a:defPPr algn="ctr">
          <a:defRPr dirty="0" smtClean="0">
            <a:solidFill>
              <a:srgbClr val="5E6A71"/>
            </a:solidFill>
          </a:defRPr>
        </a:defPPr>
      </a:lstStyle>
    </a:txDef>
  </a:objectDefaults>
  <a:extraClrSchemeLst/>
  <a:custClrLst>
    <a:custClr name="Pioenroze">
      <a:srgbClr val="C8009C"/>
    </a:custClr>
    <a:custClr name="Granietgrijs">
      <a:srgbClr val="5E6A71"/>
    </a:custClr>
    <a:custClr name="Lippenstiftrood">
      <a:srgbClr val="D6083B"/>
    </a:custClr>
    <a:custClr name="Lichtgrijs">
      <a:srgbClr val="DCDDDE"/>
    </a:custClr>
  </a:custClrLst>
  <a:extLst>
    <a:ext uri="{05A4C25C-085E-4340-85A3-A5531E510DB2}">
      <thm15:themeFamily xmlns:thm15="http://schemas.microsoft.com/office/thememl/2012/main" name="Rabo PPT UK template 2_7 16x9.potx" id="{671DA4D5-0220-407E-B05F-E7BB291DF89A}" vid="{ED8930CF-5092-4711-BA35-2B9359ABB140}"/>
    </a:ext>
  </a:extLst>
</a:theme>
</file>

<file path=ppt/theme/theme2.xml><?xml version="1.0" encoding="utf-8"?>
<a:theme xmlns:a="http://schemas.openxmlformats.org/drawingml/2006/main" name="Rabo PPT UK Present 16x9">
  <a:themeElements>
    <a:clrScheme name="Rabo 2">
      <a:dk1>
        <a:sysClr val="windowText" lastClr="000000"/>
      </a:dk1>
      <a:lt1>
        <a:sysClr val="window" lastClr="FFFFFF"/>
      </a:lt1>
      <a:dk2>
        <a:srgbClr val="000099"/>
      </a:dk2>
      <a:lt2>
        <a:srgbClr val="EAEAEA"/>
      </a:lt2>
      <a:accent1>
        <a:srgbClr val="000099"/>
      </a:accent1>
      <a:accent2>
        <a:srgbClr val="FD6400"/>
      </a:accent2>
      <a:accent3>
        <a:srgbClr val="90D1E3"/>
      </a:accent3>
      <a:accent4>
        <a:srgbClr val="AB9D70"/>
      </a:accent4>
      <a:accent5>
        <a:srgbClr val="133359"/>
      </a:accent5>
      <a:accent6>
        <a:srgbClr val="80BA27"/>
      </a:accent6>
      <a:hlink>
        <a:srgbClr val="C8009C"/>
      </a:hlink>
      <a:folHlink>
        <a:srgbClr val="5E6A71"/>
      </a:folHlink>
    </a:clrScheme>
    <a:fontScheme name="Rabobank">
      <a:majorFont>
        <a:latin typeface="Myriad for Rabobank Bd It"/>
        <a:ea typeface=""/>
        <a:cs typeface=""/>
      </a:majorFont>
      <a:minorFont>
        <a:latin typeface="Myriad for Rabobank L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12700" cap="rnd" cmpd="sng" algn="ctr">
          <a:solidFill>
            <a:srgbClr val="EAEAEA"/>
          </a:solidFill>
          <a:prstDash val="solid"/>
        </a:ln>
        <a:effectLst/>
      </a:spPr>
      <a:bodyPr rtlCol="0" anchor="ctr"/>
      <a:lstStyle>
        <a:defPPr algn="ctr">
          <a:defRPr smtClean="0">
            <a:solidFill>
              <a:srgbClr val="5E6A71"/>
            </a:solidFill>
          </a:defRPr>
        </a:defPPr>
      </a:lstStyle>
    </a:spDef>
    <a:lnDef>
      <a:spPr>
        <a:ln w="12700" cap="rnd"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chemeClr val="accent1"/>
          </a:solidFill>
        </a:ln>
      </a:spPr>
      <a:bodyPr wrap="square" lIns="0" rIns="0" rtlCol="0" anchor="t" anchorCtr="0">
        <a:spAutoFit/>
      </a:bodyPr>
      <a:lstStyle>
        <a:defPPr algn="ctr">
          <a:defRPr smtClean="0">
            <a:solidFill>
              <a:srgbClr val="5E6A71"/>
            </a:solidFill>
          </a:defRPr>
        </a:defPPr>
      </a:lstStyle>
    </a:txDef>
  </a:objectDefaults>
  <a:extraClrSchemeLst/>
  <a:custClrLst>
    <a:custClr name="Pioenroze">
      <a:srgbClr val="C8009C"/>
    </a:custClr>
    <a:custClr name="Granietgrijs">
      <a:srgbClr val="5E6A71"/>
    </a:custClr>
    <a:custClr name="Lippenstiftrood">
      <a:srgbClr val="D6083B"/>
    </a:custClr>
    <a:custClr name="Lichtgrijs">
      <a:srgbClr val="DCDDDE"/>
    </a:custClr>
  </a:custClrLst>
  <a:extLst>
    <a:ext uri="{05A4C25C-085E-4340-85A3-A5531E510DB2}">
      <thm15:themeFamily xmlns:thm15="http://schemas.microsoft.com/office/thememl/2012/main" name="Rabo PPT INT Slide deck - Present" id="{A6E29BC2-F658-B642-9034-CD9698E0C9E6}" vid="{833F794A-DF6E-E747-BC2C-7CD852510C77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898394-1c74-43d6-872e-0f92830a9e1c">
      <UserInfo>
        <DisplayName>Rijn van, LM (Leonie)</DisplayName>
        <AccountId>40</AccountId>
        <AccountType/>
      </UserInfo>
      <UserInfo>
        <DisplayName>Lombardi, MA (Michelle Antonia)</DisplayName>
        <AccountId>78</AccountId>
        <AccountType/>
      </UserInfo>
    </SharedWithUsers>
    <TaxCatchAll xmlns="23898394-1c74-43d6-872e-0f92830a9e1c" xsi:nil="true"/>
    <lcf76f155ced4ddcb4097134ff3c332f xmlns="d4cb3af0-8eec-40ad-8f47-7e4ade242bd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EF4C2144DBE74F98D10B54FB8EA6EC" ma:contentTypeVersion="16" ma:contentTypeDescription="Create a new document." ma:contentTypeScope="" ma:versionID="e0fc2b973cd0992cfedeb9eeaabd4b55">
  <xsd:schema xmlns:xsd="http://www.w3.org/2001/XMLSchema" xmlns:xs="http://www.w3.org/2001/XMLSchema" xmlns:p="http://schemas.microsoft.com/office/2006/metadata/properties" xmlns:ns2="d4cb3af0-8eec-40ad-8f47-7e4ade242bde" xmlns:ns3="23898394-1c74-43d6-872e-0f92830a9e1c" targetNamespace="http://schemas.microsoft.com/office/2006/metadata/properties" ma:root="true" ma:fieldsID="5a03630670a04e6ea6aef20eaf77fa4b" ns2:_="" ns3:_="">
    <xsd:import namespace="d4cb3af0-8eec-40ad-8f47-7e4ade242bde"/>
    <xsd:import namespace="23898394-1c74-43d6-872e-0f92830a9e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b3af0-8eec-40ad-8f47-7e4ade242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03c4af3-d430-4f28-9747-46973365d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98394-1c74-43d6-872e-0f92830a9e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8bb16cd-8441-45ad-b91f-6a02abe9ad5f}" ma:internalName="TaxCatchAll" ma:showField="CatchAllData" ma:web="23898394-1c74-43d6-872e-0f92830a9e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C3ED9D-6785-4171-8D5A-639AAE950DD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23898394-1c74-43d6-872e-0f92830a9e1c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d4cb3af0-8eec-40ad-8f47-7e4ade242bd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25130C-49D3-4661-A60A-EE20C8B98B12}">
  <ds:schemaRefs>
    <ds:schemaRef ds:uri="23898394-1c74-43d6-872e-0f92830a9e1c"/>
    <ds:schemaRef ds:uri="d4cb3af0-8eec-40ad-8f47-7e4ade242b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57E5D1-B4D1-4A1C-A6F0-72A0BABBFB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Rabo PPT UK template 2_7 16x9</Template>
  <TotalTime>25825</TotalTime>
  <Words>3025</Words>
  <Application>Microsoft Macintosh PowerPoint</Application>
  <PresentationFormat>On-screen Show (16:9)</PresentationFormat>
  <Paragraphs>882</Paragraphs>
  <Slides>75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Arial</vt:lpstr>
      <vt:lpstr>Calibri</vt:lpstr>
      <vt:lpstr>Consolas</vt:lpstr>
      <vt:lpstr>Corbel</vt:lpstr>
      <vt:lpstr>Dreaming Outloud Pro</vt:lpstr>
      <vt:lpstr>Lucida Grande</vt:lpstr>
      <vt:lpstr>Myriad for Rabobank</vt:lpstr>
      <vt:lpstr>Myriad for Rabobank Bd</vt:lpstr>
      <vt:lpstr>Myriad for Rabobank Bd It</vt:lpstr>
      <vt:lpstr>Myriad for Rabobank It</vt:lpstr>
      <vt:lpstr>Myriad for Rabobank Lt</vt:lpstr>
      <vt:lpstr>Myriad Pro</vt:lpstr>
      <vt:lpstr>System Font Regular</vt:lpstr>
      <vt:lpstr>Wingdings</vt:lpstr>
      <vt:lpstr>Rabo PPT template 2_5_UK 16x9</vt:lpstr>
      <vt:lpstr>Rabo PPT UK Present 16x9</vt:lpstr>
      <vt:lpstr>Micro Frontend Workshop</vt:lpstr>
      <vt:lpstr>Introduction</vt:lpstr>
      <vt:lpstr>Table of contents</vt:lpstr>
      <vt:lpstr>Reasons to split up your frontend application</vt:lpstr>
      <vt:lpstr>1) Subpar developer experience</vt:lpstr>
      <vt:lpstr>2) Slow / unstable pipelines</vt:lpstr>
      <vt:lpstr>3) Refactoring is hard</vt:lpstr>
      <vt:lpstr>4) Tight coupling</vt:lpstr>
      <vt:lpstr>Goals of splitting up the app</vt:lpstr>
      <vt:lpstr>Domain-Driven Design (DDD)</vt:lpstr>
      <vt:lpstr>Improve maintainability</vt:lpstr>
      <vt:lpstr>Identify sub-domains</vt:lpstr>
      <vt:lpstr>Identify sub-domains</vt:lpstr>
      <vt:lpstr>Identify sub-domains: menu items</vt:lpstr>
      <vt:lpstr>Domains are modelled separately</vt:lpstr>
      <vt:lpstr>Context-Mapping</vt:lpstr>
      <vt:lpstr>Implementing DDD with NX</vt:lpstr>
      <vt:lpstr>NX architecture matrix</vt:lpstr>
      <vt:lpstr>My recommended architecture matrix</vt:lpstr>
      <vt:lpstr>Project categories</vt:lpstr>
      <vt:lpstr>Project categories</vt:lpstr>
      <vt:lpstr>Restricting imports</vt:lpstr>
      <vt:lpstr>Restricting imports – project tags</vt:lpstr>
      <vt:lpstr>PowerPoint Presentation</vt:lpstr>
      <vt:lpstr>PowerPoint Presentation</vt:lpstr>
      <vt:lpstr>Restricting imports</vt:lpstr>
      <vt:lpstr>Modular Monolith = Modulith</vt:lpstr>
      <vt:lpstr>Assignment 1: Implement a DDD</vt:lpstr>
      <vt:lpstr>Architectural choices</vt:lpstr>
      <vt:lpstr>A decoupled modulith</vt:lpstr>
      <vt:lpstr>Architectural choices</vt:lpstr>
      <vt:lpstr>Deploy Modulith as one artifact</vt:lpstr>
      <vt:lpstr>Micro apps</vt:lpstr>
      <vt:lpstr>UI composition with Hyperlinks</vt:lpstr>
      <vt:lpstr>UI composition with Hyperlinks</vt:lpstr>
      <vt:lpstr>UI composition with a Shell</vt:lpstr>
      <vt:lpstr>Module Federation</vt:lpstr>
      <vt:lpstr>Decision tree</vt:lpstr>
      <vt:lpstr>Multiple repositories vs. Mono repositories</vt:lpstr>
      <vt:lpstr>Micro frontends in a mono repo??</vt:lpstr>
      <vt:lpstr>Micro frontends in multiple repositories</vt:lpstr>
      <vt:lpstr>What is Module Federation?</vt:lpstr>
      <vt:lpstr>A simple application</vt:lpstr>
      <vt:lpstr>Separating a domain</vt:lpstr>
      <vt:lpstr>Isolated / federated module</vt:lpstr>
      <vt:lpstr>Shell / Host and remote</vt:lpstr>
      <vt:lpstr>Shell with imported remote module</vt:lpstr>
      <vt:lpstr>Sharing dependencies with Module Federation</vt:lpstr>
      <vt:lpstr>Shared dependencies</vt:lpstr>
      <vt:lpstr>Shared dependencies - Properties</vt:lpstr>
      <vt:lpstr>version &amp; requiredVersion</vt:lpstr>
      <vt:lpstr>version &amp; requiredVersion</vt:lpstr>
      <vt:lpstr>version &amp; requiredVersion</vt:lpstr>
      <vt:lpstr>strictVersion &amp; singleton</vt:lpstr>
      <vt:lpstr>strictVersion &amp; singleton</vt:lpstr>
      <vt:lpstr>Singleton shared dependency</vt:lpstr>
      <vt:lpstr>Singleton shared dependency</vt:lpstr>
      <vt:lpstr>Singleton shared dependency</vt:lpstr>
      <vt:lpstr>Singleton shared dependency</vt:lpstr>
      <vt:lpstr>eager &amp; pinned</vt:lpstr>
      <vt:lpstr>Applying Module Federation</vt:lpstr>
      <vt:lpstr>Steps to apply module federation</vt:lpstr>
      <vt:lpstr>Remote app example</vt:lpstr>
      <vt:lpstr>Remote app example</vt:lpstr>
      <vt:lpstr>Remote app example</vt:lpstr>
      <vt:lpstr>PowerPoint Presentation</vt:lpstr>
      <vt:lpstr>Remote app example</vt:lpstr>
      <vt:lpstr>PowerPoint Presentation</vt:lpstr>
      <vt:lpstr>PowerPoint Presentation</vt:lpstr>
      <vt:lpstr>What is going on?</vt:lpstr>
      <vt:lpstr>PowerPoint Presentation</vt:lpstr>
      <vt:lpstr>Transition to NX module federation</vt:lpstr>
      <vt:lpstr>Transition to NX module federation</vt:lpstr>
      <vt:lpstr>Transition to NX module federation</vt:lpstr>
      <vt:lpstr>Assignments 2-4: Module Federation</vt:lpstr>
    </vt:vector>
  </TitlesOfParts>
  <Manager/>
  <Company>Rabobank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Winamp Review</dc:title>
  <dc:subject/>
  <dc:creator>Zuijlen van, R (Ronald)</dc:creator>
  <cp:keywords/>
  <dc:description/>
  <cp:lastModifiedBy>tim hermens</cp:lastModifiedBy>
  <cp:revision>22</cp:revision>
  <cp:lastPrinted>2013-10-14T08:39:00Z</cp:lastPrinted>
  <dcterms:created xsi:type="dcterms:W3CDTF">2020-03-16T07:00:47Z</dcterms:created>
  <dcterms:modified xsi:type="dcterms:W3CDTF">2023-02-13T16:35:17Z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mbMenu2">
    <vt:lpwstr>Eerste hoofdstuk</vt:lpwstr>
  </property>
  <property fmtid="{D5CDD505-2E9C-101B-9397-08002B2CF9AE}" pid="3" name="cmbMenu3">
    <vt:lpwstr>Tweede hoofdstuk</vt:lpwstr>
  </property>
  <property fmtid="{D5CDD505-2E9C-101B-9397-08002B2CF9AE}" pid="4" name="cmbMenu4">
    <vt:lpwstr>Derde hoofdstuk</vt:lpwstr>
  </property>
  <property fmtid="{D5CDD505-2E9C-101B-9397-08002B2CF9AE}" pid="5" name="cmbMenu5">
    <vt:lpwstr>Vierde hoofdstuk</vt:lpwstr>
  </property>
  <property fmtid="{D5CDD505-2E9C-101B-9397-08002B2CF9AE}" pid="6" name="cmbMenu6">
    <vt:lpwstr>Vijfde hoofdstuk</vt:lpwstr>
  </property>
  <property fmtid="{D5CDD505-2E9C-101B-9397-08002B2CF9AE}" pid="7" name="cmbMenu7">
    <vt:lpwstr>Samenvatting</vt:lpwstr>
  </property>
  <property fmtid="{D5CDD505-2E9C-101B-9397-08002B2CF9AE}" pid="8" name="txtPag1">
    <vt:lpwstr>12</vt:lpwstr>
  </property>
  <property fmtid="{D5CDD505-2E9C-101B-9397-08002B2CF9AE}" pid="9" name="txtPag2">
    <vt:lpwstr>13</vt:lpwstr>
  </property>
  <property fmtid="{D5CDD505-2E9C-101B-9397-08002B2CF9AE}" pid="10" name="txtPag3">
    <vt:lpwstr>14</vt:lpwstr>
  </property>
  <property fmtid="{D5CDD505-2E9C-101B-9397-08002B2CF9AE}" pid="11" name="txtPag4">
    <vt:lpwstr>15</vt:lpwstr>
  </property>
  <property fmtid="{D5CDD505-2E9C-101B-9397-08002B2CF9AE}" pid="12" name="txtPag6">
    <vt:lpwstr>17</vt:lpwstr>
  </property>
  <property fmtid="{D5CDD505-2E9C-101B-9397-08002B2CF9AE}" pid="13" name="txtPag7">
    <vt:lpwstr>18</vt:lpwstr>
  </property>
  <property fmtid="{D5CDD505-2E9C-101B-9397-08002B2CF9AE}" pid="14" name="txtPag8">
    <vt:lpwstr>19</vt:lpwstr>
  </property>
  <property fmtid="{D5CDD505-2E9C-101B-9397-08002B2CF9AE}" pid="15" name="imgIcoon2">
    <vt:lpwstr>P:\PPTdesign\0pdrachtgevers\Rabobank Nederland\De PPT Templates\Iconen\Icon1.bmp</vt:lpwstr>
  </property>
  <property fmtid="{D5CDD505-2E9C-101B-9397-08002B2CF9AE}" pid="16" name="imgIcoon3">
    <vt:lpwstr>P:\PPTdesign\0pdrachtgevers\Rabobank Nederland\De PPT Templates\Iconen\Icon2.bmp</vt:lpwstr>
  </property>
  <property fmtid="{D5CDD505-2E9C-101B-9397-08002B2CF9AE}" pid="17" name="imgIcoon4">
    <vt:lpwstr>P:\PPTdesign\0pdrachtgevers\Rabobank Nederland\De PPT Templates\Iconen\Icon3.bmp</vt:lpwstr>
  </property>
  <property fmtid="{D5CDD505-2E9C-101B-9397-08002B2CF9AE}" pid="18" name="imgIcoon5">
    <vt:lpwstr>P:\PPTdesign\0pdrachtgevers\Rabobank Nederland\De PPT Templates\Iconen\Icon4.bmp</vt:lpwstr>
  </property>
  <property fmtid="{D5CDD505-2E9C-101B-9397-08002B2CF9AE}" pid="19" name="imgIcoon6">
    <vt:lpwstr>P:\PPTdesign\0pdrachtgevers\Rabobank Nederland\De PPT Templates\Iconen\Icon5.bmp</vt:lpwstr>
  </property>
  <property fmtid="{D5CDD505-2E9C-101B-9397-08002B2CF9AE}" pid="20" name="imgIcoon7">
    <vt:lpwstr>P:\PPTdesign\0pdrachtgevers\Rabobank Nederland\De PPT Templates\Iconen\Icon29.bmp</vt:lpwstr>
  </property>
  <property fmtid="{D5CDD505-2E9C-101B-9397-08002B2CF9AE}" pid="21" name="imgIcoon8">
    <vt:lpwstr>P:\PPTdesign\0pdrachtgevers\Rabobank Nederland\De PPT Templates\Iconen\Icon15.bmp</vt:lpwstr>
  </property>
  <property fmtid="{D5CDD505-2E9C-101B-9397-08002B2CF9AE}" pid="22" name="txtPag5">
    <vt:lpwstr>16</vt:lpwstr>
  </property>
  <property fmtid="{D5CDD505-2E9C-101B-9397-08002B2CF9AE}" pid="23" name="imgIcoon9">
    <vt:lpwstr>P:\PPTdesign\0pdrachtgevers\Rabobank Nederland\De PPT Templates\Iconen\Icon12.bmp</vt:lpwstr>
  </property>
  <property fmtid="{D5CDD505-2E9C-101B-9397-08002B2CF9AE}" pid="24" name="txtPag9">
    <vt:lpwstr>20</vt:lpwstr>
  </property>
  <property fmtid="{D5CDD505-2E9C-101B-9397-08002B2CF9AE}" pid="25" name="cmbMenu8">
    <vt:lpwstr>Afsluiting</vt:lpwstr>
  </property>
  <property fmtid="{D5CDD505-2E9C-101B-9397-08002B2CF9AE}" pid="26" name="cmbMenu1">
    <vt:lpwstr>Inleiding</vt:lpwstr>
  </property>
  <property fmtid="{D5CDD505-2E9C-101B-9397-08002B2CF9AE}" pid="27" name="imgIcoon1">
    <vt:lpwstr>P:\PPTdesign\0pdrachtgevers\Rabobank Nederland\De PPT Templates\Iconen\Icon30.bmp</vt:lpwstr>
  </property>
  <property fmtid="{D5CDD505-2E9C-101B-9397-08002B2CF9AE}" pid="28" name="cmbMenu9">
    <vt:lpwstr>Test</vt:lpwstr>
  </property>
  <property fmtid="{D5CDD505-2E9C-101B-9397-08002B2CF9AE}" pid="29" name="nieuw">
    <vt:lpwstr>nee</vt:lpwstr>
  </property>
  <property fmtid="{D5CDD505-2E9C-101B-9397-08002B2CF9AE}" pid="30" name="ContentTypeId">
    <vt:lpwstr>0x0101004CEF4C2144DBE74F98D10B54FB8EA6EC</vt:lpwstr>
  </property>
  <property fmtid="{D5CDD505-2E9C-101B-9397-08002B2CF9AE}" pid="31" name="ComplianceAssetId">
    <vt:lpwstr/>
  </property>
  <property fmtid="{D5CDD505-2E9C-101B-9397-08002B2CF9AE}" pid="32" name="SharedWithUsers">
    <vt:lpwstr>97;#Bokhove, J (Jimmy);#100;#Muller, SS (Stephan);#117;#Thanayil Punathil, NS (Nishanth);#118;#Bhaskar, L (Lakshmipriya);#119;#Obregozo, M (Manuel);#120;#Epker, BR (Bas);#124;#Winamp Members</vt:lpwstr>
  </property>
  <property fmtid="{D5CDD505-2E9C-101B-9397-08002B2CF9AE}" pid="33" name="MediaServiceImageTags">
    <vt:lpwstr/>
  </property>
</Properties>
</file>