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lear Sans Regular" panose="02020500000000000000" charset="0"/>
      <p:regular r:id="rId10"/>
    </p:embeddedFont>
    <p:embeddedFont>
      <p:font typeface="HK Grotesk Bold" panose="02020500000000000000" charset="0"/>
      <p:regular r:id="rId11"/>
    </p:embeddedFont>
    <p:embeddedFont>
      <p:font typeface="Montserrat" panose="020F0502020204030204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787CD1"/>
          </a:solidFill>
        </p:spPr>
        <p:txBody>
          <a:bodyPr/>
          <a:lstStyle/>
          <a:p>
            <a:endParaRPr lang="zh-HK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59671" y="2181571"/>
            <a:ext cx="10037655" cy="5923857"/>
            <a:chOff x="0" y="0"/>
            <a:chExt cx="13383539" cy="7898476"/>
          </a:xfrm>
        </p:grpSpPr>
        <p:sp>
          <p:nvSpPr>
            <p:cNvPr id="4" name="TextBox 4"/>
            <p:cNvSpPr txBox="1"/>
            <p:nvPr/>
          </p:nvSpPr>
          <p:spPr>
            <a:xfrm>
              <a:off x="0" y="104775"/>
              <a:ext cx="13383539" cy="5012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6999">
                  <a:solidFill>
                    <a:srgbClr val="302B7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Online Retail Customer Analysis: Insights for Growth</a:t>
              </a:r>
            </a:p>
            <a:p>
              <a:pPr algn="l">
                <a:lnSpc>
                  <a:spcPts val="7279"/>
                </a:lnSpc>
              </a:pPr>
              <a:endParaRPr lang="en-US" sz="6999">
                <a:solidFill>
                  <a:srgbClr val="302B70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494444"/>
              <a:ext cx="13383539" cy="2404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02B70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This analysis covers retail data with nearly 800,000 transactions from almost 6,000 customers. We'll explore key segments and opportunities.</a:t>
              </a:r>
            </a:p>
            <a:p>
              <a:pPr algn="l">
                <a:lnSpc>
                  <a:spcPts val="3639"/>
                </a:lnSpc>
                <a:spcBef>
                  <a:spcPct val="0"/>
                </a:spcBef>
              </a:pPr>
              <a:endParaRPr lang="en-US" sz="2599">
                <a:solidFill>
                  <a:srgbClr val="302B70"/>
                </a:solidFill>
                <a:latin typeface="Clear Sans Regular"/>
                <a:ea typeface="Clear Sans Regular"/>
                <a:cs typeface="Clear Sans Regular"/>
                <a:sym typeface="Clear Sans Regula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18256" y="9518212"/>
            <a:ext cx="851487" cy="155656"/>
            <a:chOff x="0" y="0"/>
            <a:chExt cx="1135316" cy="2075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463887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927775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459350" y="0"/>
            <a:ext cx="5828650" cy="8775001"/>
          </a:xfrm>
          <a:custGeom>
            <a:avLst/>
            <a:gdLst/>
            <a:ahLst/>
            <a:cxnLst/>
            <a:rect l="l" t="t" r="r" b="b"/>
            <a:pathLst>
              <a:path w="5828650" h="8775001">
                <a:moveTo>
                  <a:pt x="0" y="0"/>
                </a:moveTo>
                <a:lnTo>
                  <a:pt x="5828650" y="0"/>
                </a:lnTo>
                <a:lnTo>
                  <a:pt x="5828650" y="8775001"/>
                </a:lnTo>
                <a:lnTo>
                  <a:pt x="0" y="87750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1465" y="0"/>
            <a:ext cx="7815388" cy="10875095"/>
          </a:xfrm>
          <a:custGeom>
            <a:avLst/>
            <a:gdLst/>
            <a:ahLst/>
            <a:cxnLst/>
            <a:rect l="l" t="t" r="r" b="b"/>
            <a:pathLst>
              <a:path w="7815388" h="10875095">
                <a:moveTo>
                  <a:pt x="0" y="0"/>
                </a:moveTo>
                <a:lnTo>
                  <a:pt x="7815388" y="0"/>
                </a:lnTo>
                <a:lnTo>
                  <a:pt x="7815388" y="10875095"/>
                </a:lnTo>
                <a:lnTo>
                  <a:pt x="0" y="10875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864"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30528" y="330413"/>
            <a:ext cx="15114637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0"/>
              </a:lnSpc>
            </a:pPr>
            <a:r>
              <a:rPr lang="en-US" sz="670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Our Customer Base Overview</a:t>
            </a:r>
          </a:p>
          <a:p>
            <a:pPr algn="l">
              <a:lnSpc>
                <a:spcPts val="8040"/>
              </a:lnSpc>
            </a:pPr>
            <a:endParaRPr lang="en-US" sz="6700">
              <a:solidFill>
                <a:srgbClr val="787CD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8050" y="2216363"/>
            <a:ext cx="1536055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4599" b="1">
                <a:solidFill>
                  <a:srgbClr val="302B7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5,942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79447" y="2930738"/>
            <a:ext cx="2513261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Unique Customers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02180" y="3302213"/>
            <a:ext cx="3067794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Across multiple countries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98609" y="4143717"/>
            <a:ext cx="1874937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4599">
                <a:solidFill>
                  <a:srgbClr val="302B7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44,876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17525" y="4848567"/>
            <a:ext cx="2595093" cy="368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3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Total Invoices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97446" y="5226263"/>
            <a:ext cx="3303538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Throughout analysis period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62022" y="6067767"/>
            <a:ext cx="1548110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4599">
                <a:solidFill>
                  <a:srgbClr val="302B7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10M+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71640" y="6772617"/>
            <a:ext cx="2441972" cy="371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3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Products Sold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3082" y="7117468"/>
            <a:ext cx="2445990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Wide product range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17870" y="7991817"/>
            <a:ext cx="2036415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4599">
                <a:solidFill>
                  <a:srgbClr val="302B7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$16.3M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31817" y="8706192"/>
            <a:ext cx="2227255" cy="371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3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Total Revenue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97471" y="9086844"/>
            <a:ext cx="3006775" cy="576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Generated during period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36045" y="7118102"/>
            <a:ext cx="493225" cy="621464"/>
          </a:xfrm>
          <a:custGeom>
            <a:avLst/>
            <a:gdLst/>
            <a:ahLst/>
            <a:cxnLst/>
            <a:rect l="l" t="t" r="r" b="b"/>
            <a:pathLst>
              <a:path w="493225" h="621464">
                <a:moveTo>
                  <a:pt x="0" y="0"/>
                </a:moveTo>
                <a:lnTo>
                  <a:pt x="493226" y="0"/>
                </a:lnTo>
                <a:lnTo>
                  <a:pt x="493226" y="621464"/>
                </a:lnTo>
                <a:lnTo>
                  <a:pt x="0" y="621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3" name="Freeform 3"/>
          <p:cNvSpPr/>
          <p:nvPr/>
        </p:nvSpPr>
        <p:spPr>
          <a:xfrm>
            <a:off x="4556500" y="3562594"/>
            <a:ext cx="533888" cy="533888"/>
          </a:xfrm>
          <a:custGeom>
            <a:avLst/>
            <a:gdLst/>
            <a:ahLst/>
            <a:cxnLst/>
            <a:rect l="l" t="t" r="r" b="b"/>
            <a:pathLst>
              <a:path w="533888" h="533888">
                <a:moveTo>
                  <a:pt x="0" y="0"/>
                </a:moveTo>
                <a:lnTo>
                  <a:pt x="533889" y="0"/>
                </a:lnTo>
                <a:lnTo>
                  <a:pt x="533889" y="533889"/>
                </a:lnTo>
                <a:lnTo>
                  <a:pt x="0" y="53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4" name="Freeform 4"/>
          <p:cNvSpPr/>
          <p:nvPr/>
        </p:nvSpPr>
        <p:spPr>
          <a:xfrm>
            <a:off x="4616995" y="5373808"/>
            <a:ext cx="473393" cy="476494"/>
          </a:xfrm>
          <a:custGeom>
            <a:avLst/>
            <a:gdLst/>
            <a:ahLst/>
            <a:cxnLst/>
            <a:rect l="l" t="t" r="r" b="b"/>
            <a:pathLst>
              <a:path w="473393" h="476494">
                <a:moveTo>
                  <a:pt x="0" y="0"/>
                </a:moveTo>
                <a:lnTo>
                  <a:pt x="473394" y="0"/>
                </a:lnTo>
                <a:lnTo>
                  <a:pt x="473394" y="476494"/>
                </a:lnTo>
                <a:lnTo>
                  <a:pt x="0" y="476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73131" y="1210163"/>
            <a:ext cx="15114637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0"/>
              </a:lnSpc>
            </a:pPr>
            <a:r>
              <a:rPr lang="en-US" sz="670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The RFM Segmentation Approach</a:t>
            </a:r>
          </a:p>
          <a:p>
            <a:pPr algn="l">
              <a:lnSpc>
                <a:spcPts val="8040"/>
              </a:lnSpc>
            </a:pPr>
            <a:endParaRPr lang="en-US" sz="6700">
              <a:solidFill>
                <a:srgbClr val="787CD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265101" y="3410438"/>
            <a:ext cx="153069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Monetary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12701" y="3986721"/>
            <a:ext cx="3631499" cy="3423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much they spend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17588" y="5268225"/>
            <a:ext cx="1950411" cy="43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Freque</a:t>
            </a:r>
            <a:r>
              <a:rPr lang="en-US" sz="27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ncy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17589" y="5848350"/>
            <a:ext cx="3931611" cy="666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often they purchase</a:t>
            </a:r>
          </a:p>
          <a:p>
            <a:pPr algn="ctr">
              <a:lnSpc>
                <a:spcPts val="2639"/>
              </a:lnSpc>
              <a:spcBef>
                <a:spcPct val="0"/>
              </a:spcBef>
            </a:pPr>
            <a:endParaRPr lang="en-US" sz="21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56659" y="7099052"/>
            <a:ext cx="1787741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</a:t>
            </a:r>
            <a:r>
              <a:rPr lang="en-US" sz="27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ecency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799" b="1" dirty="0">
              <a:solidFill>
                <a:srgbClr val="000000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73805" y="7603877"/>
            <a:ext cx="4489995" cy="666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recently they purchased</a:t>
            </a:r>
          </a:p>
          <a:p>
            <a:pPr algn="ctr">
              <a:lnSpc>
                <a:spcPts val="2639"/>
              </a:lnSpc>
              <a:spcBef>
                <a:spcPct val="0"/>
              </a:spcBef>
            </a:pPr>
            <a:endParaRPr lang="en-US" sz="21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6495" y="8820150"/>
            <a:ext cx="1495127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sz="28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This approach helps us identify our most valuable customers and those who need attention.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4471" y="1028700"/>
            <a:ext cx="15114637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0"/>
              </a:lnSpc>
            </a:pPr>
            <a:r>
              <a:rPr lang="en-US" sz="6700" dirty="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Segment Distribution</a:t>
            </a:r>
          </a:p>
          <a:p>
            <a:pPr algn="l">
              <a:lnSpc>
                <a:spcPts val="8040"/>
              </a:lnSpc>
            </a:pPr>
            <a:endParaRPr lang="en-US" sz="6700" dirty="0">
              <a:solidFill>
                <a:srgbClr val="787CD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8025" y="2037543"/>
            <a:ext cx="10536302" cy="8543588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212953" y="2470762"/>
          <a:ext cx="7557631" cy="7619998"/>
        </p:xfrm>
        <a:graphic>
          <a:graphicData uri="http://schemas.openxmlformats.org/drawingml/2006/table">
            <a:tbl>
              <a:tblPr/>
              <a:tblGrid>
                <a:gridCol w="405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0879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Champions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Recent purchases, frequent buyers, high spenders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879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Loyal Customers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Regular buyers with above-average spending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879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Promising Customers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Recent customers with potential to become loya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879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Potential Loyalists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Active but not frequent customers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724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New Customers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First-time or recent buyers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0879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About to Sleep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Haven't purchased recently, risk of losing them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0879">
                <a:tc>
                  <a:txBody>
                    <a:bodyPr/>
                    <a:lstStyle/>
                    <a:p>
                      <a:pPr algn="ctr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At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Haven't purchased in a long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5"/>
          <p:cNvGrpSpPr/>
          <p:nvPr/>
        </p:nvGrpSpPr>
        <p:grpSpPr>
          <a:xfrm>
            <a:off x="9255712" y="2499337"/>
            <a:ext cx="845530" cy="7620000"/>
            <a:chOff x="0" y="0"/>
            <a:chExt cx="517997" cy="46682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7997" cy="4668245"/>
            </a:xfrm>
            <a:custGeom>
              <a:avLst/>
              <a:gdLst/>
              <a:ahLst/>
              <a:cxnLst/>
              <a:rect l="l" t="t" r="r" b="b"/>
              <a:pathLst>
                <a:path w="517997" h="4668245">
                  <a:moveTo>
                    <a:pt x="258999" y="4668245"/>
                  </a:moveTo>
                  <a:lnTo>
                    <a:pt x="0" y="4261845"/>
                  </a:lnTo>
                  <a:lnTo>
                    <a:pt x="203200" y="4261845"/>
                  </a:lnTo>
                  <a:lnTo>
                    <a:pt x="203200" y="0"/>
                  </a:lnTo>
                  <a:lnTo>
                    <a:pt x="314797" y="0"/>
                  </a:lnTo>
                  <a:lnTo>
                    <a:pt x="314797" y="4261845"/>
                  </a:lnTo>
                  <a:lnTo>
                    <a:pt x="517997" y="4261845"/>
                  </a:lnTo>
                  <a:lnTo>
                    <a:pt x="258999" y="4668245"/>
                  </a:ln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-9525"/>
              <a:ext cx="111597" cy="457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087209" y="2524125"/>
            <a:ext cx="1500188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200" dirty="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High value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92929" y="9410700"/>
            <a:ext cx="1428626" cy="33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200" dirty="0">
                <a:solidFill>
                  <a:srgbClr val="2D8BBA"/>
                </a:solidFill>
                <a:latin typeface="Montserrat"/>
                <a:ea typeface="Montserrat"/>
                <a:cs typeface="Montserrat"/>
                <a:sym typeface="Montserrat"/>
              </a:rPr>
              <a:t>Low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1121" y="714060"/>
            <a:ext cx="15979898" cy="203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0"/>
              </a:lnSpc>
            </a:pPr>
            <a:r>
              <a:rPr lang="en-US" sz="670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Value Distribution By Segment</a:t>
            </a:r>
          </a:p>
          <a:p>
            <a:pPr algn="l">
              <a:lnSpc>
                <a:spcPts val="8040"/>
              </a:lnSpc>
            </a:pPr>
            <a:endParaRPr lang="en-US" sz="6700">
              <a:solidFill>
                <a:srgbClr val="787CD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04" y="1348358"/>
            <a:ext cx="11048812" cy="9859377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8335703" y="1971537"/>
            <a:ext cx="808297" cy="595108"/>
          </a:xfrm>
          <a:custGeom>
            <a:avLst/>
            <a:gdLst/>
            <a:ahLst/>
            <a:cxnLst/>
            <a:rect l="l" t="t" r="r" b="b"/>
            <a:pathLst>
              <a:path w="808297" h="595108">
                <a:moveTo>
                  <a:pt x="0" y="0"/>
                </a:moveTo>
                <a:lnTo>
                  <a:pt x="808297" y="0"/>
                </a:lnTo>
                <a:lnTo>
                  <a:pt x="808297" y="595109"/>
                </a:lnTo>
                <a:lnTo>
                  <a:pt x="0" y="5951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0458013" y="3072612"/>
            <a:ext cx="7579493" cy="1076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b="1">
                <a:solidFill>
                  <a:srgbClr val="A10E83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Champions (14.6% of customers) generate over 51% of our revenue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1121" y="714060"/>
            <a:ext cx="15979898" cy="203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0"/>
              </a:lnSpc>
            </a:pPr>
            <a:r>
              <a:rPr lang="en-US" sz="670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Customer Retention Patterns</a:t>
            </a:r>
          </a:p>
          <a:p>
            <a:pPr algn="l">
              <a:lnSpc>
                <a:spcPts val="8040"/>
              </a:lnSpc>
            </a:pPr>
            <a:endParaRPr lang="en-US" sz="6700">
              <a:solidFill>
                <a:srgbClr val="787CD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611" y="1536188"/>
            <a:ext cx="12685022" cy="917509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flipV="1">
            <a:off x="1295095" y="7429499"/>
            <a:ext cx="9906305" cy="153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5" name="TextBox 5"/>
          <p:cNvSpPr txBox="1"/>
          <p:nvPr/>
        </p:nvSpPr>
        <p:spPr>
          <a:xfrm>
            <a:off x="6931490" y="6972300"/>
            <a:ext cx="3682374" cy="334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 dirty="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30% </a:t>
            </a:r>
            <a:r>
              <a:rPr lang="en-US" sz="2199" dirty="0" err="1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Rentention</a:t>
            </a:r>
            <a:r>
              <a:rPr lang="en-US" sz="2199" dirty="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Threshold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56511" y="3448695"/>
            <a:ext cx="6779089" cy="5988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3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Initial Drop-off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Strong drop-off after first purchase across all customer cohorts.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3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December Anomaly 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 2009 cohort saw a unique Month 4 retention spike (42.5%), likely due to a re-engagement campaign or holiday effect.</a:t>
            </a:r>
          </a:p>
          <a:p>
            <a:pPr algn="l">
              <a:lnSpc>
                <a:spcPts val="2639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3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Stable Retention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 2009 cohort maintained steady retention from months 2–6, unlike others.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3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Loyal Core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25–30% of customers in strong cohorts continue purchasing after 6 months.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3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Top Performer</a:t>
            </a:r>
          </a:p>
          <a:p>
            <a:pPr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December 2009 cohort retained 40% of its customers even after 24 months.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6197" y="5235967"/>
            <a:ext cx="5735462" cy="4703079"/>
          </a:xfrm>
          <a:custGeom>
            <a:avLst/>
            <a:gdLst/>
            <a:ahLst/>
            <a:cxnLst/>
            <a:rect l="l" t="t" r="r" b="b"/>
            <a:pathLst>
              <a:path w="5735462" h="4703079">
                <a:moveTo>
                  <a:pt x="0" y="0"/>
                </a:moveTo>
                <a:lnTo>
                  <a:pt x="5735461" y="0"/>
                </a:lnTo>
                <a:lnTo>
                  <a:pt x="5735461" y="4703079"/>
                </a:lnTo>
                <a:lnTo>
                  <a:pt x="0" y="4703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69344" y="6291866"/>
            <a:ext cx="6012665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3150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Champions &amp; Loyal (30%)</a:t>
            </a:r>
          </a:p>
          <a:p>
            <a:pPr algn="ctr">
              <a:lnSpc>
                <a:spcPts val="3780"/>
              </a:lnSpc>
              <a:spcBef>
                <a:spcPct val="0"/>
              </a:spcBef>
            </a:pPr>
            <a:endParaRPr lang="en-US" sz="3150" b="1">
              <a:solidFill>
                <a:srgbClr val="000000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235038" y="5235967"/>
            <a:ext cx="5735462" cy="4703079"/>
          </a:xfrm>
          <a:custGeom>
            <a:avLst/>
            <a:gdLst/>
            <a:ahLst/>
            <a:cxnLst/>
            <a:rect l="l" t="t" r="r" b="b"/>
            <a:pathLst>
              <a:path w="5735462" h="4703079">
                <a:moveTo>
                  <a:pt x="0" y="0"/>
                </a:moveTo>
                <a:lnTo>
                  <a:pt x="5735461" y="0"/>
                </a:lnTo>
                <a:lnTo>
                  <a:pt x="5735461" y="4703079"/>
                </a:lnTo>
                <a:lnTo>
                  <a:pt x="0" y="4703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5" name="TextBox 5"/>
          <p:cNvSpPr txBox="1"/>
          <p:nvPr/>
        </p:nvSpPr>
        <p:spPr>
          <a:xfrm>
            <a:off x="6642014" y="6081768"/>
            <a:ext cx="555773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3150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Promising &amp; Potential (32%)</a:t>
            </a:r>
          </a:p>
        </p:txBody>
      </p:sp>
      <p:sp>
        <p:nvSpPr>
          <p:cNvPr id="6" name="Freeform 6"/>
          <p:cNvSpPr/>
          <p:nvPr/>
        </p:nvSpPr>
        <p:spPr>
          <a:xfrm>
            <a:off x="12133077" y="5235967"/>
            <a:ext cx="5735462" cy="4703079"/>
          </a:xfrm>
          <a:custGeom>
            <a:avLst/>
            <a:gdLst/>
            <a:ahLst/>
            <a:cxnLst/>
            <a:rect l="l" t="t" r="r" b="b"/>
            <a:pathLst>
              <a:path w="5735462" h="4703079">
                <a:moveTo>
                  <a:pt x="0" y="0"/>
                </a:moveTo>
                <a:lnTo>
                  <a:pt x="5735462" y="0"/>
                </a:lnTo>
                <a:lnTo>
                  <a:pt x="5735462" y="4703079"/>
                </a:lnTo>
                <a:lnTo>
                  <a:pt x="0" y="4703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7" name="Freeform 7"/>
          <p:cNvSpPr/>
          <p:nvPr/>
        </p:nvSpPr>
        <p:spPr>
          <a:xfrm>
            <a:off x="-1989886" y="0"/>
            <a:ext cx="20498358" cy="3881800"/>
          </a:xfrm>
          <a:custGeom>
            <a:avLst/>
            <a:gdLst/>
            <a:ahLst/>
            <a:cxnLst/>
            <a:rect l="l" t="t" r="r" b="b"/>
            <a:pathLst>
              <a:path w="20498358" h="3881800">
                <a:moveTo>
                  <a:pt x="0" y="0"/>
                </a:moveTo>
                <a:lnTo>
                  <a:pt x="20498358" y="0"/>
                </a:lnTo>
                <a:lnTo>
                  <a:pt x="20498358" y="3881800"/>
                </a:lnTo>
                <a:lnTo>
                  <a:pt x="0" y="3881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790" r="-12465" b="-2790"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69344" y="4248175"/>
            <a:ext cx="15979898" cy="17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5900">
                <a:solidFill>
                  <a:srgbClr val="787CD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Recommended Action Plan</a:t>
            </a:r>
          </a:p>
          <a:p>
            <a:pPr algn="l">
              <a:lnSpc>
                <a:spcPts val="7080"/>
              </a:lnSpc>
            </a:pPr>
            <a:endParaRPr lang="en-US" sz="5900">
              <a:solidFill>
                <a:srgbClr val="787CD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1121" y="7034268"/>
            <a:ext cx="4956964" cy="2866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5" lvl="1" indent="-291467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Exclusive loyalty rewards program</a:t>
            </a:r>
          </a:p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Early access to new products</a:t>
            </a:r>
          </a:p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Personalized shopping experiences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52359" y="7244366"/>
            <a:ext cx="4956964" cy="2457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5" lvl="1" indent="-291467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Targeted purchase incentives</a:t>
            </a:r>
          </a:p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Subscription offers</a:t>
            </a:r>
          </a:p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Educational product content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78002" y="6158757"/>
            <a:ext cx="6012665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3150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At-Risk &amp; About to Sleep (22%)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endParaRPr lang="en-US" sz="3150" b="1">
              <a:solidFill>
                <a:srgbClr val="000000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18174" y="7234841"/>
            <a:ext cx="4956964" cy="2866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Re-engagement email campaigns</a:t>
            </a:r>
          </a:p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Win-back category discounts</a:t>
            </a:r>
          </a:p>
          <a:p>
            <a:pPr marL="582935" lvl="1" indent="-291467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 feedback surveys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38515" y="4112722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320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HK Grotesk Bold</vt:lpstr>
      <vt:lpstr>Clear Sans Regular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Cream Illustrated Technology Business Plan Presentation</dc:title>
  <cp:lastModifiedBy>Chung Tim Ho</cp:lastModifiedBy>
  <cp:revision>2</cp:revision>
  <dcterms:created xsi:type="dcterms:W3CDTF">2006-08-16T00:00:00Z</dcterms:created>
  <dcterms:modified xsi:type="dcterms:W3CDTF">2025-05-13T17:43:22Z</dcterms:modified>
  <dc:identifier>DAGnOWOeiFQ</dc:identifier>
</cp:coreProperties>
</file>