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31189613" cy="22302788"/>
  <p:notesSz cx="9926638" cy="6797675"/>
  <p:defaultTextStyle>
    <a:defPPr>
      <a:defRPr lang="en-US"/>
    </a:defPPr>
    <a:lvl1pPr marL="0" algn="l" defTabSz="3056108" rtl="0" eaLnBrk="1" latinLnBrk="0" hangingPunct="1">
      <a:defRPr sz="6058" kern="1200">
        <a:solidFill>
          <a:schemeClr val="tx1"/>
        </a:solidFill>
        <a:latin typeface="+mn-lt"/>
        <a:ea typeface="+mn-ea"/>
        <a:cs typeface="+mn-cs"/>
      </a:defRPr>
    </a:lvl1pPr>
    <a:lvl2pPr marL="1528055" algn="l" defTabSz="3056108" rtl="0" eaLnBrk="1" latinLnBrk="0" hangingPunct="1">
      <a:defRPr sz="6058" kern="1200">
        <a:solidFill>
          <a:schemeClr val="tx1"/>
        </a:solidFill>
        <a:latin typeface="+mn-lt"/>
        <a:ea typeface="+mn-ea"/>
        <a:cs typeface="+mn-cs"/>
      </a:defRPr>
    </a:lvl2pPr>
    <a:lvl3pPr marL="3056108" algn="l" defTabSz="3056108" rtl="0" eaLnBrk="1" latinLnBrk="0" hangingPunct="1">
      <a:defRPr sz="6058" kern="1200">
        <a:solidFill>
          <a:schemeClr val="tx1"/>
        </a:solidFill>
        <a:latin typeface="+mn-lt"/>
        <a:ea typeface="+mn-ea"/>
        <a:cs typeface="+mn-cs"/>
      </a:defRPr>
    </a:lvl3pPr>
    <a:lvl4pPr marL="4584164" algn="l" defTabSz="3056108" rtl="0" eaLnBrk="1" latinLnBrk="0" hangingPunct="1">
      <a:defRPr sz="6058" kern="1200">
        <a:solidFill>
          <a:schemeClr val="tx1"/>
        </a:solidFill>
        <a:latin typeface="+mn-lt"/>
        <a:ea typeface="+mn-ea"/>
        <a:cs typeface="+mn-cs"/>
      </a:defRPr>
    </a:lvl4pPr>
    <a:lvl5pPr marL="6112218" algn="l" defTabSz="3056108" rtl="0" eaLnBrk="1" latinLnBrk="0" hangingPunct="1">
      <a:defRPr sz="6058" kern="1200">
        <a:solidFill>
          <a:schemeClr val="tx1"/>
        </a:solidFill>
        <a:latin typeface="+mn-lt"/>
        <a:ea typeface="+mn-ea"/>
        <a:cs typeface="+mn-cs"/>
      </a:defRPr>
    </a:lvl5pPr>
    <a:lvl6pPr marL="7640273" algn="l" defTabSz="3056108" rtl="0" eaLnBrk="1" latinLnBrk="0" hangingPunct="1">
      <a:defRPr sz="6058" kern="1200">
        <a:solidFill>
          <a:schemeClr val="tx1"/>
        </a:solidFill>
        <a:latin typeface="+mn-lt"/>
        <a:ea typeface="+mn-ea"/>
        <a:cs typeface="+mn-cs"/>
      </a:defRPr>
    </a:lvl6pPr>
    <a:lvl7pPr marL="9168327" algn="l" defTabSz="3056108" rtl="0" eaLnBrk="1" latinLnBrk="0" hangingPunct="1">
      <a:defRPr sz="6058" kern="1200">
        <a:solidFill>
          <a:schemeClr val="tx1"/>
        </a:solidFill>
        <a:latin typeface="+mn-lt"/>
        <a:ea typeface="+mn-ea"/>
        <a:cs typeface="+mn-cs"/>
      </a:defRPr>
    </a:lvl7pPr>
    <a:lvl8pPr marL="10696381" algn="l" defTabSz="3056108" rtl="0" eaLnBrk="1" latinLnBrk="0" hangingPunct="1">
      <a:defRPr sz="6058" kern="1200">
        <a:solidFill>
          <a:schemeClr val="tx1"/>
        </a:solidFill>
        <a:latin typeface="+mn-lt"/>
        <a:ea typeface="+mn-ea"/>
        <a:cs typeface="+mn-cs"/>
      </a:defRPr>
    </a:lvl8pPr>
    <a:lvl9pPr marL="12224437" algn="l" defTabSz="3056108" rtl="0" eaLnBrk="1" latinLnBrk="0" hangingPunct="1">
      <a:defRPr sz="60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83" userDrawn="1">
          <p15:clr>
            <a:srgbClr val="A4A3A4"/>
          </p15:clr>
        </p15:guide>
        <p15:guide id="2" pos="7368" userDrawn="1">
          <p15:clr>
            <a:srgbClr val="A4A3A4"/>
          </p15:clr>
        </p15:guide>
        <p15:guide id="3" orient="horz" pos="7025" userDrawn="1">
          <p15:clr>
            <a:srgbClr val="A4A3A4"/>
          </p15:clr>
        </p15:guide>
        <p15:guide id="4" pos="9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E2F1F6"/>
    <a:srgbClr val="0076BC"/>
    <a:srgbClr val="002967"/>
    <a:srgbClr val="004A68"/>
    <a:srgbClr val="009BDB"/>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0856" autoAdjust="0"/>
  </p:normalViewPr>
  <p:slideViewPr>
    <p:cSldViewPr snapToGrid="0">
      <p:cViewPr varScale="1">
        <p:scale>
          <a:sx n="33" d="100"/>
          <a:sy n="33" d="100"/>
        </p:scale>
        <p:origin x="1398" y="78"/>
      </p:cViewPr>
      <p:guideLst>
        <p:guide orient="horz" pos="4683"/>
        <p:guide pos="7368"/>
        <p:guide orient="horz" pos="7025"/>
        <p:guide pos="9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7B0E8FA9-8B5F-4493-A208-FBBD06A1EBF4}" type="datetimeFigureOut">
              <a:rPr lang="en-US" smtClean="0"/>
              <a:t>11/5/2015</a:t>
            </a:fld>
            <a:endParaRPr lang="en-US"/>
          </a:p>
        </p:txBody>
      </p:sp>
      <p:sp>
        <p:nvSpPr>
          <p:cNvPr id="4" name="Slide Image Placeholder 3"/>
          <p:cNvSpPr>
            <a:spLocks noGrp="1" noRot="1" noChangeAspect="1"/>
          </p:cNvSpPr>
          <p:nvPr>
            <p:ph type="sldImg" idx="2"/>
          </p:nvPr>
        </p:nvSpPr>
        <p:spPr>
          <a:xfrm>
            <a:off x="3181350" y="509588"/>
            <a:ext cx="3563938"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056108" rtl="0" eaLnBrk="1" latinLnBrk="0" hangingPunct="1">
      <a:defRPr sz="3969" kern="1200">
        <a:solidFill>
          <a:schemeClr val="tx1"/>
        </a:solidFill>
        <a:latin typeface="+mn-lt"/>
        <a:ea typeface="+mn-ea"/>
        <a:cs typeface="+mn-cs"/>
      </a:defRPr>
    </a:lvl1pPr>
    <a:lvl2pPr marL="1528055" algn="l" defTabSz="3056108" rtl="0" eaLnBrk="1" latinLnBrk="0" hangingPunct="1">
      <a:defRPr sz="3969" kern="1200">
        <a:solidFill>
          <a:schemeClr val="tx1"/>
        </a:solidFill>
        <a:latin typeface="+mn-lt"/>
        <a:ea typeface="+mn-ea"/>
        <a:cs typeface="+mn-cs"/>
      </a:defRPr>
    </a:lvl2pPr>
    <a:lvl3pPr marL="3056108" algn="l" defTabSz="3056108" rtl="0" eaLnBrk="1" latinLnBrk="0" hangingPunct="1">
      <a:defRPr sz="3969" kern="1200">
        <a:solidFill>
          <a:schemeClr val="tx1"/>
        </a:solidFill>
        <a:latin typeface="+mn-lt"/>
        <a:ea typeface="+mn-ea"/>
        <a:cs typeface="+mn-cs"/>
      </a:defRPr>
    </a:lvl3pPr>
    <a:lvl4pPr marL="4584164" algn="l" defTabSz="3056108" rtl="0" eaLnBrk="1" latinLnBrk="0" hangingPunct="1">
      <a:defRPr sz="3969" kern="1200">
        <a:solidFill>
          <a:schemeClr val="tx1"/>
        </a:solidFill>
        <a:latin typeface="+mn-lt"/>
        <a:ea typeface="+mn-ea"/>
        <a:cs typeface="+mn-cs"/>
      </a:defRPr>
    </a:lvl4pPr>
    <a:lvl5pPr marL="6112218" algn="l" defTabSz="3056108" rtl="0" eaLnBrk="1" latinLnBrk="0" hangingPunct="1">
      <a:defRPr sz="3969" kern="1200">
        <a:solidFill>
          <a:schemeClr val="tx1"/>
        </a:solidFill>
        <a:latin typeface="+mn-lt"/>
        <a:ea typeface="+mn-ea"/>
        <a:cs typeface="+mn-cs"/>
      </a:defRPr>
    </a:lvl5pPr>
    <a:lvl6pPr marL="7640273" algn="l" defTabSz="3056108" rtl="0" eaLnBrk="1" latinLnBrk="0" hangingPunct="1">
      <a:defRPr sz="3969" kern="1200">
        <a:solidFill>
          <a:schemeClr val="tx1"/>
        </a:solidFill>
        <a:latin typeface="+mn-lt"/>
        <a:ea typeface="+mn-ea"/>
        <a:cs typeface="+mn-cs"/>
      </a:defRPr>
    </a:lvl6pPr>
    <a:lvl7pPr marL="9168327" algn="l" defTabSz="3056108" rtl="0" eaLnBrk="1" latinLnBrk="0" hangingPunct="1">
      <a:defRPr sz="3969" kern="1200">
        <a:solidFill>
          <a:schemeClr val="tx1"/>
        </a:solidFill>
        <a:latin typeface="+mn-lt"/>
        <a:ea typeface="+mn-ea"/>
        <a:cs typeface="+mn-cs"/>
      </a:defRPr>
    </a:lvl7pPr>
    <a:lvl8pPr marL="10696381" algn="l" defTabSz="3056108" rtl="0" eaLnBrk="1" latinLnBrk="0" hangingPunct="1">
      <a:defRPr sz="3969" kern="1200">
        <a:solidFill>
          <a:schemeClr val="tx1"/>
        </a:solidFill>
        <a:latin typeface="+mn-lt"/>
        <a:ea typeface="+mn-ea"/>
        <a:cs typeface="+mn-cs"/>
      </a:defRPr>
    </a:lvl8pPr>
    <a:lvl9pPr marL="12224437" algn="l" defTabSz="3056108" rtl="0" eaLnBrk="1" latinLnBrk="0" hangingPunct="1">
      <a:defRPr sz="396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1559784" y="893792"/>
            <a:ext cx="28070048" cy="1973233"/>
          </a:xfrm>
          <a:prstGeom prst="rect">
            <a:avLst/>
          </a:prstGeom>
        </p:spPr>
        <p:txBody>
          <a:bodyPr lIns="128016" tIns="64008" rIns="128016" bIns="64008"/>
          <a:lstStyle>
            <a:lvl1pPr>
              <a:defRPr sz="8707"/>
            </a:lvl1pPr>
          </a:lstStyle>
          <a:p>
            <a:r>
              <a:rPr lang="en-US" sz="4029" i="1" dirty="0" smtClean="0">
                <a:solidFill>
                  <a:schemeClr val="bg1"/>
                </a:solidFill>
                <a:latin typeface="Arial Black" pitchFamily="34" charset="0"/>
              </a:rPr>
              <a:t>This is a Scientific Poster Template created by </a:t>
            </a:r>
            <a:r>
              <a:rPr lang="en-US" sz="4029" i="1" dirty="0" err="1" smtClean="0">
                <a:solidFill>
                  <a:schemeClr val="bg1"/>
                </a:solidFill>
                <a:latin typeface="Arial Black" pitchFamily="34" charset="0"/>
              </a:rPr>
              <a:t>Graphicsland</a:t>
            </a:r>
            <a:r>
              <a:rPr lang="en-US" sz="4029" i="1" dirty="0" smtClean="0">
                <a:solidFill>
                  <a:schemeClr val="bg1"/>
                </a:solidFill>
                <a:latin typeface="Arial Black" pitchFamily="34" charset="0"/>
              </a:rPr>
              <a:t> &amp; Makesigns.com</a:t>
            </a:r>
            <a:br>
              <a:rPr lang="en-US" sz="4029" i="1" dirty="0" smtClean="0">
                <a:solidFill>
                  <a:schemeClr val="bg1"/>
                </a:solidFill>
                <a:latin typeface="Arial Black" pitchFamily="34" charset="0"/>
              </a:rPr>
            </a:br>
            <a:r>
              <a:rPr lang="en-US" sz="4029" i="1" dirty="0" smtClean="0">
                <a:solidFill>
                  <a:schemeClr val="bg1"/>
                </a:solidFill>
                <a:latin typeface="Arial Black" pitchFamily="34" charset="0"/>
              </a:rPr>
              <a:t>Your poster title would go on these lines</a:t>
            </a:r>
            <a:endParaRPr lang="en-US" dirty="0"/>
          </a:p>
        </p:txBody>
      </p:sp>
      <p:sp>
        <p:nvSpPr>
          <p:cNvPr id="17" name="Text Placeholder 16"/>
          <p:cNvSpPr>
            <a:spLocks noGrp="1"/>
          </p:cNvSpPr>
          <p:nvPr>
            <p:ph type="body" sz="quarter" idx="10" hasCustomPrompt="1"/>
          </p:nvPr>
        </p:nvSpPr>
        <p:spPr>
          <a:xfrm>
            <a:off x="1419147" y="2659618"/>
            <a:ext cx="28351322" cy="2211108"/>
          </a:xfrm>
          <a:prstGeom prst="rect">
            <a:avLst/>
          </a:prstGeom>
        </p:spPr>
        <p:txBody>
          <a:bodyPr lIns="128016" tIns="64008" rIns="128016" bIns="64008"/>
          <a:lstStyle>
            <a:lvl1pPr>
              <a:defRPr sz="8707" baseline="0"/>
            </a:lvl1pPr>
          </a:lstStyle>
          <a:p>
            <a:pPr algn="ctr"/>
            <a:r>
              <a:rPr lang="en-US" sz="3638" dirty="0" smtClean="0">
                <a:solidFill>
                  <a:schemeClr val="bg1"/>
                </a:solidFill>
              </a:rPr>
              <a:t>Author names go here. Press Enter to start a new line and add University or School Information</a:t>
            </a:r>
            <a:endParaRPr lang="en-US" sz="3638" dirty="0">
              <a:solidFill>
                <a:schemeClr val="bg1"/>
              </a:solidFill>
            </a:endParaRPr>
          </a:p>
        </p:txBody>
      </p:sp>
    </p:spTree>
    <p:extLst>
      <p:ext uri="{BB962C8B-B14F-4D97-AF65-F5344CB8AC3E}">
        <p14:creationId xmlns:p14="http://schemas.microsoft.com/office/powerpoint/2010/main" val="1545946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2851506" rtl="0" eaLnBrk="1" latinLnBrk="0" hangingPunct="1">
        <a:spcBef>
          <a:spcPct val="0"/>
        </a:spcBef>
        <a:buNone/>
        <a:defRPr sz="8707" kern="1200">
          <a:solidFill>
            <a:schemeClr val="tx1"/>
          </a:solidFill>
          <a:latin typeface="+mj-lt"/>
          <a:ea typeface="+mj-ea"/>
          <a:cs typeface="+mj-cs"/>
        </a:defRPr>
      </a:lvl1pPr>
    </p:titleStyle>
    <p:bodyStyle>
      <a:lvl1pPr marL="0" indent="0" algn="l" defTabSz="2851506" rtl="0" eaLnBrk="1" latinLnBrk="0" hangingPunct="1">
        <a:spcBef>
          <a:spcPct val="20000"/>
        </a:spcBef>
        <a:buFont typeface="Arial" pitchFamily="34" charset="0"/>
        <a:buNone/>
        <a:defRPr sz="8707" kern="1200">
          <a:solidFill>
            <a:schemeClr val="tx1"/>
          </a:solidFill>
          <a:latin typeface="+mn-lt"/>
          <a:ea typeface="+mn-ea"/>
          <a:cs typeface="+mn-cs"/>
        </a:defRPr>
      </a:lvl1pPr>
      <a:lvl2pPr marL="2316847" indent="-891096" algn="l" defTabSz="2851506" rtl="0" eaLnBrk="1" latinLnBrk="0" hangingPunct="1">
        <a:spcBef>
          <a:spcPct val="20000"/>
        </a:spcBef>
        <a:buFont typeface="Arial" pitchFamily="34" charset="0"/>
        <a:buChar char="–"/>
        <a:defRPr sz="8707" kern="1200">
          <a:solidFill>
            <a:schemeClr val="tx1"/>
          </a:solidFill>
          <a:latin typeface="+mn-lt"/>
          <a:ea typeface="+mn-ea"/>
          <a:cs typeface="+mn-cs"/>
        </a:defRPr>
      </a:lvl2pPr>
      <a:lvl3pPr marL="3564381" indent="-712878" algn="l" defTabSz="2851506" rtl="0" eaLnBrk="1" latinLnBrk="0" hangingPunct="1">
        <a:spcBef>
          <a:spcPct val="20000"/>
        </a:spcBef>
        <a:buFont typeface="Arial" pitchFamily="34" charset="0"/>
        <a:buChar char="•"/>
        <a:defRPr sz="7470" kern="1200">
          <a:solidFill>
            <a:schemeClr val="tx1"/>
          </a:solidFill>
          <a:latin typeface="+mn-lt"/>
          <a:ea typeface="+mn-ea"/>
          <a:cs typeface="+mn-cs"/>
        </a:defRPr>
      </a:lvl3pPr>
      <a:lvl4pPr marL="4990135"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4pPr>
      <a:lvl5pPr marL="6415887"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5pPr>
      <a:lvl6pPr marL="7841638"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6pPr>
      <a:lvl7pPr marL="9267391"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7pPr>
      <a:lvl8pPr marL="10693144"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8pPr>
      <a:lvl9pPr marL="12118897" indent="-712878" algn="l" defTabSz="2851506" rtl="0" eaLnBrk="1" latinLnBrk="0" hangingPunct="1">
        <a:spcBef>
          <a:spcPct val="20000"/>
        </a:spcBef>
        <a:buFont typeface="Arial" pitchFamily="34" charset="0"/>
        <a:buChar char="•"/>
        <a:defRPr sz="6302" kern="1200">
          <a:solidFill>
            <a:schemeClr val="tx1"/>
          </a:solidFill>
          <a:latin typeface="+mn-lt"/>
          <a:ea typeface="+mn-ea"/>
          <a:cs typeface="+mn-cs"/>
        </a:defRPr>
      </a:lvl9pPr>
    </p:bodyStyle>
    <p:otherStyle>
      <a:defPPr>
        <a:defRPr lang="en-US"/>
      </a:defPPr>
      <a:lvl1pPr marL="0" algn="l" defTabSz="2851506" rtl="0" eaLnBrk="1" latinLnBrk="0" hangingPunct="1">
        <a:defRPr sz="5654" kern="1200">
          <a:solidFill>
            <a:schemeClr val="tx1"/>
          </a:solidFill>
          <a:latin typeface="+mn-lt"/>
          <a:ea typeface="+mn-ea"/>
          <a:cs typeface="+mn-cs"/>
        </a:defRPr>
      </a:lvl1pPr>
      <a:lvl2pPr marL="1425752" algn="l" defTabSz="2851506" rtl="0" eaLnBrk="1" latinLnBrk="0" hangingPunct="1">
        <a:defRPr sz="5654" kern="1200">
          <a:solidFill>
            <a:schemeClr val="tx1"/>
          </a:solidFill>
          <a:latin typeface="+mn-lt"/>
          <a:ea typeface="+mn-ea"/>
          <a:cs typeface="+mn-cs"/>
        </a:defRPr>
      </a:lvl2pPr>
      <a:lvl3pPr marL="2851506" algn="l" defTabSz="2851506" rtl="0" eaLnBrk="1" latinLnBrk="0" hangingPunct="1">
        <a:defRPr sz="5654" kern="1200">
          <a:solidFill>
            <a:schemeClr val="tx1"/>
          </a:solidFill>
          <a:latin typeface="+mn-lt"/>
          <a:ea typeface="+mn-ea"/>
          <a:cs typeface="+mn-cs"/>
        </a:defRPr>
      </a:lvl3pPr>
      <a:lvl4pPr marL="4277260" algn="l" defTabSz="2851506" rtl="0" eaLnBrk="1" latinLnBrk="0" hangingPunct="1">
        <a:defRPr sz="5654" kern="1200">
          <a:solidFill>
            <a:schemeClr val="tx1"/>
          </a:solidFill>
          <a:latin typeface="+mn-lt"/>
          <a:ea typeface="+mn-ea"/>
          <a:cs typeface="+mn-cs"/>
        </a:defRPr>
      </a:lvl4pPr>
      <a:lvl5pPr marL="5703012" algn="l" defTabSz="2851506" rtl="0" eaLnBrk="1" latinLnBrk="0" hangingPunct="1">
        <a:defRPr sz="5654" kern="1200">
          <a:solidFill>
            <a:schemeClr val="tx1"/>
          </a:solidFill>
          <a:latin typeface="+mn-lt"/>
          <a:ea typeface="+mn-ea"/>
          <a:cs typeface="+mn-cs"/>
        </a:defRPr>
      </a:lvl5pPr>
      <a:lvl6pPr marL="7128763" algn="l" defTabSz="2851506" rtl="0" eaLnBrk="1" latinLnBrk="0" hangingPunct="1">
        <a:defRPr sz="5654" kern="1200">
          <a:solidFill>
            <a:schemeClr val="tx1"/>
          </a:solidFill>
          <a:latin typeface="+mn-lt"/>
          <a:ea typeface="+mn-ea"/>
          <a:cs typeface="+mn-cs"/>
        </a:defRPr>
      </a:lvl6pPr>
      <a:lvl7pPr marL="8554516" algn="l" defTabSz="2851506" rtl="0" eaLnBrk="1" latinLnBrk="0" hangingPunct="1">
        <a:defRPr sz="5654" kern="1200">
          <a:solidFill>
            <a:schemeClr val="tx1"/>
          </a:solidFill>
          <a:latin typeface="+mn-lt"/>
          <a:ea typeface="+mn-ea"/>
          <a:cs typeface="+mn-cs"/>
        </a:defRPr>
      </a:lvl7pPr>
      <a:lvl8pPr marL="9980268" algn="l" defTabSz="2851506" rtl="0" eaLnBrk="1" latinLnBrk="0" hangingPunct="1">
        <a:defRPr sz="5654" kern="1200">
          <a:solidFill>
            <a:schemeClr val="tx1"/>
          </a:solidFill>
          <a:latin typeface="+mn-lt"/>
          <a:ea typeface="+mn-ea"/>
          <a:cs typeface="+mn-cs"/>
        </a:defRPr>
      </a:lvl8pPr>
      <a:lvl9pPr marL="11406022" algn="l" defTabSz="2851506" rtl="0" eaLnBrk="1" latinLnBrk="0" hangingPunct="1">
        <a:defRPr sz="56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1398053" y="918791"/>
            <a:ext cx="28511501" cy="3678440"/>
            <a:chOff x="1398053" y="918791"/>
            <a:chExt cx="28511501" cy="3678440"/>
          </a:xfrm>
        </p:grpSpPr>
        <p:sp>
          <p:nvSpPr>
            <p:cNvPr id="72" name="Rectangle 71"/>
            <p:cNvSpPr/>
            <p:nvPr/>
          </p:nvSpPr>
          <p:spPr>
            <a:xfrm>
              <a:off x="1398053" y="918791"/>
              <a:ext cx="28511501" cy="3678440"/>
            </a:xfrm>
            <a:prstGeom prst="rect">
              <a:avLst/>
            </a:prstGeom>
            <a:solidFill>
              <a:srgbClr val="0076BC"/>
            </a:solidFill>
            <a:ln>
              <a:noFill/>
            </a:ln>
          </p:spPr>
          <p:style>
            <a:lnRef idx="2">
              <a:schemeClr val="accent1">
                <a:shade val="50000"/>
              </a:schemeClr>
            </a:lnRef>
            <a:fillRef idx="1">
              <a:schemeClr val="accent1"/>
            </a:fillRef>
            <a:effectRef idx="0">
              <a:schemeClr val="accent1"/>
            </a:effectRef>
            <a:fontRef idx="minor">
              <a:schemeClr val="lt1"/>
            </a:fontRef>
          </p:style>
          <p:txBody>
            <a:bodyPr lIns="83160" tIns="41580" rIns="83160" bIns="41580" rtlCol="0" anchor="ctr"/>
            <a:lstStyle/>
            <a:p>
              <a:pPr algn="ctr"/>
              <a:endParaRPr lang="en-US" sz="3801" b="1"/>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22122" t="22676" r="23732" b="17364"/>
            <a:stretch/>
          </p:blipFill>
          <p:spPr>
            <a:xfrm>
              <a:off x="1644473" y="1647512"/>
              <a:ext cx="1986234" cy="2233612"/>
            </a:xfrm>
            <a:prstGeom prst="rect">
              <a:avLst/>
            </a:prstGeom>
          </p:spPr>
        </p:pic>
        <p:pic>
          <p:nvPicPr>
            <p:cNvPr id="91" name="Picture 90"/>
            <p:cNvPicPr>
              <a:picLocks noChangeAspect="1"/>
            </p:cNvPicPr>
            <p:nvPr/>
          </p:nvPicPr>
          <p:blipFill rotWithShape="1">
            <a:blip r:embed="rId2" cstate="print">
              <a:extLst>
                <a:ext uri="{28A0092B-C50C-407E-A947-70E740481C1C}">
                  <a14:useLocalDpi xmlns:a14="http://schemas.microsoft.com/office/drawing/2010/main" val="0"/>
                </a:ext>
              </a:extLst>
            </a:blip>
            <a:srcRect l="22122" t="22676" r="23732" b="17364"/>
            <a:stretch/>
          </p:blipFill>
          <p:spPr>
            <a:xfrm>
              <a:off x="27676899" y="1641002"/>
              <a:ext cx="1986234" cy="2233612"/>
            </a:xfrm>
            <a:prstGeom prst="rect">
              <a:avLst/>
            </a:prstGeom>
          </p:spPr>
        </p:pic>
      </p:grpSp>
      <p:sp>
        <p:nvSpPr>
          <p:cNvPr id="40" name="Rectangle 39"/>
          <p:cNvSpPr/>
          <p:nvPr/>
        </p:nvSpPr>
        <p:spPr>
          <a:xfrm>
            <a:off x="8607646" y="4984312"/>
            <a:ext cx="6811081" cy="16357451"/>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1" name="Rectangle 40"/>
          <p:cNvSpPr/>
          <p:nvPr/>
        </p:nvSpPr>
        <p:spPr>
          <a:xfrm>
            <a:off x="15853057" y="4984312"/>
            <a:ext cx="6811081" cy="16357451"/>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2" name="Rectangle 41"/>
          <p:cNvSpPr/>
          <p:nvPr/>
        </p:nvSpPr>
        <p:spPr>
          <a:xfrm>
            <a:off x="23098473" y="4984312"/>
            <a:ext cx="6811081" cy="12552673"/>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3" name="Rectangle 42"/>
          <p:cNvSpPr/>
          <p:nvPr/>
        </p:nvSpPr>
        <p:spPr>
          <a:xfrm>
            <a:off x="1398051" y="4984313"/>
            <a:ext cx="6811081" cy="8503087"/>
          </a:xfrm>
          <a:prstGeom prst="rect">
            <a:avLst/>
          </a:prstGeom>
          <a:solidFill>
            <a:srgbClr val="E2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8" name="TextBox 47"/>
          <p:cNvSpPr txBox="1"/>
          <p:nvPr/>
        </p:nvSpPr>
        <p:spPr>
          <a:xfrm>
            <a:off x="1487171" y="5548740"/>
            <a:ext cx="6534650" cy="7632859"/>
          </a:xfrm>
          <a:prstGeom prst="rect">
            <a:avLst/>
          </a:prstGeom>
          <a:noFill/>
        </p:spPr>
        <p:txBody>
          <a:bodyPr wrap="square" rtlCol="0">
            <a:spAutoFit/>
          </a:bodyPr>
          <a:lstStyle/>
          <a:p>
            <a:pPr algn="just">
              <a:spcAft>
                <a:spcPts val="600"/>
              </a:spcAft>
            </a:pPr>
            <a:r>
              <a:rPr lang="en-ZA" sz="2400" dirty="0"/>
              <a:t>With laser scanning becoming more prominent as a form of surveying, </a:t>
            </a:r>
            <a:r>
              <a:rPr lang="en-ZA" sz="2400" dirty="0" smtClean="0"/>
              <a:t>it becomes increasingly </a:t>
            </a:r>
            <a:r>
              <a:rPr lang="en-ZA" sz="2400" dirty="0"/>
              <a:t>important for us to be able to process the </a:t>
            </a:r>
            <a:r>
              <a:rPr lang="en-ZA" sz="2400" dirty="0"/>
              <a:t>resulting point </a:t>
            </a:r>
            <a:r>
              <a:rPr lang="en-ZA" sz="2400" dirty="0"/>
              <a:t>clouds and make use of them. </a:t>
            </a:r>
            <a:r>
              <a:rPr lang="en-ZA" sz="2400" dirty="0"/>
              <a:t>This </a:t>
            </a:r>
            <a:r>
              <a:rPr lang="en-ZA" sz="2400" dirty="0"/>
              <a:t>project aims to takes </a:t>
            </a:r>
            <a:r>
              <a:rPr lang="en-ZA" sz="2400" dirty="0"/>
              <a:t>indoor laser </a:t>
            </a:r>
            <a:r>
              <a:rPr lang="en-ZA" sz="2400" dirty="0"/>
              <a:t>scans </a:t>
            </a:r>
            <a:r>
              <a:rPr lang="en-ZA" sz="2400" dirty="0" smtClean="0"/>
              <a:t>and create </a:t>
            </a:r>
            <a:r>
              <a:rPr lang="en-ZA" sz="2400" dirty="0"/>
              <a:t>boundary representations </a:t>
            </a:r>
            <a:r>
              <a:rPr lang="en-ZA" sz="2400" dirty="0"/>
              <a:t>of these laser scans </a:t>
            </a:r>
            <a:r>
              <a:rPr lang="en-ZA" sz="2400" dirty="0" smtClean="0"/>
              <a:t>using </a:t>
            </a:r>
            <a:r>
              <a:rPr lang="en-ZA" sz="2400" dirty="0"/>
              <a:t>machine </a:t>
            </a:r>
            <a:r>
              <a:rPr lang="en-ZA" sz="2400" dirty="0" smtClean="0"/>
              <a:t>learning processes and algorithms.</a:t>
            </a:r>
          </a:p>
          <a:p>
            <a:pPr algn="just"/>
            <a:r>
              <a:rPr lang="en-ZA" sz="2400" dirty="0" smtClean="0"/>
              <a:t>    This is done on uncleaned point clouds with a few specific techniques:</a:t>
            </a:r>
          </a:p>
          <a:p>
            <a:pPr marL="342900" indent="-342900" algn="just">
              <a:buFont typeface="Arial" panose="020B0604020202020204" pitchFamily="34" charset="0"/>
              <a:buChar char="•"/>
            </a:pPr>
            <a:r>
              <a:rPr lang="en-ZA" sz="2400" dirty="0" smtClean="0"/>
              <a:t>Normal computation using Principal Components Analysis</a:t>
            </a:r>
          </a:p>
          <a:p>
            <a:pPr marL="342900" indent="-342900" algn="just">
              <a:buFont typeface="Arial" panose="020B0604020202020204" pitchFamily="34" charset="0"/>
              <a:buChar char="•"/>
            </a:pPr>
            <a:r>
              <a:rPr lang="en-ZA" sz="2400" dirty="0" smtClean="0"/>
              <a:t>Segmentation using Region Growing</a:t>
            </a:r>
          </a:p>
          <a:p>
            <a:pPr marL="342900" indent="-342900" algn="just">
              <a:buFont typeface="Arial" panose="020B0604020202020204" pitchFamily="34" charset="0"/>
              <a:buChar char="•"/>
            </a:pPr>
            <a:r>
              <a:rPr lang="en-ZA" sz="2400" dirty="0" smtClean="0"/>
              <a:t>Plane Fitting using RANSAC</a:t>
            </a:r>
          </a:p>
          <a:p>
            <a:pPr marL="342900" indent="-342900" algn="just">
              <a:buFont typeface="Arial" panose="020B0604020202020204" pitchFamily="34" charset="0"/>
              <a:buChar char="•"/>
            </a:pPr>
            <a:r>
              <a:rPr lang="en-ZA" sz="2400" dirty="0" smtClean="0"/>
              <a:t>Segment filtering based on bounding boxes</a:t>
            </a:r>
          </a:p>
          <a:p>
            <a:pPr marL="342900" indent="-342900" algn="just">
              <a:spcAft>
                <a:spcPts val="600"/>
              </a:spcAft>
              <a:buFont typeface="Arial" panose="020B0604020202020204" pitchFamily="34" charset="0"/>
              <a:buChar char="•"/>
            </a:pPr>
            <a:r>
              <a:rPr lang="en-ZA" sz="2400" dirty="0" smtClean="0"/>
              <a:t>Extrusion of segment corner points</a:t>
            </a:r>
          </a:p>
          <a:p>
            <a:pPr algn="just"/>
            <a:r>
              <a:rPr lang="en-ZA" sz="2400" dirty="0" smtClean="0"/>
              <a:t>A boundary representation model is a method for representing solids by surface elements. That is representing each wall the floor and roof as single surface elements.</a:t>
            </a:r>
            <a:endParaRPr lang="en-ZA" sz="2400" dirty="0"/>
          </a:p>
        </p:txBody>
      </p:sp>
      <p:sp>
        <p:nvSpPr>
          <p:cNvPr id="49" name="TextBox 48"/>
          <p:cNvSpPr txBox="1"/>
          <p:nvPr/>
        </p:nvSpPr>
        <p:spPr>
          <a:xfrm>
            <a:off x="1487171" y="5098098"/>
            <a:ext cx="5269026" cy="523220"/>
          </a:xfrm>
          <a:prstGeom prst="rect">
            <a:avLst/>
          </a:prstGeom>
          <a:noFill/>
        </p:spPr>
        <p:txBody>
          <a:bodyPr wrap="square" rtlCol="0">
            <a:spAutoFit/>
          </a:bodyPr>
          <a:lstStyle/>
          <a:p>
            <a:r>
              <a:rPr lang="en-US" sz="2800" u="sng" dirty="0">
                <a:latin typeface="Arial Black" pitchFamily="34" charset="0"/>
              </a:rPr>
              <a:t>Introduction</a:t>
            </a:r>
            <a:endParaRPr lang="en-US" sz="2800" u="sng" dirty="0">
              <a:latin typeface="Arial Black" pitchFamily="34" charset="0"/>
            </a:endParaRPr>
          </a:p>
        </p:txBody>
      </p:sp>
      <p:sp>
        <p:nvSpPr>
          <p:cNvPr id="52" name="TextBox 51"/>
          <p:cNvSpPr txBox="1"/>
          <p:nvPr/>
        </p:nvSpPr>
        <p:spPr>
          <a:xfrm>
            <a:off x="8762363" y="5069798"/>
            <a:ext cx="5269026" cy="523220"/>
          </a:xfrm>
          <a:prstGeom prst="rect">
            <a:avLst/>
          </a:prstGeom>
          <a:noFill/>
        </p:spPr>
        <p:txBody>
          <a:bodyPr wrap="square" rtlCol="0">
            <a:spAutoFit/>
          </a:bodyPr>
          <a:lstStyle/>
          <a:p>
            <a:r>
              <a:rPr lang="en-US" sz="2800" u="sng" dirty="0" smtClean="0">
                <a:latin typeface="Arial Black" pitchFamily="34" charset="0"/>
              </a:rPr>
              <a:t>Method Cont.</a:t>
            </a:r>
            <a:endParaRPr lang="en-US" sz="2800" u="sng" dirty="0">
              <a:latin typeface="Arial Black" pitchFamily="34" charset="0"/>
            </a:endParaRPr>
          </a:p>
        </p:txBody>
      </p:sp>
      <p:sp>
        <p:nvSpPr>
          <p:cNvPr id="53" name="TextBox 52"/>
          <p:cNvSpPr txBox="1"/>
          <p:nvPr/>
        </p:nvSpPr>
        <p:spPr>
          <a:xfrm>
            <a:off x="8762362" y="5547953"/>
            <a:ext cx="6503261" cy="15296495"/>
          </a:xfrm>
          <a:prstGeom prst="rect">
            <a:avLst/>
          </a:prstGeom>
          <a:noFill/>
        </p:spPr>
        <p:txBody>
          <a:bodyPr wrap="square" rtlCol="0">
            <a:spAutoFit/>
          </a:bodyPr>
          <a:lstStyle/>
          <a:p>
            <a:r>
              <a:rPr lang="en-US" sz="2800" b="1" dirty="0"/>
              <a:t>Segmentation</a:t>
            </a:r>
          </a:p>
          <a:p>
            <a:pPr algn="just">
              <a:spcAft>
                <a:spcPts val="600"/>
              </a:spcAft>
            </a:pPr>
            <a:r>
              <a:rPr lang="en-US" sz="2400" dirty="0" smtClean="0"/>
              <a:t>The Segmentation of the point cloud is one of the most important steps. The point cloud is segmented up into different planar sections. From these sections walls and floors are detected and extracted. To do this the segmentation parameters need to be correct.</a:t>
            </a:r>
            <a:endParaRPr lang="en-US" sz="2400" dirty="0"/>
          </a:p>
          <a:p>
            <a:pPr algn="just"/>
            <a:r>
              <a:rPr lang="en-US" sz="2400" dirty="0" smtClean="0"/>
              <a:t>    Below is an undesirable result from segmentation. There are too many small unnecessary segments that could cause problems later.</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smtClean="0"/>
              <a:t>With the correct parameters the segmentation result should look as follows:</a:t>
            </a:r>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spcAft>
                <a:spcPts val="600"/>
              </a:spcAft>
            </a:pPr>
            <a:r>
              <a:rPr lang="en-US" sz="2800" b="1" dirty="0" smtClean="0"/>
              <a:t>Segment Selection</a:t>
            </a:r>
            <a:endParaRPr lang="en-US" sz="2400" b="1" dirty="0"/>
          </a:p>
          <a:p>
            <a:pPr algn="just"/>
            <a:r>
              <a:rPr lang="en-US" sz="2400" dirty="0" smtClean="0"/>
              <a:t>Segments are selected based on their vertical size and orientation. Segments with a vertical extent less that 1m are removed and segments that are not perfectly vertical or horizontal are also removed. This leaves just the extents of the room. </a:t>
            </a:r>
          </a:p>
          <a:p>
            <a:pPr algn="just"/>
            <a:endParaRPr lang="en-US" sz="2400" dirty="0"/>
          </a:p>
        </p:txBody>
      </p:sp>
      <p:sp>
        <p:nvSpPr>
          <p:cNvPr id="57" name="TextBox 56"/>
          <p:cNvSpPr txBox="1"/>
          <p:nvPr/>
        </p:nvSpPr>
        <p:spPr>
          <a:xfrm>
            <a:off x="16004552" y="5680900"/>
            <a:ext cx="6583695" cy="17127766"/>
          </a:xfrm>
          <a:prstGeom prst="rect">
            <a:avLst/>
          </a:prstGeom>
          <a:noFill/>
        </p:spPr>
        <p:txBody>
          <a:bodyPr wrap="square" rtlCol="0">
            <a:spAutoFit/>
          </a:bodyPr>
          <a:lstStyle/>
          <a:p>
            <a:pPr algn="just">
              <a:spcAft>
                <a:spcPts val="600"/>
              </a:spcAft>
            </a:pPr>
            <a:r>
              <a:rPr lang="en-US" sz="2800" b="1" dirty="0"/>
              <a:t>Segment Selection </a:t>
            </a:r>
            <a:r>
              <a:rPr lang="en-US" sz="2800" b="1" dirty="0" smtClean="0"/>
              <a:t>Cont.</a:t>
            </a:r>
          </a:p>
          <a:p>
            <a:pPr algn="just"/>
            <a:r>
              <a:rPr lang="en-US" sz="2400" dirty="0"/>
              <a:t>After </a:t>
            </a:r>
            <a:r>
              <a:rPr lang="en-US" sz="2400" dirty="0" smtClean="0"/>
              <a:t>the segment selection is left the scan will look as follows:</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smtClean="0"/>
              <a:t>Note how objects within the room have been removed.</a:t>
            </a:r>
          </a:p>
          <a:p>
            <a:pPr algn="just"/>
            <a:endParaRPr lang="en-US" sz="2400" dirty="0"/>
          </a:p>
          <a:p>
            <a:pPr algn="just">
              <a:spcAft>
                <a:spcPts val="600"/>
              </a:spcAft>
            </a:pPr>
            <a:r>
              <a:rPr lang="en-US" sz="2800" b="1" dirty="0" smtClean="0"/>
              <a:t>Extrusion of Boundary points</a:t>
            </a:r>
          </a:p>
          <a:p>
            <a:pPr algn="just">
              <a:spcAft>
                <a:spcPts val="600"/>
              </a:spcAft>
            </a:pPr>
            <a:r>
              <a:rPr lang="en-US" sz="2400" dirty="0" smtClean="0"/>
              <a:t>Boundary points of each segments are created by creating a object oriented bounding box (OBB) and extruded outwards to establish the full extent of what that segments represents. </a:t>
            </a:r>
            <a:endParaRPr lang="en-US" sz="2400" dirty="0"/>
          </a:p>
          <a:p>
            <a:pPr algn="just"/>
            <a:r>
              <a:rPr lang="en-US" sz="2400" dirty="0" smtClean="0"/>
              <a:t>    Each segments is compare to all other segments are lines of intersection are created. The boundary points created with the OBB are then projected onto the lines of intersection. This projection is represented by the red arrows below.</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smtClean="0"/>
              <a:t>This is done for every segment against every other segments. The boundary points can then be said to estimate the corners of the room. These points are then used to create the boundary representation model.</a:t>
            </a:r>
          </a:p>
          <a:p>
            <a:pPr>
              <a:spcAft>
                <a:spcPts val="600"/>
              </a:spcAft>
            </a:pPr>
            <a:endParaRPr lang="en-US" sz="2800" dirty="0" smtClean="0"/>
          </a:p>
          <a:p>
            <a:endParaRPr lang="en-US" sz="2400" dirty="0"/>
          </a:p>
          <a:p>
            <a:endParaRPr lang="en-US" sz="2400" dirty="0" smtClean="0"/>
          </a:p>
          <a:p>
            <a:endParaRPr lang="en-US" sz="2400" b="1" dirty="0"/>
          </a:p>
        </p:txBody>
      </p:sp>
      <p:sp>
        <p:nvSpPr>
          <p:cNvPr id="63" name="TextBox 62"/>
          <p:cNvSpPr txBox="1"/>
          <p:nvPr/>
        </p:nvSpPr>
        <p:spPr>
          <a:xfrm>
            <a:off x="23184074" y="5573977"/>
            <a:ext cx="6529785" cy="12157174"/>
          </a:xfrm>
          <a:prstGeom prst="rect">
            <a:avLst/>
          </a:prstGeom>
          <a:noFill/>
        </p:spPr>
        <p:txBody>
          <a:bodyPr wrap="square" rtlCol="0">
            <a:spAutoFit/>
          </a:bodyPr>
          <a:lstStyle/>
          <a:p>
            <a:r>
              <a:rPr lang="en-US" sz="2800" dirty="0" smtClean="0">
                <a:cs typeface="Arial" pitchFamily="34" charset="0"/>
              </a:rPr>
              <a:t>The resulting Boundary Representation models will look as follows:</a:t>
            </a:r>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endParaRPr lang="en-US" sz="2800" dirty="0" smtClean="0">
              <a:cs typeface="Arial" pitchFamily="34" charset="0"/>
            </a:endParaRPr>
          </a:p>
          <a:p>
            <a:endParaRPr lang="en-US" sz="2800" dirty="0">
              <a:cs typeface="Arial" pitchFamily="34" charset="0"/>
            </a:endParaRPr>
          </a:p>
          <a:p>
            <a:pPr>
              <a:spcAft>
                <a:spcPts val="600"/>
              </a:spcAft>
            </a:pPr>
            <a:r>
              <a:rPr lang="en-US" sz="2800" b="1" u="sng" dirty="0" smtClean="0">
                <a:latin typeface="+mj-lt"/>
                <a:cs typeface="Arial" pitchFamily="34" charset="0"/>
              </a:rPr>
              <a:t>Conclusion</a:t>
            </a:r>
          </a:p>
          <a:p>
            <a:pPr algn="just"/>
            <a:r>
              <a:rPr lang="en-US" sz="2800" dirty="0" smtClean="0">
                <a:cs typeface="Arial" pitchFamily="34" charset="0"/>
              </a:rPr>
              <a:t>This system is currently limited by the complexity of the rooms that have been scanned. Future versions will look into extending this system into more complex rooms and into multi room situations.</a:t>
            </a:r>
          </a:p>
        </p:txBody>
      </p:sp>
      <p:sp>
        <p:nvSpPr>
          <p:cNvPr id="67" name="TextBox 66"/>
          <p:cNvSpPr txBox="1"/>
          <p:nvPr/>
        </p:nvSpPr>
        <p:spPr>
          <a:xfrm>
            <a:off x="23202277" y="5159263"/>
            <a:ext cx="5269026" cy="523220"/>
          </a:xfrm>
          <a:prstGeom prst="rect">
            <a:avLst/>
          </a:prstGeom>
          <a:noFill/>
        </p:spPr>
        <p:txBody>
          <a:bodyPr wrap="square" rtlCol="0">
            <a:spAutoFit/>
          </a:bodyPr>
          <a:lstStyle/>
          <a:p>
            <a:r>
              <a:rPr lang="en-US" sz="2800" u="sng" dirty="0" smtClean="0">
                <a:latin typeface="Arial Black" pitchFamily="34" charset="0"/>
              </a:rPr>
              <a:t>Results</a:t>
            </a:r>
          </a:p>
        </p:txBody>
      </p:sp>
      <p:sp>
        <p:nvSpPr>
          <p:cNvPr id="59" name="Rectangle 58"/>
          <p:cNvSpPr/>
          <p:nvPr/>
        </p:nvSpPr>
        <p:spPr>
          <a:xfrm>
            <a:off x="23098473" y="17831193"/>
            <a:ext cx="6811081" cy="3510570"/>
          </a:xfrm>
          <a:prstGeom prst="rect">
            <a:avLst/>
          </a:prstGeom>
          <a:solidFill>
            <a:srgbClr val="E2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5" name="TextBox 84"/>
          <p:cNvSpPr txBox="1"/>
          <p:nvPr/>
        </p:nvSpPr>
        <p:spPr>
          <a:xfrm>
            <a:off x="23184074" y="18096541"/>
            <a:ext cx="5269026" cy="3539430"/>
          </a:xfrm>
          <a:prstGeom prst="rect">
            <a:avLst/>
          </a:prstGeom>
          <a:noFill/>
        </p:spPr>
        <p:txBody>
          <a:bodyPr wrap="square" rtlCol="0">
            <a:spAutoFit/>
          </a:bodyPr>
          <a:lstStyle/>
          <a:p>
            <a:r>
              <a:rPr lang="en-US" sz="2800" u="sng" dirty="0"/>
              <a:t>Contact </a:t>
            </a:r>
            <a:r>
              <a:rPr lang="en-US" sz="2800" u="sng" dirty="0" smtClean="0"/>
              <a:t>Information</a:t>
            </a:r>
          </a:p>
          <a:p>
            <a:endParaRPr lang="en-US" sz="2800" dirty="0"/>
          </a:p>
          <a:p>
            <a:r>
              <a:rPr lang="en-US" sz="2800" dirty="0">
                <a:solidFill>
                  <a:schemeClr val="tx1">
                    <a:lumMod val="65000"/>
                    <a:lumOff val="35000"/>
                  </a:schemeClr>
                </a:solidFill>
                <a:cs typeface="Arial" pitchFamily="34" charset="0"/>
              </a:rPr>
              <a:t>Tim Marsh</a:t>
            </a:r>
          </a:p>
          <a:p>
            <a:r>
              <a:rPr lang="en-US" sz="2800" dirty="0">
                <a:solidFill>
                  <a:schemeClr val="tx1">
                    <a:lumMod val="65000"/>
                    <a:lumOff val="35000"/>
                  </a:schemeClr>
                </a:solidFill>
                <a:cs typeface="Arial" pitchFamily="34" charset="0"/>
              </a:rPr>
              <a:t>    TimIainMarsh@gmail.com</a:t>
            </a:r>
          </a:p>
          <a:p>
            <a:endParaRPr lang="en-US" sz="2800" dirty="0">
              <a:solidFill>
                <a:schemeClr val="tx1">
                  <a:lumMod val="65000"/>
                  <a:lumOff val="35000"/>
                </a:schemeClr>
              </a:solidFill>
              <a:cs typeface="Arial" pitchFamily="34" charset="0"/>
            </a:endParaRPr>
          </a:p>
          <a:p>
            <a:r>
              <a:rPr lang="en-US" sz="2800" dirty="0">
                <a:solidFill>
                  <a:schemeClr val="tx1">
                    <a:lumMod val="65000"/>
                    <a:lumOff val="35000"/>
                  </a:schemeClr>
                </a:solidFill>
                <a:cs typeface="Arial" pitchFamily="34" charset="0"/>
              </a:rPr>
              <a:t>Dr. George Sithole</a:t>
            </a:r>
          </a:p>
          <a:p>
            <a:r>
              <a:rPr lang="en-US" sz="2800" dirty="0">
                <a:solidFill>
                  <a:schemeClr val="tx1">
                    <a:lumMod val="65000"/>
                    <a:lumOff val="35000"/>
                  </a:schemeClr>
                </a:solidFill>
                <a:cs typeface="Arial" pitchFamily="34" charset="0"/>
              </a:rPr>
              <a:t>    george.sithole@uct.ac.za</a:t>
            </a:r>
          </a:p>
          <a:p>
            <a:endParaRPr lang="en-US" sz="2800" dirty="0"/>
          </a:p>
        </p:txBody>
      </p:sp>
      <p:sp>
        <p:nvSpPr>
          <p:cNvPr id="37" name="Title 1"/>
          <p:cNvSpPr>
            <a:spLocks noGrp="1"/>
          </p:cNvSpPr>
          <p:nvPr>
            <p:ph type="title"/>
          </p:nvPr>
        </p:nvSpPr>
        <p:spPr>
          <a:xfrm>
            <a:off x="2718020" y="1069529"/>
            <a:ext cx="25800480" cy="1938542"/>
          </a:xfrm>
        </p:spPr>
        <p:txBody>
          <a:bodyPr anchor="ctr" anchorCtr="0">
            <a:noAutofit/>
          </a:bodyPr>
          <a:lstStyle/>
          <a:p>
            <a:r>
              <a:rPr lang="en-ZA" sz="5400" b="1" dirty="0">
                <a:solidFill>
                  <a:schemeClr val="bg1"/>
                </a:solidFill>
              </a:rPr>
              <a:t>Creating a Boundary Representation </a:t>
            </a:r>
            <a:r>
              <a:rPr lang="en-ZA" sz="5400" b="1" dirty="0" smtClean="0">
                <a:solidFill>
                  <a:schemeClr val="bg1"/>
                </a:solidFill>
              </a:rPr>
              <a:t>Model from</a:t>
            </a:r>
            <a:br>
              <a:rPr lang="en-ZA" sz="5400" b="1" dirty="0" smtClean="0">
                <a:solidFill>
                  <a:schemeClr val="bg1"/>
                </a:solidFill>
              </a:rPr>
            </a:br>
            <a:r>
              <a:rPr lang="en-ZA" sz="5400" b="1" dirty="0" smtClean="0">
                <a:solidFill>
                  <a:schemeClr val="bg1"/>
                </a:solidFill>
              </a:rPr>
              <a:t> </a:t>
            </a:r>
            <a:r>
              <a:rPr lang="en-ZA" sz="5400" b="1" dirty="0">
                <a:solidFill>
                  <a:schemeClr val="bg1"/>
                </a:solidFill>
              </a:rPr>
              <a:t>Indoor Laser </a:t>
            </a:r>
            <a:r>
              <a:rPr lang="en-ZA" sz="5400" b="1" dirty="0" smtClean="0">
                <a:solidFill>
                  <a:schemeClr val="bg1"/>
                </a:solidFill>
              </a:rPr>
              <a:t>Scans</a:t>
            </a:r>
            <a:endParaRPr lang="en-US" sz="5400" b="1" dirty="0">
              <a:solidFill>
                <a:schemeClr val="bg1"/>
              </a:solidFill>
            </a:endParaRPr>
          </a:p>
        </p:txBody>
      </p:sp>
      <p:sp>
        <p:nvSpPr>
          <p:cNvPr id="38" name="Text Placeholder 2"/>
          <p:cNvSpPr>
            <a:spLocks noGrp="1"/>
          </p:cNvSpPr>
          <p:nvPr>
            <p:ph type="body" sz="quarter" idx="10"/>
          </p:nvPr>
        </p:nvSpPr>
        <p:spPr>
          <a:xfrm>
            <a:off x="2718020" y="2206904"/>
            <a:ext cx="25871566" cy="1753819"/>
          </a:xfrm>
        </p:spPr>
        <p:txBody>
          <a:bodyPr anchor="ctr">
            <a:normAutofit/>
          </a:bodyPr>
          <a:lstStyle/>
          <a:p>
            <a:pPr algn="ctr"/>
            <a:r>
              <a:rPr lang="en-US" sz="3508" b="1" dirty="0" smtClean="0">
                <a:solidFill>
                  <a:schemeClr val="bg1"/>
                </a:solidFill>
              </a:rPr>
              <a:t>__________________________________________________________________________________</a:t>
            </a:r>
          </a:p>
          <a:p>
            <a:pPr algn="ctr"/>
            <a:r>
              <a:rPr lang="en-US" sz="3508" b="1" dirty="0" smtClean="0">
                <a:solidFill>
                  <a:schemeClr val="bg1"/>
                </a:solidFill>
              </a:rPr>
              <a:t>Author: Tim Marsh 				Supervised by: Dr. G Sithole</a:t>
            </a:r>
          </a:p>
        </p:txBody>
      </p:sp>
      <p:sp>
        <p:nvSpPr>
          <p:cNvPr id="94" name="Rectangle 93"/>
          <p:cNvSpPr/>
          <p:nvPr/>
        </p:nvSpPr>
        <p:spPr>
          <a:xfrm>
            <a:off x="1362230" y="13804106"/>
            <a:ext cx="6811081" cy="7537658"/>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96" name="TextBox 95"/>
          <p:cNvSpPr txBox="1"/>
          <p:nvPr/>
        </p:nvSpPr>
        <p:spPr>
          <a:xfrm>
            <a:off x="1516947" y="13918615"/>
            <a:ext cx="5269026" cy="523220"/>
          </a:xfrm>
          <a:prstGeom prst="rect">
            <a:avLst/>
          </a:prstGeom>
          <a:noFill/>
        </p:spPr>
        <p:txBody>
          <a:bodyPr wrap="square" rtlCol="0">
            <a:spAutoFit/>
          </a:bodyPr>
          <a:lstStyle/>
          <a:p>
            <a:r>
              <a:rPr lang="en-US" sz="2800" u="sng" dirty="0" smtClean="0">
                <a:latin typeface="Arial Black" pitchFamily="34" charset="0"/>
              </a:rPr>
              <a:t>Method</a:t>
            </a:r>
            <a:endParaRPr lang="en-US" sz="2800" u="sng" dirty="0">
              <a:latin typeface="Arial Black" pitchFamily="34" charset="0"/>
            </a:endParaRPr>
          </a:p>
        </p:txBody>
      </p:sp>
      <p:sp>
        <p:nvSpPr>
          <p:cNvPr id="97" name="TextBox 96"/>
          <p:cNvSpPr txBox="1"/>
          <p:nvPr/>
        </p:nvSpPr>
        <p:spPr>
          <a:xfrm>
            <a:off x="1487171" y="14522788"/>
            <a:ext cx="6504874" cy="3108543"/>
          </a:xfrm>
          <a:prstGeom prst="rect">
            <a:avLst/>
          </a:prstGeom>
          <a:noFill/>
        </p:spPr>
        <p:txBody>
          <a:bodyPr wrap="square" rtlCol="0">
            <a:spAutoFit/>
          </a:bodyPr>
          <a:lstStyle/>
          <a:p>
            <a:r>
              <a:rPr lang="en-US" sz="2800" b="1" dirty="0" smtClean="0"/>
              <a:t>Normal Computation</a:t>
            </a:r>
          </a:p>
          <a:p>
            <a:pPr algn="just"/>
            <a:r>
              <a:rPr lang="en-US" sz="2400" dirty="0" smtClean="0"/>
              <a:t>Normals Are calculated using a Principal Components Analysis and in the case of ambiguous normal directions the normal are orientated towards the scan center, which will have to be within the room resulting in all normal pointing inwards. The image below shows the normals of an indoor scene.</a:t>
            </a:r>
            <a:endParaRPr lang="en-US" sz="2400" dirty="0"/>
          </a:p>
        </p:txBody>
      </p:sp>
      <p:pic>
        <p:nvPicPr>
          <p:cNvPr id="16" name="Picture 15" title="Figure 1: Normals"/>
          <p:cNvPicPr>
            <a:picLocks noChangeAspect="1"/>
          </p:cNvPicPr>
          <p:nvPr/>
        </p:nvPicPr>
        <p:blipFill rotWithShape="1">
          <a:blip r:embed="rId3">
            <a:extLst>
              <a:ext uri="{28A0092B-C50C-407E-A947-70E740481C1C}">
                <a14:useLocalDpi xmlns:a14="http://schemas.microsoft.com/office/drawing/2010/main" val="0"/>
              </a:ext>
            </a:extLst>
          </a:blip>
          <a:srcRect l="7929" r="13304"/>
          <a:stretch/>
        </p:blipFill>
        <p:spPr>
          <a:xfrm>
            <a:off x="1514496" y="17707293"/>
            <a:ext cx="6480000" cy="3457470"/>
          </a:xfrm>
          <a:prstGeom prst="rect">
            <a:avLst/>
          </a:prstGeom>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080" r="2848"/>
          <a:stretch/>
        </p:blipFill>
        <p:spPr>
          <a:xfrm>
            <a:off x="8762361" y="9895552"/>
            <a:ext cx="6480000" cy="2957832"/>
          </a:xfrm>
          <a:prstGeom prst="rect">
            <a:avLst/>
          </a:prstGeom>
        </p:spPr>
      </p:pic>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l="6821" r="7042"/>
          <a:stretch/>
        </p:blipFill>
        <p:spPr>
          <a:xfrm>
            <a:off x="8785623" y="13918615"/>
            <a:ext cx="6480000" cy="3161671"/>
          </a:xfrm>
          <a:prstGeom prst="rect">
            <a:avLst/>
          </a:prstGeom>
        </p:spPr>
      </p:pic>
      <p:sp>
        <p:nvSpPr>
          <p:cNvPr id="99" name="TextBox 98"/>
          <p:cNvSpPr txBox="1"/>
          <p:nvPr/>
        </p:nvSpPr>
        <p:spPr>
          <a:xfrm>
            <a:off x="16004552" y="5070996"/>
            <a:ext cx="5269026" cy="523220"/>
          </a:xfrm>
          <a:prstGeom prst="rect">
            <a:avLst/>
          </a:prstGeom>
          <a:noFill/>
        </p:spPr>
        <p:txBody>
          <a:bodyPr wrap="square" rtlCol="0">
            <a:spAutoFit/>
          </a:bodyPr>
          <a:lstStyle/>
          <a:p>
            <a:r>
              <a:rPr lang="en-US" sz="2800" u="sng" dirty="0" smtClean="0">
                <a:latin typeface="Arial Black" pitchFamily="34" charset="0"/>
              </a:rPr>
              <a:t>Method Cont.</a:t>
            </a:r>
            <a:endParaRPr lang="en-US" sz="2800" u="sng" dirty="0">
              <a:latin typeface="Arial Black" pitchFamily="34" charset="0"/>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4552" y="7005401"/>
            <a:ext cx="6480000" cy="2723357"/>
          </a:xfrm>
          <a:prstGeom prst="rect">
            <a:avLst/>
          </a:prstGeom>
        </p:spPr>
      </p:pic>
      <p:pic>
        <p:nvPicPr>
          <p:cNvPr id="25" name="Picture 24"/>
          <p:cNvPicPr>
            <a:picLocks noChangeAspect="1"/>
          </p:cNvPicPr>
          <p:nvPr/>
        </p:nvPicPr>
        <p:blipFill rotWithShape="1">
          <a:blip r:embed="rId7">
            <a:extLst>
              <a:ext uri="{28A0092B-C50C-407E-A947-70E740481C1C}">
                <a14:useLocalDpi xmlns:a14="http://schemas.microsoft.com/office/drawing/2010/main" val="0"/>
              </a:ext>
            </a:extLst>
          </a:blip>
          <a:srcRect l="9074" r="9347"/>
          <a:stretch/>
        </p:blipFill>
        <p:spPr>
          <a:xfrm>
            <a:off x="16004552" y="15499450"/>
            <a:ext cx="6480000" cy="3338271"/>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9963" y="10289621"/>
            <a:ext cx="6480000" cy="3645000"/>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49963" y="6544579"/>
            <a:ext cx="6480000" cy="3645000"/>
          </a:xfrm>
          <a:prstGeom prst="rect">
            <a:avLst/>
          </a:prstGeom>
        </p:spPr>
      </p:pic>
    </p:spTree>
    <p:extLst>
      <p:ext uri="{BB962C8B-B14F-4D97-AF65-F5344CB8AC3E}">
        <p14:creationId xmlns:p14="http://schemas.microsoft.com/office/powerpoint/2010/main" val="412812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4041</TotalTime>
  <Words>522</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Creating a Boundary Representation Model from  Indoor Laser Scans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Timothy Marsh</cp:lastModifiedBy>
  <cp:revision>35</cp:revision>
  <dcterms:created xsi:type="dcterms:W3CDTF">2013-02-18T18:40:33Z</dcterms:created>
  <dcterms:modified xsi:type="dcterms:W3CDTF">2015-11-05T14:36:47Z</dcterms:modified>
  <cp:category>science research poster</cp:category>
</cp:coreProperties>
</file>