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 snapToObjects="1">
      <p:cViewPr varScale="1">
        <p:scale>
          <a:sx n="76" d="100"/>
          <a:sy n="76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0F60-6785-4F5F-9D99-B7707A3DEE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8517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8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699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29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0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1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21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-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F95C47-2259-4362-92BA-945B540FA74F}"/>
              </a:ext>
            </a:extLst>
          </p:cNvPr>
          <p:cNvGrpSpPr/>
          <p:nvPr userDrawn="1"/>
        </p:nvGrpSpPr>
        <p:grpSpPr>
          <a:xfrm>
            <a:off x="8248454" y="90105"/>
            <a:ext cx="821977" cy="858098"/>
            <a:chOff x="12324889" y="210143"/>
            <a:chExt cx="2429355" cy="2330704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26A26D9-30AB-4433-A716-4ED6B8FF7D94}"/>
                </a:ext>
              </a:extLst>
            </p:cNvPr>
            <p:cNvGrpSpPr/>
            <p:nvPr/>
          </p:nvGrpSpPr>
          <p:grpSpPr>
            <a:xfrm>
              <a:off x="12324889" y="210143"/>
              <a:ext cx="2429355" cy="2330704"/>
              <a:chOff x="7853653" y="1375495"/>
              <a:chExt cx="1703097" cy="1703097"/>
            </a:xfrm>
          </p:grpSpPr>
          <p:pic>
            <p:nvPicPr>
              <p:cNvPr id="15" name="Grafik 14" descr="Schildkreuz mit einfarbiger Füllung">
                <a:extLst>
                  <a:ext uri="{FF2B5EF4-FFF2-40B4-BE49-F238E27FC236}">
                    <a16:creationId xmlns:a16="http://schemas.microsoft.com/office/drawing/2014/main" id="{F4B885F8-809E-44FC-815A-630210F7D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53653" y="1375495"/>
                <a:ext cx="1703097" cy="1703097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  <p:pic>
            <p:nvPicPr>
              <p:cNvPr id="16" name="Grafik 15" descr="Schild mit einfarbiger Füllung">
                <a:extLst>
                  <a:ext uri="{FF2B5EF4-FFF2-40B4-BE49-F238E27FC236}">
                    <a16:creationId xmlns:a16="http://schemas.microsoft.com/office/drawing/2014/main" id="{DB9DF485-BF13-4FD7-AF9E-E544D183C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039100" y="1618274"/>
                <a:ext cx="1333499" cy="1232875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673E6F-1372-4485-A5D3-66C78B41A84C}"/>
                </a:ext>
              </a:extLst>
            </p:cNvPr>
            <p:cNvGrpSpPr/>
            <p:nvPr/>
          </p:nvGrpSpPr>
          <p:grpSpPr>
            <a:xfrm>
              <a:off x="13052014" y="907464"/>
              <a:ext cx="973019" cy="936060"/>
              <a:chOff x="5685905" y="1633614"/>
              <a:chExt cx="682134" cy="684000"/>
            </a:xfrm>
          </p:grpSpPr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8F81C11-3E16-416A-86FB-C35655089AFC}"/>
                  </a:ext>
                </a:extLst>
              </p:cNvPr>
              <p:cNvSpPr/>
              <p:nvPr/>
            </p:nvSpPr>
            <p:spPr>
              <a:xfrm>
                <a:off x="5685905" y="1633614"/>
                <a:ext cx="682134" cy="684000"/>
              </a:xfrm>
              <a:prstGeom prst="flowChartConnector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sp>
            <p:nvSpPr>
              <p:cNvPr id="12" name="Gleichschenkliges Dreieck 11">
                <a:extLst>
                  <a:ext uri="{FF2B5EF4-FFF2-40B4-BE49-F238E27FC236}">
                    <a16:creationId xmlns:a16="http://schemas.microsoft.com/office/drawing/2014/main" id="{00748FCB-B7BB-47A9-9AA6-58D42122CDE9}"/>
                  </a:ext>
                </a:extLst>
              </p:cNvPr>
              <p:cNvSpPr/>
              <p:nvPr/>
            </p:nvSpPr>
            <p:spPr>
              <a:xfrm>
                <a:off x="5788847" y="1659609"/>
                <a:ext cx="476250" cy="5430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399052E-4416-4E38-8351-4C4C7FACDBDF}"/>
                  </a:ext>
                </a:extLst>
              </p:cNvPr>
              <p:cNvCxnSpPr>
                <a:stCxn id="12" idx="1"/>
                <a:endCxn id="12" idx="5"/>
              </p:cNvCxnSpPr>
              <p:nvPr/>
            </p:nvCxnSpPr>
            <p:spPr>
              <a:xfrm>
                <a:off x="5907910" y="1931147"/>
                <a:ext cx="23812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556A1A1-0DA9-42A5-8930-403B4A6546C4}"/>
                  </a:ext>
                </a:extLst>
              </p:cNvPr>
              <p:cNvCxnSpPr>
                <a:endCxn id="12" idx="3"/>
              </p:cNvCxnSpPr>
              <p:nvPr/>
            </p:nvCxnSpPr>
            <p:spPr>
              <a:xfrm>
                <a:off x="6018720" y="1931146"/>
                <a:ext cx="8252" cy="271538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4916-EECA-410C-AB7A-1F500E3B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24E4-089D-4DE7-963C-2AA24F14E8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CA2C384-C1F7-49FD-832E-9AFDCA5201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1958478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brauch ich 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Datenlecks entstehen steigen Jahr für Jahr an</a:t>
            </a:r>
          </a:p>
          <a:p>
            <a:pPr/>
            <a:r>
              <a:t>Oft können solche Attacken verhindert werden</a:t>
            </a:r>
          </a:p>
          <a:p>
            <a:pPr/>
            <a:r>
              <a:t>Mehr Daten werden gespeichert -&gt; Mehr Schaden kann dadurch angerichtet werden</a:t>
            </a:r>
          </a:p>
        </p:txBody>
      </p:sp>
      <p:pic>
        <p:nvPicPr>
          <p:cNvPr id="4" name="Picture Placeholder 3" descr="fig_lineplo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Firmen mit den größten Schäden durch Datenlecks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Datenlecks entstehen steigen Jahr für Jahr an</a:t>
            </a:r>
          </a:p>
          <a:p>
            <a:pPr/>
            <a:r>
              <a:t>Oft können solche Attacken verhindert werden</a:t>
            </a:r>
          </a:p>
          <a:p>
            <a:pPr/>
            <a:r>
              <a:t>Mehr Daten werden gespeichert -&gt; Mehr Schaden kann dadurch angerichtet werden</a:t>
            </a:r>
          </a:p>
        </p:txBody>
      </p:sp>
      <p:pic>
        <p:nvPicPr>
          <p:cNvPr id="4" name="Picture Placeholder 3" descr="fig_bubblechar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greifen Hacker Unternehmen am häufigsten 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Mensch ist öfter als 50% das Angriffsziel von Hackern</a:t>
            </a:r>
          </a:p>
          <a:p>
            <a:pPr/>
            <a:r>
              <a:t>Systembedingt gibt es auch einige Angriffe die aber durch technik verhindert werden können</a:t>
            </a:r>
          </a:p>
        </p:txBody>
      </p:sp>
      <p:pic>
        <p:nvPicPr>
          <p:cNvPr id="4" name="Picture Placeholder 3" descr="treemap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gibt es für Angriffsarten, die auf den Mensch abzielen?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treemap_mensch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wollen Phishing Angriffe?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t>68% der Phishing Mails sollen den Nutzer  dazu Veranlassen einen Link zu öffnen</a:t>
            </a:r>
          </a:p>
        </p:txBody>
      </p:sp>
      <p:pic>
        <p:nvPicPr>
          <p:cNvPr id="4" name="Picture Placeholder 3" descr="phishing_link_pp.png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 l="14275" r="14275"/>
          <a:stretch>
            <a:fillRect/>
          </a:stretch>
        </p:blipFill>
        <p:spPr/>
      </p:pic>
      <p:pic>
        <p:nvPicPr>
          <p:cNvPr id="5" name="Picture Placeholder 4" descr="phishing_input_pp.png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l="14275" r="14275"/>
          <a:stretch>
            <a:fillRect/>
          </a:stretch>
        </p:blipFill>
        <p:spPr/>
      </p:pic>
      <p:pic>
        <p:nvPicPr>
          <p:cNvPr id="6" name="Picture Placeholder 5" descr="phishing_attach_pp.png"/>
          <p:cNvPicPr>
            <a:picLocks noGrp="1" noChangeAspect="1"/>
          </p:cNvPicPr>
          <p:nvPr>
            <p:ph type="pic" idx="18"/>
          </p:nvPr>
        </p:nvPicPr>
        <p:blipFill>
          <a:blip r:embed="rId4"/>
          <a:srcRect l="14275" r="1427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9" sz="half"/>
          </p:nvPr>
        </p:nvSpPr>
        <p:spPr/>
        <p:txBody>
          <a:bodyPr/>
          <a:lstStyle/>
          <a:p/>
          <a:p>
            <a:r>
              <a:t>Bei 23% der Phishing Mails sollen der Nutzer  sensible Daten angeben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0" sz="half"/>
          </p:nvPr>
        </p:nvSpPr>
        <p:spPr/>
        <p:txBody>
          <a:bodyPr/>
          <a:lstStyle/>
          <a:p/>
          <a:p>
            <a:r>
              <a:t>9% aller Phishing Mails zielen darauf ab, den  Nutzer den Anhang öffnen zu lassen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Branchen sind besonders betroffen von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fail_bar_mark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Abteilungen sind besonders betroffen von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fail_bar_type_name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ein schlechtes Passwort?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word_cloud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Office Theme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Laura Hess</cp:lastModifiedBy>
  <cp:revision>25</cp:revision>
  <dcterms:created xsi:type="dcterms:W3CDTF">2013-01-27T09:14:16Z</dcterms:created>
  <dcterms:modified xsi:type="dcterms:W3CDTF">2022-02-09T14:06:38Z</dcterms:modified>
  <cp:category/>
</cp:coreProperties>
</file>