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u.wikipedia.org/wiki/%D0%94%D0%B5%D0%BA%D0%BB%D0%B0%D1%80%D0%B0%D1%82%D0%B8%D0%B2%D0%BD%D0%BE%D0%B5_%D0%BF%D1%80%D0%BE%D0%B3%D1%80%D0%B0%D0%BC%D0%BC%D0%B8%D1%80%D0%BE%D0%B2%D0%B0%D0%BD%D0%B8%D0%B5" TargetMode="External"/><Relationship Id="rId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4" Type="http://schemas.openxmlformats.org/officeDocument/2006/relationships/hyperlink" Target="https://ru.wikipedia.org/wiki/%D0%A0%D0%B5%D0%BB%D1%8F%D1%86%D0%B8%D0%BE%D0%BD%D0%BD%D1%8B%D0%B5_%D0%B1%D0%B0%D0%B7%D1%8B_%D0%B4%D0%B0%D0%BD%D0%BD%D1%8B%D1%85" TargetMode="External"/><Relationship Id="rId5" Type="http://schemas.openxmlformats.org/officeDocument/2006/relationships/hyperlink" Target="https://ru.wikipedia.org/wiki/%D0%A1%D0%B8%D1%81%D1%82%D0%B5%D0%BC%D0%B0_%D1%83%D0%BF%D1%80%D0%B0%D0%B2%D0%BB%D0%B5%D0%BD%D0%B8%D1%8F_%D0%B1%D0%B0%D0%B7%D0%B0%D0%BC%D0%B8_%D0%B4%D0%B0%D0%BD%D0%BD%D1%8B%D1%8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</a:t>
            </a:r>
          </a:p>
        </p:txBody>
      </p:sp>
      <p:sp>
        <p:nvSpPr>
          <p:cNvPr id="152" name="Калимуллин Тимур"/>
          <p:cNvSpPr txBox="1"/>
          <p:nvPr>
            <p:ph type="subTitle" sz="quarter" idx="1"/>
          </p:nvPr>
        </p:nvSpPr>
        <p:spPr>
          <a:xfrm>
            <a:off x="1206500" y="10779190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Калимуллин Тимур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QL — декларативный язык программирования, применяемый для создания, модификации и управления данными в реляционной базе данных, управляемой соответствующей системой управления базами данных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SQL — </a:t>
            </a:r>
            <a:r>
              <a:rPr>
                <a:hlinkClick r:id="rId2" invalidUrl="" action="" tgtFrame="" tooltip="" history="1" highlightClick="0" endSnd="0"/>
              </a:rPr>
              <a:t>декларативный</a:t>
            </a:r>
            <a:r>
              <a:t> </a:t>
            </a:r>
            <a:r>
              <a:rPr>
                <a:hlinkClick r:id="rId3" invalidUrl="" action="" tgtFrame="" tooltip="" history="1" highlightClick="0" endSnd="0"/>
              </a:rPr>
              <a:t>язык программирования</a:t>
            </a:r>
            <a:r>
              <a:t>, применяемый для создания, модификации и управления данными в </a:t>
            </a:r>
            <a:r>
              <a:rPr>
                <a:hlinkClick r:id="rId4" invalidUrl="" action="" tgtFrame="" tooltip="" history="1" highlightClick="0" endSnd="0"/>
              </a:rPr>
              <a:t>реляционной базе данных</a:t>
            </a:r>
            <a:r>
              <a:t>, управляемой соответствующей </a:t>
            </a:r>
            <a:r>
              <a:rPr>
                <a:hlinkClick r:id="rId5" invalidUrl="" action="" tgtFrame="" tooltip="" history="1" highlightClick="0" endSnd="0"/>
              </a:rPr>
              <a:t>системой управления базами данных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8" y="3377385"/>
            <a:ext cx="24733769" cy="7654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Стандартизация"/>
          <p:cNvSpPr txBox="1"/>
          <p:nvPr>
            <p:ph type="title" idx="4294967295"/>
          </p:nvPr>
        </p:nvSpPr>
        <p:spPr>
          <a:xfrm>
            <a:off x="444500" y="850900"/>
            <a:ext cx="21971000" cy="143510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Стандартизация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ользователь          →               Клиент               →                 Запрос…"/>
          <p:cNvSpPr txBox="1"/>
          <p:nvPr>
            <p:ph type="body" idx="4294967295"/>
          </p:nvPr>
        </p:nvSpPr>
        <p:spPr>
          <a:xfrm>
            <a:off x="453879" y="2775304"/>
            <a:ext cx="22657402" cy="86609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500"/>
            </a:pPr>
            <a:r>
              <a:t>Пользователь          →               Клиент               →                 Запрос          </a:t>
            </a:r>
          </a:p>
          <a:p>
            <a:pPr marL="0" indent="0">
              <a:buSzTx/>
              <a:buNone/>
              <a:defRPr sz="5500"/>
            </a:pPr>
          </a:p>
          <a:p>
            <a:pPr marL="0" indent="0">
              <a:buSzTx/>
              <a:buNone/>
              <a:defRPr sz="5500"/>
            </a:pPr>
            <a:r>
              <a:t>→           Система управления              →               База данных        →</a:t>
            </a:r>
          </a:p>
          <a:p>
            <a:pPr marL="0" indent="0">
              <a:buSzTx/>
              <a:buNone/>
              <a:defRPr sz="5500"/>
            </a:pPr>
          </a:p>
          <a:p>
            <a:pPr marL="0" indent="0">
              <a:buSzTx/>
              <a:buNone/>
              <a:defRPr sz="5500"/>
            </a:pPr>
            <a:r>
              <a:t> Таблица с базами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QL-операто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SQL-операторы</a:t>
            </a:r>
          </a:p>
        </p:txBody>
      </p:sp>
      <p:sp>
        <p:nvSpPr>
          <p:cNvPr id="164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1. DDL (Data Definition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pc="0"/>
            </a:pPr>
            <a:r>
              <a:t>1. </a:t>
            </a:r>
            <a:r>
              <a:rPr>
                <a:latin typeface="Arial"/>
                <a:ea typeface="Arial"/>
                <a:cs typeface="Arial"/>
                <a:sym typeface="Arial"/>
              </a:rPr>
              <a:t>DDL (Data Definition Language)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438338">
              <a:lnSpc>
                <a:spcPct val="90000"/>
              </a:lnSpc>
              <a:spcBef>
                <a:spcPts val="4500"/>
              </a:spcBef>
              <a:defRPr spc="0"/>
            </a:pPr>
            <a:r>
              <a:rPr>
                <a:latin typeface="Arial"/>
                <a:ea typeface="Arial"/>
                <a:cs typeface="Arial"/>
                <a:sym typeface="Arial"/>
              </a:rPr>
              <a:t>2. DML (Data Manipulation Language)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438338">
              <a:lnSpc>
                <a:spcPct val="90000"/>
              </a:lnSpc>
              <a:spcBef>
                <a:spcPts val="4500"/>
              </a:spcBef>
              <a:defRPr spc="0"/>
            </a:pPr>
            <a:r>
              <a:rPr>
                <a:latin typeface="Arial"/>
                <a:ea typeface="Arial"/>
                <a:cs typeface="Arial"/>
                <a:sym typeface="Arial"/>
              </a:rPr>
              <a:t>3. DCL (Data Control Language)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defTabSz="2438338">
              <a:lnSpc>
                <a:spcPct val="90000"/>
              </a:lnSpc>
              <a:spcBef>
                <a:spcPts val="4500"/>
              </a:spcBef>
              <a:defRPr spc="0"/>
            </a:pPr>
            <a:r>
              <a:rPr>
                <a:latin typeface="Arial"/>
                <a:ea typeface="Arial"/>
                <a:cs typeface="Arial"/>
                <a:sym typeface="Arial"/>
              </a:rPr>
              <a:t>4. TCL (Transaction Control Language)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59" y="2928304"/>
            <a:ext cx="20526882" cy="7859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еимущества и недостатки 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Преимущества и недостатки SQL</a:t>
            </a:r>
          </a:p>
        </p:txBody>
      </p:sp>
      <p:sp>
        <p:nvSpPr>
          <p:cNvPr id="17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Преимуществ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marL="609600" indent="-609600">
              <a:defRPr sz="5500"/>
            </a:pPr>
            <a:r>
              <a:t>Преимущества</a:t>
            </a:r>
          </a:p>
          <a:p>
            <a:pPr lvl="2" marL="0" indent="914400">
              <a:buSzTx/>
              <a:buNone/>
            </a:pPr>
            <a:r>
              <a:t>Независимость от конкретной СУБД</a:t>
            </a:r>
          </a:p>
          <a:p>
            <a:pPr lvl="2" marL="0" indent="914400">
              <a:buSzTx/>
              <a:buNone/>
            </a:pPr>
            <a:r>
              <a:t>Наличие стандартов</a:t>
            </a:r>
          </a:p>
          <a:p>
            <a:pPr lvl="2" marL="0" indent="914400">
              <a:buSzTx/>
              <a:buNone/>
            </a:pPr>
            <a:r>
              <a:t>Декларативность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609600" indent="-609600">
              <a:defRPr sz="5500"/>
            </a:pPr>
            <a:r>
              <a:t>Недостатки</a:t>
            </a:r>
          </a:p>
          <a:p>
            <a:pPr lvl="2" marL="0" indent="914400">
              <a:buSzTx/>
              <a:buNone/>
            </a:pPr>
            <a:r>
              <a:t>Несоответствие реляционной модели данных</a:t>
            </a:r>
          </a:p>
          <a:p>
            <a:pPr lvl="2" marL="0" indent="914400">
              <a:buSzTx/>
              <a:buNone/>
            </a:pPr>
            <a:r>
              <a:t>Сложность</a:t>
            </a:r>
          </a:p>
          <a:p>
            <a:pPr lvl="2" marL="0" indent="914400">
              <a:buSzTx/>
              <a:buNone/>
            </a:pPr>
            <a:r>
              <a:t>Отступления от стандартов</a:t>
            </a:r>
          </a:p>
          <a:p>
            <a:pPr lvl="2" marL="0" indent="914400">
              <a:buSzTx/>
              <a:buNone/>
            </a:pPr>
            <a:r>
              <a:t>Сложность работы с иерархическими структурами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