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7845-8728-4D4F-A667-79A6FC179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941" y="2596243"/>
            <a:ext cx="10993549" cy="147501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Credit One data science framework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BE30D-E845-4FF4-B790-603B8AE3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667270"/>
            <a:ext cx="10993546" cy="59032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Tim lee</a:t>
            </a:r>
          </a:p>
        </p:txBody>
      </p:sp>
    </p:spTree>
    <p:extLst>
      <p:ext uri="{BB962C8B-B14F-4D97-AF65-F5344CB8AC3E}">
        <p14:creationId xmlns:p14="http://schemas.microsoft.com/office/powerpoint/2010/main" val="183935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B34DB-762D-4365-BC34-9E1AA593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science process framework (*BADIR)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9A92-14C9-4F53-AF8A-0CC4D8150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781300"/>
            <a:ext cx="11029615" cy="307749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Business Question</a:t>
            </a:r>
          </a:p>
          <a:p>
            <a:r>
              <a:rPr lang="en-US" sz="3200" dirty="0"/>
              <a:t>Analysis Plan</a:t>
            </a:r>
          </a:p>
          <a:p>
            <a:r>
              <a:rPr lang="en-US" sz="3200" dirty="0"/>
              <a:t>Data Collection</a:t>
            </a:r>
          </a:p>
          <a:p>
            <a:r>
              <a:rPr lang="en-US" sz="3200" dirty="0"/>
              <a:t>Insights</a:t>
            </a:r>
          </a:p>
          <a:p>
            <a:r>
              <a:rPr lang="en-US" sz="3200" dirty="0"/>
              <a:t>Recommendation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62EED-B506-4161-BBDE-0F5C2B3DF132}"/>
              </a:ext>
            </a:extLst>
          </p:cNvPr>
          <p:cNvSpPr txBox="1"/>
          <p:nvPr/>
        </p:nvSpPr>
        <p:spPr>
          <a:xfrm>
            <a:off x="952500" y="6524625"/>
            <a:ext cx="5252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*</a:t>
            </a:r>
            <a:r>
              <a:rPr lang="en-US" dirty="0"/>
              <a:t>Jain and Sharma, </a:t>
            </a:r>
            <a:r>
              <a:rPr lang="en-US" i="1" dirty="0"/>
              <a:t>Behind Every Good Decision, </a:t>
            </a:r>
            <a:r>
              <a:rPr lang="en-US" dirty="0"/>
              <a:t>chapter 4</a:t>
            </a:r>
          </a:p>
        </p:txBody>
      </p:sp>
    </p:spTree>
    <p:extLst>
      <p:ext uri="{BB962C8B-B14F-4D97-AF65-F5344CB8AC3E}">
        <p14:creationId xmlns:p14="http://schemas.microsoft.com/office/powerpoint/2010/main" val="219379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0D9C-8EC9-4C64-B86F-7E177A97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set and business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725E-29D2-4CD5-91F6-80D48880D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49" y="2094771"/>
            <a:ext cx="5610226" cy="2286729"/>
          </a:xfrm>
        </p:spPr>
        <p:txBody>
          <a:bodyPr>
            <a:normAutofit/>
          </a:bodyPr>
          <a:lstStyle/>
          <a:p>
            <a:r>
              <a:rPr lang="en-US" dirty="0"/>
              <a:t>30,000 customer credit accounts </a:t>
            </a:r>
          </a:p>
          <a:p>
            <a:r>
              <a:rPr lang="en-US" dirty="0"/>
              <a:t>Amount of given credit (individual + family, if any)</a:t>
            </a:r>
          </a:p>
          <a:p>
            <a:r>
              <a:rPr lang="en-US" dirty="0"/>
              <a:t>Gender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Marital Status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F74823-2E4C-49EA-930E-39C51A8D571A}"/>
              </a:ext>
            </a:extLst>
          </p:cNvPr>
          <p:cNvSpPr txBox="1">
            <a:spLocks/>
          </p:cNvSpPr>
          <p:nvPr/>
        </p:nvSpPr>
        <p:spPr>
          <a:xfrm>
            <a:off x="361949" y="4381500"/>
            <a:ext cx="11344276" cy="223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/>
              <a:t>Business Question</a:t>
            </a:r>
          </a:p>
          <a:p>
            <a:pPr marL="0" indent="0">
              <a:buNone/>
            </a:pPr>
            <a:r>
              <a:rPr lang="en-US" sz="2400" dirty="0"/>
              <a:t>Credit One, a credit scoring service, has recently seen an increase in the number of customers who have defaulted on loans from various partners in Taiwan.</a:t>
            </a:r>
          </a:p>
          <a:p>
            <a:pPr marL="0" indent="0">
              <a:buNone/>
            </a:pPr>
            <a:r>
              <a:rPr lang="en-US" sz="2400" dirty="0"/>
              <a:t>Credit One needs a better way to understand how much credit to provide customers or risk losing business.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353CF1-6E29-40B8-B753-13D980541B0B}"/>
              </a:ext>
            </a:extLst>
          </p:cNvPr>
          <p:cNvSpPr txBox="1">
            <a:spLocks/>
          </p:cNvSpPr>
          <p:nvPr/>
        </p:nvSpPr>
        <p:spPr>
          <a:xfrm>
            <a:off x="6353174" y="2094772"/>
            <a:ext cx="5610226" cy="2372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Age</a:t>
            </a:r>
          </a:p>
          <a:p>
            <a:r>
              <a:rPr lang="en-US" dirty="0"/>
              <a:t>6 months credit status (no use, paid, revolving, months behind)</a:t>
            </a:r>
          </a:p>
          <a:p>
            <a:r>
              <a:rPr lang="en-US" dirty="0"/>
              <a:t>6 months billing statements</a:t>
            </a:r>
          </a:p>
          <a:p>
            <a:r>
              <a:rPr lang="en-US" dirty="0"/>
              <a:t>6 months payment amounts</a:t>
            </a:r>
          </a:p>
          <a:p>
            <a:r>
              <a:rPr lang="en-US" dirty="0"/>
              <a:t>Default status in October 2005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6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3E470-ED66-4BD0-9C93-BC323F1B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83082-0263-4D2F-BB1A-C8E62BD3C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Build a model that can better predict what credit limit a customer should be assigned </a:t>
            </a:r>
            <a:r>
              <a:rPr lang="en-US" sz="2400" dirty="0"/>
              <a:t>(greater than 80% accuracy)</a:t>
            </a:r>
          </a:p>
          <a:p>
            <a:r>
              <a:rPr lang="en-US" sz="3200" dirty="0"/>
              <a:t>Build 3 models and choose the best one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824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0E55-3597-43D8-A929-2D146219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Analysis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E9946-4193-458A-AE25-0FB600147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117" y="2477541"/>
            <a:ext cx="11467933" cy="3678303"/>
          </a:xfrm>
        </p:spPr>
        <p:txBody>
          <a:bodyPr>
            <a:noAutofit/>
          </a:bodyPr>
          <a:lstStyle/>
          <a:p>
            <a:r>
              <a:rPr lang="en-US" sz="2400" dirty="0"/>
              <a:t>Focus on the problem(s) we can solve:   What variables in the data can we deem to be significant to the problem of increased customer defaults?</a:t>
            </a:r>
          </a:p>
          <a:p>
            <a:r>
              <a:rPr lang="en-US" sz="2400" dirty="0"/>
              <a:t>What concrete information can we derive from the data we have?</a:t>
            </a:r>
          </a:p>
          <a:p>
            <a:endParaRPr lang="en-US" sz="2400" dirty="0"/>
          </a:p>
          <a:p>
            <a:r>
              <a:rPr lang="en-US" sz="2400" dirty="0"/>
              <a:t>Timeline</a:t>
            </a:r>
          </a:p>
          <a:p>
            <a:pPr lvl="1"/>
            <a:r>
              <a:rPr lang="en-US" sz="2400" dirty="0"/>
              <a:t>Week 1 – Data Science Framework Report &amp; Process Flowchart</a:t>
            </a:r>
          </a:p>
          <a:p>
            <a:pPr lvl="1"/>
            <a:r>
              <a:rPr lang="en-US" sz="2400" dirty="0"/>
              <a:t>Week 2 – Prepare and Explore Data: Lessons Learned Report to Data Science Team</a:t>
            </a:r>
          </a:p>
          <a:p>
            <a:pPr lvl="1"/>
            <a:r>
              <a:rPr lang="en-US" sz="2400" dirty="0"/>
              <a:t>Week 3 – Build and Evaluate 3 Models and choose best one: provide Report to Guido</a:t>
            </a:r>
          </a:p>
        </p:txBody>
      </p:sp>
    </p:spTree>
    <p:extLst>
      <p:ext uri="{BB962C8B-B14F-4D97-AF65-F5344CB8AC3E}">
        <p14:creationId xmlns:p14="http://schemas.microsoft.com/office/powerpoint/2010/main" val="258136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D2A2-12DD-46DA-ABBE-974FB8EC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950D-5CDA-46C9-930E-885E349D8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4556"/>
            <a:ext cx="11029615" cy="182248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Data is provided in excel format including customer variables and default status in October 2005</a:t>
            </a:r>
          </a:p>
          <a:p>
            <a:r>
              <a:rPr lang="en-US" sz="2400" dirty="0"/>
              <a:t>Data will be cleansed to account for missing values, duplicates, outliers, etc.</a:t>
            </a:r>
          </a:p>
          <a:p>
            <a:r>
              <a:rPr lang="en-US" sz="2400" dirty="0"/>
              <a:t>Model will be created in Jupyter Notebook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A8DEEF-EBAF-4109-ABB2-C94944438AE6}"/>
              </a:ext>
            </a:extLst>
          </p:cNvPr>
          <p:cNvSpPr txBox="1">
            <a:spLocks/>
          </p:cNvSpPr>
          <p:nvPr/>
        </p:nvSpPr>
        <p:spPr>
          <a:xfrm>
            <a:off x="342899" y="4080670"/>
            <a:ext cx="5610226" cy="2286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30,000 customer credit accounts </a:t>
            </a:r>
          </a:p>
          <a:p>
            <a:r>
              <a:rPr lang="en-US" dirty="0"/>
              <a:t>Amount of given credit (individual + family, if any)</a:t>
            </a:r>
          </a:p>
          <a:p>
            <a:r>
              <a:rPr lang="en-US" dirty="0"/>
              <a:t>Gender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Marital Status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17810E-F764-4EE3-A7C9-33999FE22FF7}"/>
              </a:ext>
            </a:extLst>
          </p:cNvPr>
          <p:cNvSpPr txBox="1">
            <a:spLocks/>
          </p:cNvSpPr>
          <p:nvPr/>
        </p:nvSpPr>
        <p:spPr>
          <a:xfrm>
            <a:off x="5838038" y="4080670"/>
            <a:ext cx="5610226" cy="2372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Age</a:t>
            </a:r>
          </a:p>
          <a:p>
            <a:r>
              <a:rPr lang="en-US" dirty="0"/>
              <a:t>*6 months credit status (no use, paid, revolving, months behind)</a:t>
            </a:r>
          </a:p>
          <a:p>
            <a:r>
              <a:rPr lang="en-US" dirty="0"/>
              <a:t>*6 months billing statements</a:t>
            </a:r>
          </a:p>
          <a:p>
            <a:r>
              <a:rPr lang="en-US" dirty="0"/>
              <a:t>*6 months payment amounts</a:t>
            </a:r>
          </a:p>
          <a:p>
            <a:r>
              <a:rPr lang="en-US" dirty="0"/>
              <a:t>Default status in October 2005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965D56-9C04-4114-A647-53796D4A53AD}"/>
              </a:ext>
            </a:extLst>
          </p:cNvPr>
          <p:cNvSpPr txBox="1"/>
          <p:nvPr/>
        </p:nvSpPr>
        <p:spPr>
          <a:xfrm>
            <a:off x="6095999" y="6514645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*April – September 2005</a:t>
            </a:r>
          </a:p>
        </p:txBody>
      </p:sp>
    </p:spTree>
    <p:extLst>
      <p:ext uri="{BB962C8B-B14F-4D97-AF65-F5344CB8AC3E}">
        <p14:creationId xmlns:p14="http://schemas.microsoft.com/office/powerpoint/2010/main" val="173483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E618-A221-42D1-8237-3DE80E28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Process flowchart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80470C-B25F-4EEB-8E0D-FE74E60501CB}"/>
              </a:ext>
            </a:extLst>
          </p:cNvPr>
          <p:cNvSpPr txBox="1"/>
          <p:nvPr/>
        </p:nvSpPr>
        <p:spPr>
          <a:xfrm>
            <a:off x="136923" y="3138783"/>
            <a:ext cx="145732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1. Clean &amp; </a:t>
            </a:r>
          </a:p>
          <a:p>
            <a:r>
              <a:rPr lang="en-US" dirty="0"/>
              <a:t>Pre-process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4A55C3-5F66-472A-80CF-A6C5DA1CEB49}"/>
              </a:ext>
            </a:extLst>
          </p:cNvPr>
          <p:cNvSpPr txBox="1"/>
          <p:nvPr/>
        </p:nvSpPr>
        <p:spPr>
          <a:xfrm>
            <a:off x="2247902" y="2933698"/>
            <a:ext cx="15240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2. Estimate Covariance – relationships between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1ECDAF-DDD1-43C3-9496-7BCE78ADBEDA}"/>
              </a:ext>
            </a:extLst>
          </p:cNvPr>
          <p:cNvSpPr txBox="1"/>
          <p:nvPr/>
        </p:nvSpPr>
        <p:spPr>
          <a:xfrm>
            <a:off x="6818708" y="3005205"/>
            <a:ext cx="227318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4. Feature Engineering – Modify raw data set to allow model to make predictions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0BD9D-45DC-455E-8ADA-314C5F9C08B3}"/>
              </a:ext>
            </a:extLst>
          </p:cNvPr>
          <p:cNvSpPr txBox="1"/>
          <p:nvPr/>
        </p:nvSpPr>
        <p:spPr>
          <a:xfrm>
            <a:off x="4533305" y="3277282"/>
            <a:ext cx="1524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3. Prepare &amp; Explore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2C4CBA-C6D2-498E-83C7-25ABEF92BE92}"/>
              </a:ext>
            </a:extLst>
          </p:cNvPr>
          <p:cNvSpPr txBox="1"/>
          <p:nvPr/>
        </p:nvSpPr>
        <p:spPr>
          <a:xfrm>
            <a:off x="9693042" y="3220693"/>
            <a:ext cx="162944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5. Regression - </a:t>
            </a:r>
          </a:p>
          <a:p>
            <a:r>
              <a:rPr lang="en-US" dirty="0"/>
              <a:t>Choose best of 3 models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BA257D-303F-4AFC-BB4A-8BE21A2B71F9}"/>
              </a:ext>
            </a:extLst>
          </p:cNvPr>
          <p:cNvSpPr txBox="1"/>
          <p:nvPr/>
        </p:nvSpPr>
        <p:spPr>
          <a:xfrm>
            <a:off x="8846141" y="4980875"/>
            <a:ext cx="86677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6. Tune</a:t>
            </a:r>
          </a:p>
          <a:p>
            <a:r>
              <a:rPr lang="en-US" dirty="0"/>
              <a:t>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A6B849-07FC-4F05-A5D4-14D0E1315D44}"/>
              </a:ext>
            </a:extLst>
          </p:cNvPr>
          <p:cNvSpPr txBox="1"/>
          <p:nvPr/>
        </p:nvSpPr>
        <p:spPr>
          <a:xfrm>
            <a:off x="10555057" y="4980873"/>
            <a:ext cx="116697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7. Evaluate</a:t>
            </a:r>
          </a:p>
          <a:p>
            <a:r>
              <a:rPr lang="en-US" dirty="0"/>
              <a:t>Model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AC9A0A7-344C-4F1B-8911-3C09A98D8FC9}"/>
              </a:ext>
            </a:extLst>
          </p:cNvPr>
          <p:cNvSpPr/>
          <p:nvPr/>
        </p:nvSpPr>
        <p:spPr>
          <a:xfrm>
            <a:off x="1752600" y="3496148"/>
            <a:ext cx="41910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D22461E-D43D-4440-BD61-F57FFCEE5847}"/>
              </a:ext>
            </a:extLst>
          </p:cNvPr>
          <p:cNvSpPr/>
          <p:nvPr/>
        </p:nvSpPr>
        <p:spPr>
          <a:xfrm>
            <a:off x="8188483" y="5144003"/>
            <a:ext cx="41910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69E5BC4-B992-4BD3-87E3-6B2EE394D545}"/>
              </a:ext>
            </a:extLst>
          </p:cNvPr>
          <p:cNvSpPr/>
          <p:nvPr/>
        </p:nvSpPr>
        <p:spPr>
          <a:xfrm>
            <a:off x="9164755" y="3506146"/>
            <a:ext cx="41910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9DEFF1A-6925-4426-9B94-FB142AE885E1}"/>
              </a:ext>
            </a:extLst>
          </p:cNvPr>
          <p:cNvSpPr/>
          <p:nvPr/>
        </p:nvSpPr>
        <p:spPr>
          <a:xfrm>
            <a:off x="6236661" y="3496148"/>
            <a:ext cx="41910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A93D45D-C799-48FE-8D3B-F8BB7E43A427}"/>
              </a:ext>
            </a:extLst>
          </p:cNvPr>
          <p:cNvSpPr/>
          <p:nvPr/>
        </p:nvSpPr>
        <p:spPr>
          <a:xfrm>
            <a:off x="3952578" y="3501474"/>
            <a:ext cx="41910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7CEA700-4037-4AFB-A52C-5827AC546724}"/>
              </a:ext>
            </a:extLst>
          </p:cNvPr>
          <p:cNvSpPr/>
          <p:nvPr/>
        </p:nvSpPr>
        <p:spPr>
          <a:xfrm>
            <a:off x="11496344" y="3506146"/>
            <a:ext cx="41910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8A57097-01BF-4D63-8C22-7649DD0FFDD2}"/>
              </a:ext>
            </a:extLst>
          </p:cNvPr>
          <p:cNvSpPr/>
          <p:nvPr/>
        </p:nvSpPr>
        <p:spPr>
          <a:xfrm>
            <a:off x="9951473" y="5127827"/>
            <a:ext cx="41910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FD9E3D-9028-433F-9E1A-6364DD8ABD3C}"/>
              </a:ext>
            </a:extLst>
          </p:cNvPr>
          <p:cNvSpPr txBox="1"/>
          <p:nvPr/>
        </p:nvSpPr>
        <p:spPr>
          <a:xfrm>
            <a:off x="8188483" y="1925104"/>
            <a:ext cx="227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model is inadequate</a:t>
            </a:r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CCFBF901-B089-4314-BF13-59D55FE4E3AE}"/>
              </a:ext>
            </a:extLst>
          </p:cNvPr>
          <p:cNvSpPr/>
          <p:nvPr/>
        </p:nvSpPr>
        <p:spPr>
          <a:xfrm rot="10800000" flipV="1">
            <a:off x="7858125" y="2253361"/>
            <a:ext cx="2798050" cy="658238"/>
          </a:xfrm>
          <a:prstGeom prst="curvedDownArrow">
            <a:avLst>
              <a:gd name="adj1" fmla="val 25000"/>
              <a:gd name="adj2" fmla="val 50000"/>
              <a:gd name="adj3" fmla="val 24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92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60F1-C127-4222-BDBD-1AC12E65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D7650-228D-4944-80FA-2FF9C0792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72679"/>
          </a:xfrm>
        </p:spPr>
        <p:txBody>
          <a:bodyPr>
            <a:normAutofit/>
          </a:bodyPr>
          <a:lstStyle/>
          <a:p>
            <a:r>
              <a:rPr lang="en-US" sz="2800" dirty="0"/>
              <a:t>Approximately 22% (6.6K of 30K) of current customers defaulted/ predicted to default in October 2005</a:t>
            </a:r>
          </a:p>
          <a:p>
            <a:r>
              <a:rPr lang="en-US" sz="2800" dirty="0"/>
              <a:t>Credit limits range from $10k to $1million</a:t>
            </a:r>
          </a:p>
          <a:p>
            <a:r>
              <a:rPr lang="en-US" sz="2800" dirty="0"/>
              <a:t>Default customers are delayed on payments 29% of the time</a:t>
            </a:r>
          </a:p>
          <a:p>
            <a:r>
              <a:rPr lang="en-US" sz="2800" dirty="0"/>
              <a:t>Non-default customers are delayed 7% of the time</a:t>
            </a:r>
          </a:p>
          <a:p>
            <a:r>
              <a:rPr lang="en-US" sz="2800" dirty="0"/>
              <a:t>Overall customers are delayed 12% of the time</a:t>
            </a:r>
          </a:p>
        </p:txBody>
      </p:sp>
    </p:spTree>
    <p:extLst>
      <p:ext uri="{BB962C8B-B14F-4D97-AF65-F5344CB8AC3E}">
        <p14:creationId xmlns:p14="http://schemas.microsoft.com/office/powerpoint/2010/main" val="2643136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6971-F99A-45E4-A4CF-A3217FCE6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822CD-B229-4725-94DE-FEA971681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 the proposed model to provide new credit limits for all customers</a:t>
            </a:r>
          </a:p>
          <a:p>
            <a:r>
              <a:rPr lang="en-US" sz="2800" dirty="0"/>
              <a:t>Continuously compare predicted vs actual customer defaults (month-to-month) to ensure the model is performing adequately</a:t>
            </a:r>
          </a:p>
          <a:p>
            <a:r>
              <a:rPr lang="en-US" sz="2800" dirty="0"/>
              <a:t>If predictions are less than 80% accurate after 2 months, build a better model</a:t>
            </a:r>
          </a:p>
        </p:txBody>
      </p:sp>
    </p:spTree>
    <p:extLst>
      <p:ext uri="{BB962C8B-B14F-4D97-AF65-F5344CB8AC3E}">
        <p14:creationId xmlns:p14="http://schemas.microsoft.com/office/powerpoint/2010/main" val="6757343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3093</TotalTime>
  <Words>517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Gill Sans MT</vt:lpstr>
      <vt:lpstr>Wingdings 2</vt:lpstr>
      <vt:lpstr>Dividend</vt:lpstr>
      <vt:lpstr>Credit One data science framework report</vt:lpstr>
      <vt:lpstr>Data science process framework (*BADIR)</vt:lpstr>
      <vt:lpstr>Data set and business question</vt:lpstr>
      <vt:lpstr>goals</vt:lpstr>
      <vt:lpstr>Analysis plan</vt:lpstr>
      <vt:lpstr>Data collection</vt:lpstr>
      <vt:lpstr>Process flowchart</vt:lpstr>
      <vt:lpstr>Data insights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Lee</dc:creator>
  <cp:lastModifiedBy>Tim Lee</cp:lastModifiedBy>
  <cp:revision>43</cp:revision>
  <dcterms:created xsi:type="dcterms:W3CDTF">2020-04-16T19:13:37Z</dcterms:created>
  <dcterms:modified xsi:type="dcterms:W3CDTF">2020-04-18T23:00:58Z</dcterms:modified>
</cp:coreProperties>
</file>