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AB345-9ECE-35E7-59E6-4F1CEF069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E23E96-89E8-4CEA-92C6-8AD776333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FDD039-FFF3-7E08-555E-FD423EFF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6E19-BB85-4FE9-BA9D-3F7E3E17BF36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7C9BFC-5B9D-A2A0-E17C-34E5F8AE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B28615-32C4-9FBA-DD78-E0BD6B42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5999-BA09-4047-BF33-A6C2F03131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0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C531B-51CC-4C00-4016-C8FE2B15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D0D05E-DF23-904C-6758-9C15FFA54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8914BE-A4C1-CDD8-8B58-398EAC3F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6E19-BB85-4FE9-BA9D-3F7E3E17BF36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4BDD0D-A665-F47D-CC1D-94A32BD0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92E99C-CE3F-B3F4-6F23-5A1903BD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5999-BA09-4047-BF33-A6C2F03131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10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0CBAE85-854A-5655-71B1-5BC2096AF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4347AB-C9E1-3A58-8C35-854D8642A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1DF826-EA32-C1E2-9F1E-76CA9D5D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6E19-BB85-4FE9-BA9D-3F7E3E17BF36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A186D5-6FB8-4C06-65BC-8B1EC14AD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BCF7DC-0013-EF24-39C0-ECC7D8EC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5999-BA09-4047-BF33-A6C2F03131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55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7DD29-6038-A500-D95F-149618D4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BC1405-05A5-702C-5C69-D01B3395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062F37-B5E6-CE5D-3849-782C57CF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6E19-BB85-4FE9-BA9D-3F7E3E17BF36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2970EF-98F5-A6ED-CFD4-800D0308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E74B0E-4A33-6150-5045-E6EC6BD9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5999-BA09-4047-BF33-A6C2F03131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66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F6D23C-5C34-BE07-492E-17929CE4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927EF5-E7C6-0B5E-B98B-304808A1E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B3E145-20D5-8B79-A653-FA1E61F8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6E19-BB85-4FE9-BA9D-3F7E3E17BF36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962447-D2AC-B304-CB0D-F0AE4C25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6AFF50-0233-4A7E-DF94-1111C43F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5999-BA09-4047-BF33-A6C2F03131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22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8F73E9-C3E1-1EF9-5BF6-4679CC97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F17E00-DB9C-3E6D-F0CC-A981490AD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3FA369-8B65-5D5F-D404-A8F0740C8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9814D9-5B80-BABB-E650-B5AD5C48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6E19-BB85-4FE9-BA9D-3F7E3E17BF36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38EEC0-65C9-DBB2-2173-A692E8A8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D6FA0A-82FE-D831-10BC-2D1E96F8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5999-BA09-4047-BF33-A6C2F03131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45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C769AB-8494-6250-BC4C-47705B0A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E3B877-05B8-4E1C-6DDE-176C9EEA3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295395-940B-7B98-5635-C0C28633B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EB17FD4-D50F-771F-B710-44DC32895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B68EF5C-7062-1BF6-85D1-BB05C4C2F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54D5D07-E00A-F0F1-0EDA-3795C931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6E19-BB85-4FE9-BA9D-3F7E3E17BF36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AB80BB3-7F4C-41D9-3D97-818E9371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70879F1-DFF1-0522-FC8D-C1E3DD04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5999-BA09-4047-BF33-A6C2F03131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33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8AE409-1222-8A61-4DE2-2C5C521D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317597-FA5A-84DE-6FD0-760421E9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6E19-BB85-4FE9-BA9D-3F7E3E17BF36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C65507-FD00-2B1E-662B-BC16EAC8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C33587-394A-1C27-2B0B-6DB10B38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5999-BA09-4047-BF33-A6C2F03131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31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C28260A-FC4E-E2B7-0F30-C65642FA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6E19-BB85-4FE9-BA9D-3F7E3E17BF36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3788DCE-CDD0-17E2-7BAD-895EC4B4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6DC063-E2ED-D592-4BAA-C0731341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5999-BA09-4047-BF33-A6C2F03131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62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B07CA-04C5-5BE0-5E11-8F95636D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335DD6-19DD-1260-5DA1-3AC150781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A77C7F-9089-D0E6-DA97-5430EBA8A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4AB971-0519-97DA-1633-BCBE6FBD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6E19-BB85-4FE9-BA9D-3F7E3E17BF36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34E93E-D776-1C46-10AD-96CE0107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90C2B9-4C14-D5D8-4B63-8935AC63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5999-BA09-4047-BF33-A6C2F03131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94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64A88-DF00-4437-1198-209231F6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A12C91-C554-9F30-151D-A59DB2D66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82ECCF-4F48-7DC3-F02E-3D747971A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2EBD42-1822-01B9-1057-9D952401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6E19-BB85-4FE9-BA9D-3F7E3E17BF36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0A1E50-0DAB-F853-5EB1-026900A4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96FB0B-A696-2C35-D835-0F0604FD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5999-BA09-4047-BF33-A6C2F03131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21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9105D2A-5432-CE2C-CCBB-34DD9F3E7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86625B-9996-FA88-C66F-32BBC98ED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2DEA91-B6AC-57B6-BCCD-470000581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D6E19-BB85-4FE9-BA9D-3F7E3E17BF36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83F2A5-F6FB-512C-61B7-B41CA08DE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7FEAD4-682A-96AF-9406-639A7CDB9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95999-BA09-4047-BF33-A6C2F03131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23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90/electronics1123404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98F390-890A-4DCC-1593-1916B35C1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Parallelism-Aware Channel Partition for Read/Write Interference Mitigation in Solid-State Drives</a:t>
            </a:r>
            <a:endParaRPr lang="zh-TW" altLang="en-US" sz="2800" b="1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C741A9-A7D0-6787-D3F5-35BFE66516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Hyun Jo Lim, </a:t>
            </a:r>
            <a:r>
              <a:rPr lang="en-US" altLang="zh-TW" dirty="0" err="1"/>
              <a:t>Dongkun</a:t>
            </a:r>
            <a:r>
              <a:rPr lang="en-US" altLang="zh-TW" dirty="0"/>
              <a:t> Shin and Tae </a:t>
            </a:r>
            <a:r>
              <a:rPr lang="en-US" altLang="zh-TW" dirty="0" err="1"/>
              <a:t>Hee</a:t>
            </a:r>
            <a:r>
              <a:rPr lang="en-US" altLang="zh-TW" dirty="0"/>
              <a:t> Han</a:t>
            </a:r>
          </a:p>
          <a:p>
            <a:r>
              <a:rPr lang="en-US" altLang="zh-TW" dirty="0"/>
              <a:t>Published: 6 December 2022</a:t>
            </a:r>
          </a:p>
          <a:p>
            <a:r>
              <a:rPr lang="en-US" altLang="zh-TW" sz="1100" dirty="0">
                <a:hlinkClick r:id="rId2"/>
              </a:rPr>
              <a:t>https://doi.org/10.3390/electronics11234048</a:t>
            </a:r>
            <a:r>
              <a:rPr lang="en-US" altLang="zh-TW" sz="1100" dirty="0"/>
              <a:t> 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76885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04B97-01E2-5753-32D5-B7D52152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989279" cy="1325563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PACP: R/W-Interference-Aware Page Allocation(3/3)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FCC356-8DDD-055A-10D7-45C029CEC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49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001FA0D-1A5F-16F7-24AF-16E84FCF7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56" y="1303868"/>
            <a:ext cx="6720888" cy="530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04B97-01E2-5753-32D5-B7D52152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075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PACP: Leveraged GC migration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FCC356-8DDD-055A-10D7-45C029CEC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Background Migration:  Only be performed when the storage system is not in use due to performance degradation caused by migrations.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GC-aware migration: The block with the largest number of invalid pages is chosen to increase the efficiency of GC that will occur and reallocate page that is vulnerable to interference.</a:t>
            </a:r>
          </a:p>
        </p:txBody>
      </p:sp>
    </p:spTree>
    <p:extLst>
      <p:ext uri="{BB962C8B-B14F-4D97-AF65-F5344CB8AC3E}">
        <p14:creationId xmlns:p14="http://schemas.microsoft.com/office/powerpoint/2010/main" val="57084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04B97-01E2-5753-32D5-B7D52152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075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PACP: Leveraged GC migration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6A7652-8795-8D46-59D2-F28A89868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31064"/>
            <a:ext cx="10576722" cy="268950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A789287-AEF3-B5F8-360C-BA4061DD715C}"/>
              </a:ext>
            </a:extLst>
          </p:cNvPr>
          <p:cNvSpPr txBox="1"/>
          <p:nvPr/>
        </p:nvSpPr>
        <p:spPr>
          <a:xfrm>
            <a:off x="2458528" y="5050310"/>
            <a:ext cx="270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Background Migration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F85BDEC-9AC8-EEA3-FCF0-0A8FB88113E6}"/>
              </a:ext>
            </a:extLst>
          </p:cNvPr>
          <p:cNvSpPr txBox="1"/>
          <p:nvPr/>
        </p:nvSpPr>
        <p:spPr>
          <a:xfrm>
            <a:off x="8183592" y="5050310"/>
            <a:ext cx="270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GC Migration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541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373EE-5EE1-6607-7779-DB87417C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zh-TW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62F0CCE-A53C-E99E-2716-471E6D2CB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21" y="1825625"/>
            <a:ext cx="9880958" cy="421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83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373EE-5EE1-6607-7779-DB87417C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Evaluation: Prediction Accuracy Based on TRH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A109DF1-100E-F7A7-982D-E3B2C1F0A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678" y="1825625"/>
            <a:ext cx="7466643" cy="4351338"/>
          </a:xfr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255FB6E-09EB-6C6F-949E-9AE854ABE9BE}"/>
              </a:ext>
            </a:extLst>
          </p:cNvPr>
          <p:cNvCxnSpPr>
            <a:cxnSpLocks/>
          </p:cNvCxnSpPr>
          <p:nvPr/>
        </p:nvCxnSpPr>
        <p:spPr>
          <a:xfrm>
            <a:off x="8720348" y="1921774"/>
            <a:ext cx="389146" cy="7869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4CED724-CC77-7B3C-6E9E-47135D4532D2}"/>
              </a:ext>
            </a:extLst>
          </p:cNvPr>
          <p:cNvCxnSpPr>
            <a:cxnSpLocks/>
          </p:cNvCxnSpPr>
          <p:nvPr/>
        </p:nvCxnSpPr>
        <p:spPr>
          <a:xfrm>
            <a:off x="9274834" y="1921774"/>
            <a:ext cx="0" cy="10663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D86732F-A250-3F75-07A6-1973EC952755}"/>
              </a:ext>
            </a:extLst>
          </p:cNvPr>
          <p:cNvCxnSpPr>
            <a:cxnSpLocks/>
          </p:cNvCxnSpPr>
          <p:nvPr/>
        </p:nvCxnSpPr>
        <p:spPr>
          <a:xfrm flipH="1">
            <a:off x="9425198" y="1921774"/>
            <a:ext cx="404123" cy="7238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3738DD6-1A51-D21C-5485-BF11C692BA2E}"/>
              </a:ext>
            </a:extLst>
          </p:cNvPr>
          <p:cNvSpPr txBox="1"/>
          <p:nvPr/>
        </p:nvSpPr>
        <p:spPr>
          <a:xfrm>
            <a:off x="8443896" y="1552442"/>
            <a:ext cx="68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96.4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B5BA810-7737-7F24-67C8-39A488642EB8}"/>
              </a:ext>
            </a:extLst>
          </p:cNvPr>
          <p:cNvSpPr txBox="1"/>
          <p:nvPr/>
        </p:nvSpPr>
        <p:spPr>
          <a:xfrm>
            <a:off x="9013942" y="1552442"/>
            <a:ext cx="68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94.6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1854CE8-587F-A601-BBF6-84DC3E246201}"/>
              </a:ext>
            </a:extLst>
          </p:cNvPr>
          <p:cNvSpPr txBox="1"/>
          <p:nvPr/>
        </p:nvSpPr>
        <p:spPr>
          <a:xfrm>
            <a:off x="9735626" y="1552442"/>
            <a:ext cx="68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96.9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E90732F-32CA-0773-A05D-F90F0A497774}"/>
              </a:ext>
            </a:extLst>
          </p:cNvPr>
          <p:cNvSpPr txBox="1"/>
          <p:nvPr/>
        </p:nvSpPr>
        <p:spPr>
          <a:xfrm>
            <a:off x="979342" y="1367522"/>
            <a:ext cx="4839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an additional bit = 2MB capacity overhead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SSD needs to upgrade 0.1% capacity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429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373EE-5EE1-6607-7779-DB87417C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Evaluation: Read Latency(1/2)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CD36175-227C-3160-93BA-8E6E9AD78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031" y="1383645"/>
            <a:ext cx="7773938" cy="4819197"/>
          </a:xfrm>
        </p:spPr>
      </p:pic>
    </p:spTree>
    <p:extLst>
      <p:ext uri="{BB962C8B-B14F-4D97-AF65-F5344CB8AC3E}">
        <p14:creationId xmlns:p14="http://schemas.microsoft.com/office/powerpoint/2010/main" val="52768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373EE-5EE1-6607-7779-DB87417C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Evaluation: Read Latency(2/2)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CD36175-227C-3160-93BA-8E6E9AD78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902" r="43825" b="7837"/>
          <a:stretch/>
        </p:blipFill>
        <p:spPr>
          <a:xfrm>
            <a:off x="6179528" y="1911016"/>
            <a:ext cx="4383193" cy="3833869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6ECB1E3-5A72-4412-075B-A268F8862B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545" b="7580"/>
          <a:stretch/>
        </p:blipFill>
        <p:spPr>
          <a:xfrm>
            <a:off x="1468206" y="1690688"/>
            <a:ext cx="4019308" cy="405419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FA5F983-0C85-7A88-F5AA-ABD5DCE02D8F}"/>
              </a:ext>
            </a:extLst>
          </p:cNvPr>
          <p:cNvSpPr/>
          <p:nvPr/>
        </p:nvSpPr>
        <p:spPr>
          <a:xfrm>
            <a:off x="2436638" y="1764123"/>
            <a:ext cx="785004" cy="405419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35CC59-C705-5480-5869-AFAFAF78AD7D}"/>
              </a:ext>
            </a:extLst>
          </p:cNvPr>
          <p:cNvSpPr/>
          <p:nvPr/>
        </p:nvSpPr>
        <p:spPr>
          <a:xfrm>
            <a:off x="4711599" y="1764123"/>
            <a:ext cx="785004" cy="4054196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DB7E70-A8E3-832F-3E2D-11EE99A8EC6D}"/>
              </a:ext>
            </a:extLst>
          </p:cNvPr>
          <p:cNvSpPr/>
          <p:nvPr/>
        </p:nvSpPr>
        <p:spPr>
          <a:xfrm>
            <a:off x="7264554" y="1764123"/>
            <a:ext cx="856891" cy="405419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C73227-8C33-7222-D668-E6CAF00EB3DF}"/>
              </a:ext>
            </a:extLst>
          </p:cNvPr>
          <p:cNvSpPr/>
          <p:nvPr/>
        </p:nvSpPr>
        <p:spPr>
          <a:xfrm>
            <a:off x="9702954" y="1764123"/>
            <a:ext cx="856891" cy="4054196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E0C73E-3073-E398-3C88-5B89A8DB878A}"/>
              </a:ext>
            </a:extLst>
          </p:cNvPr>
          <p:cNvSpPr txBox="1"/>
          <p:nvPr/>
        </p:nvSpPr>
        <p:spPr>
          <a:xfrm>
            <a:off x="7692999" y="5965212"/>
            <a:ext cx="268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Closer to ideal latency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07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373EE-5EE1-6607-7779-DB87417C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Evaluation: Migration Ratio(1/3)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8E6D8AD-2C3E-0499-3C66-78A516A17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227" y="1690688"/>
            <a:ext cx="7677545" cy="438172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AE6DBD7-7E2F-616B-7F56-904BB1A5FE03}"/>
              </a:ext>
            </a:extLst>
          </p:cNvPr>
          <p:cNvSpPr/>
          <p:nvPr/>
        </p:nvSpPr>
        <p:spPr>
          <a:xfrm>
            <a:off x="3376918" y="2139349"/>
            <a:ext cx="785004" cy="393306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DEBAFC-B49F-B345-DACA-7F8390F95982}"/>
              </a:ext>
            </a:extLst>
          </p:cNvPr>
          <p:cNvSpPr/>
          <p:nvPr/>
        </p:nvSpPr>
        <p:spPr>
          <a:xfrm>
            <a:off x="5870841" y="2139351"/>
            <a:ext cx="785004" cy="393306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971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373EE-5EE1-6607-7779-DB87417C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Evaluation: Migration Ratio(2/3)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DD5ED02-3EBE-24E4-56F2-B2FE1DBD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522" y="1386986"/>
            <a:ext cx="8420533" cy="138437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FCEDF5D-D1AF-D422-4776-615DF0AF6A33}"/>
              </a:ext>
            </a:extLst>
          </p:cNvPr>
          <p:cNvSpPr/>
          <p:nvPr/>
        </p:nvSpPr>
        <p:spPr>
          <a:xfrm>
            <a:off x="2005944" y="2467155"/>
            <a:ext cx="8043829" cy="30420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CB7583F-41D6-D4DA-4856-B542996B0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236" y="2807060"/>
            <a:ext cx="6927104" cy="389978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A7DEBAFC-B49F-B345-DACA-7F8390F95982}"/>
              </a:ext>
            </a:extLst>
          </p:cNvPr>
          <p:cNvSpPr/>
          <p:nvPr/>
        </p:nvSpPr>
        <p:spPr>
          <a:xfrm>
            <a:off x="4886136" y="3887395"/>
            <a:ext cx="785004" cy="25434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B51BD7-464F-A457-DA2A-3DF9285A58AE}"/>
              </a:ext>
            </a:extLst>
          </p:cNvPr>
          <p:cNvSpPr txBox="1"/>
          <p:nvPr/>
        </p:nvSpPr>
        <p:spPr>
          <a:xfrm>
            <a:off x="3359261" y="6337509"/>
            <a:ext cx="16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Accuracy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96D260B-3754-73F4-FAA3-7EB45C68DCE9}"/>
              </a:ext>
            </a:extLst>
          </p:cNvPr>
          <p:cNvSpPr txBox="1"/>
          <p:nvPr/>
        </p:nvSpPr>
        <p:spPr>
          <a:xfrm>
            <a:off x="9075698" y="2807060"/>
            <a:ext cx="181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Mixed Request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3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373EE-5EE1-6607-7779-DB87417C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Evaluation: Migration Ratio(3/3)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0E2A179-C456-A101-12BE-ACA505BE0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28"/>
          <a:stretch/>
        </p:blipFill>
        <p:spPr>
          <a:xfrm>
            <a:off x="1133135" y="2113471"/>
            <a:ext cx="4362674" cy="406148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19DC9B6-3577-D366-0A25-C6064DE56912}"/>
              </a:ext>
            </a:extLst>
          </p:cNvPr>
          <p:cNvSpPr/>
          <p:nvPr/>
        </p:nvSpPr>
        <p:spPr>
          <a:xfrm>
            <a:off x="3916154" y="1526875"/>
            <a:ext cx="785004" cy="46480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2197FF0-D9B6-DE44-73F1-0D4F1FACF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015" y="1424914"/>
            <a:ext cx="3841947" cy="475004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18D83A6-6650-1135-CCF8-3FFD6894B58F}"/>
              </a:ext>
            </a:extLst>
          </p:cNvPr>
          <p:cNvSpPr/>
          <p:nvPr/>
        </p:nvSpPr>
        <p:spPr>
          <a:xfrm>
            <a:off x="9166276" y="1424915"/>
            <a:ext cx="785004" cy="475004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10FE913-8C7E-6CD9-379D-E7A75C9D4340}"/>
              </a:ext>
            </a:extLst>
          </p:cNvPr>
          <p:cNvSpPr txBox="1"/>
          <p:nvPr/>
        </p:nvSpPr>
        <p:spPr>
          <a:xfrm>
            <a:off x="8351808" y="6273703"/>
            <a:ext cx="300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 raise the latency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3E6E914-D88D-25DF-F15F-4855A766CFDF}"/>
              </a:ext>
            </a:extLst>
          </p:cNvPr>
          <p:cNvSpPr txBox="1"/>
          <p:nvPr/>
        </p:nvSpPr>
        <p:spPr>
          <a:xfrm>
            <a:off x="2964581" y="6228409"/>
            <a:ext cx="268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Ratio of Migration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3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373EE-5EE1-6607-7779-DB87417C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98D9AA-CDA8-856F-C24B-A17E814F5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800"/>
            <a:ext cx="10515600" cy="2487583"/>
          </a:xfrm>
        </p:spPr>
        <p:txBody>
          <a:bodyPr/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Parallelism-Aware-Channel-Partition (PACP)</a:t>
            </a:r>
          </a:p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2883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04B97-01E2-5753-32D5-B7D52152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075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FCC356-8DDD-055A-10D7-45C029CEC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5483" cy="4351338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This paper proposed a PACP technique that exploits the request access pattern to mitigate R/W interference and increase parallel flash-memory resource utilization.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To improve its lifespan problem that mentioned above, the future work of PACP includes a wear leveling method for dynamically updated, partitioned SSD.</a:t>
            </a:r>
          </a:p>
          <a:p>
            <a:r>
              <a:rPr lang="en-US" altLang="zh-TW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Student question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: What if lower the dominancy-rate to 80%, 70%, or 60% in TRH? Would it increase the accuracy? Would it improve or degrade the performance?</a:t>
            </a:r>
          </a:p>
        </p:txBody>
      </p:sp>
    </p:spTree>
    <p:extLst>
      <p:ext uri="{BB962C8B-B14F-4D97-AF65-F5344CB8AC3E}">
        <p14:creationId xmlns:p14="http://schemas.microsoft.com/office/powerpoint/2010/main" val="203289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373EE-5EE1-6607-7779-DB87417C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Abstract(1/2)</a:t>
            </a:r>
            <a:endParaRPr lang="zh-TW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98D9AA-CDA8-856F-C24B-A17E814F5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1623"/>
            <a:ext cx="10515600" cy="4431252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To improve inefficient utilization of parallel flash memory resources, the PACP method is proposed to prevent SSD performance degradation caused by R/W interference in FTL.</a:t>
            </a:r>
          </a:p>
          <a:p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An additional performance improvement is using leveraged garbage collection (GC) migration.</a:t>
            </a:r>
          </a:p>
          <a:p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PACP reduced the average read latency by 11.6% and average write latency</a:t>
            </a:r>
            <a:r>
              <a:rPr lang="zh-TW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by 6.0%, with a negligible storage overhead.</a:t>
            </a:r>
          </a:p>
          <a:p>
            <a:endParaRPr lang="en-US" altLang="zh-TW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1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373EE-5EE1-6607-7779-DB87417C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Abstract(2/2)</a:t>
            </a:r>
            <a:endParaRPr lang="zh-TW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2A45C00-A95F-401C-B5ED-56A53DC27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269" y="1412667"/>
            <a:ext cx="8007462" cy="5140593"/>
          </a:xfrm>
        </p:spPr>
      </p:pic>
    </p:spTree>
    <p:extLst>
      <p:ext uri="{BB962C8B-B14F-4D97-AF65-F5344CB8AC3E}">
        <p14:creationId xmlns:p14="http://schemas.microsoft.com/office/powerpoint/2010/main" val="221725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04B97-01E2-5753-32D5-B7D52152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35264" cy="1325563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Arial" panose="020B0604020202020204" pitchFamily="34" charset="0"/>
                <a:cs typeface="Arial" panose="020B0604020202020204" pitchFamily="34" charset="0"/>
              </a:rPr>
              <a:t>Parallelism-Aware-Channel-Partition (PACP)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FCC356-8DDD-055A-10D7-45C029CEC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goal of PACP is to increase the flash memory resource utilization and mitigate R/W interference through workload-aware page allocation.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270946-1104-77A2-DE7F-428ED20AC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82" y="2935804"/>
            <a:ext cx="7959235" cy="355707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22E4974-CA4E-70CF-6694-C11BA9FB4D2B}"/>
              </a:ext>
            </a:extLst>
          </p:cNvPr>
          <p:cNvSpPr/>
          <p:nvPr/>
        </p:nvSpPr>
        <p:spPr>
          <a:xfrm>
            <a:off x="4053648" y="4090900"/>
            <a:ext cx="3241232" cy="17002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404019-430D-E1B4-F030-CB6B6CDC8F91}"/>
              </a:ext>
            </a:extLst>
          </p:cNvPr>
          <p:cNvSpPr/>
          <p:nvPr/>
        </p:nvSpPr>
        <p:spPr>
          <a:xfrm>
            <a:off x="3119120" y="3505201"/>
            <a:ext cx="2672080" cy="585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0F738E-CC09-9524-1A4C-238F53E27A31}"/>
              </a:ext>
            </a:extLst>
          </p:cNvPr>
          <p:cNvSpPr/>
          <p:nvPr/>
        </p:nvSpPr>
        <p:spPr>
          <a:xfrm>
            <a:off x="3007360" y="4460240"/>
            <a:ext cx="1046288" cy="863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978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04B97-01E2-5753-32D5-B7D52152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35264" cy="1325563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Arial" panose="020B0604020202020204" pitchFamily="34" charset="0"/>
                <a:cs typeface="Arial" panose="020B0604020202020204" pitchFamily="34" charset="0"/>
              </a:rPr>
              <a:t>PACP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: Request Prediction on Page(1/2)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FCC356-8DDD-055A-10D7-45C029CEC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 page is classified as read-dominant (write-dominant) if more than 90% of the requests processed are read (write). Otherwise, it is categorized as a mixed page.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9C0100C-0F61-0A91-5532-FE9163780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87"/>
          <a:stretch/>
        </p:blipFill>
        <p:spPr>
          <a:xfrm>
            <a:off x="2677434" y="3105514"/>
            <a:ext cx="6837131" cy="321932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4960AAA-8AD9-D00D-760B-1FD80857D2C1}"/>
              </a:ext>
            </a:extLst>
          </p:cNvPr>
          <p:cNvSpPr txBox="1"/>
          <p:nvPr/>
        </p:nvSpPr>
        <p:spPr>
          <a:xfrm>
            <a:off x="4486546" y="6376598"/>
            <a:ext cx="321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Data from Microsoft Research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5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04B97-01E2-5753-32D5-B7D52152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35264" cy="1325563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Arial" panose="020B0604020202020204" pitchFamily="34" charset="0"/>
                <a:cs typeface="Arial" panose="020B0604020202020204" pitchFamily="34" charset="0"/>
              </a:rPr>
              <a:t>PACP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: Request Prediction on Page(2/2)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FCC356-8DDD-055A-10D7-45C029CEC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TRH records the request type and TRH field can track  N recent requests.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The predicted type is determined by comparing the number of reads and writes in the TRH; the greater one is chosen.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To deal with an even number of transaction histories are held, the request is predicted based on the stored channel information to utilize the evicted past access information.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E79BCF-B483-AB18-23A3-B9BD4852B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6"/>
          <a:stretch/>
        </p:blipFill>
        <p:spPr>
          <a:xfrm>
            <a:off x="7709637" y="4804912"/>
            <a:ext cx="3949903" cy="213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4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04B97-01E2-5753-32D5-B7D52152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989279" cy="1325563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PACP: R/W-Interference-Aware Page Allocation(1/3)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FCC356-8DDD-055A-10D7-45C029CEC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PACP aims to minimize R/W interference by isolating the flash memory resource for read and write while taking parallelism into account.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The channel partition ratio is dynamically adjusted by channel information in TRH, effectively responding to request intensity and maximizing resource utilization.</a:t>
            </a:r>
          </a:p>
        </p:txBody>
      </p:sp>
    </p:spTree>
    <p:extLst>
      <p:ext uri="{BB962C8B-B14F-4D97-AF65-F5344CB8AC3E}">
        <p14:creationId xmlns:p14="http://schemas.microsoft.com/office/powerpoint/2010/main" val="146850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04B97-01E2-5753-32D5-B7D52152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989279" cy="1325563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PACP: R/W-Interference-Aware Page Allocation(2/3)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FCC356-8DDD-055A-10D7-45C029CEC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49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796158-ADF9-268B-7569-334931F1D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866" t="18359" r="-1"/>
          <a:stretch/>
        </p:blipFill>
        <p:spPr>
          <a:xfrm>
            <a:off x="5305246" y="1328468"/>
            <a:ext cx="5831038" cy="53833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DD269CD-33D6-5D0E-390B-0713B99C7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65961"/>
            <a:ext cx="4071812" cy="833064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57C5102-2D1C-419E-1396-F7D770A60C15}"/>
              </a:ext>
            </a:extLst>
          </p:cNvPr>
          <p:cNvCxnSpPr>
            <a:cxnSpLocks/>
          </p:cNvCxnSpPr>
          <p:nvPr/>
        </p:nvCxnSpPr>
        <p:spPr>
          <a:xfrm>
            <a:off x="5120640" y="2844800"/>
            <a:ext cx="74168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0AC638C-02F6-1656-E6AF-3752FD6D9E3D}"/>
              </a:ext>
            </a:extLst>
          </p:cNvPr>
          <p:cNvCxnSpPr>
            <a:cxnSpLocks/>
          </p:cNvCxnSpPr>
          <p:nvPr/>
        </p:nvCxnSpPr>
        <p:spPr>
          <a:xfrm>
            <a:off x="5120640" y="3627120"/>
            <a:ext cx="74168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18DF8D2-592A-C570-50C2-E7A1D246E5D0}"/>
              </a:ext>
            </a:extLst>
          </p:cNvPr>
          <p:cNvCxnSpPr/>
          <p:nvPr/>
        </p:nvCxnSpPr>
        <p:spPr>
          <a:xfrm flipV="1">
            <a:off x="5130800" y="2844800"/>
            <a:ext cx="0" cy="7823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7C2B1AF-D89A-3DC2-D36D-EC33B9835882}"/>
              </a:ext>
            </a:extLst>
          </p:cNvPr>
          <p:cNvCxnSpPr>
            <a:cxnSpLocks/>
          </p:cNvCxnSpPr>
          <p:nvPr/>
        </p:nvCxnSpPr>
        <p:spPr>
          <a:xfrm>
            <a:off x="5095240" y="5288280"/>
            <a:ext cx="74168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2D0F247-5950-7394-13EB-CD2D140EA157}"/>
              </a:ext>
            </a:extLst>
          </p:cNvPr>
          <p:cNvCxnSpPr>
            <a:cxnSpLocks/>
          </p:cNvCxnSpPr>
          <p:nvPr/>
        </p:nvCxnSpPr>
        <p:spPr>
          <a:xfrm>
            <a:off x="5105400" y="6070600"/>
            <a:ext cx="74168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1ECF7AF-B67A-865E-4E5B-9EFFF7FD65A0}"/>
              </a:ext>
            </a:extLst>
          </p:cNvPr>
          <p:cNvCxnSpPr/>
          <p:nvPr/>
        </p:nvCxnSpPr>
        <p:spPr>
          <a:xfrm flipV="1">
            <a:off x="5105400" y="5288280"/>
            <a:ext cx="0" cy="7823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95B8F69-149F-0F50-6B4E-4567FF7C34C3}"/>
              </a:ext>
            </a:extLst>
          </p:cNvPr>
          <p:cNvCxnSpPr>
            <a:cxnSpLocks/>
          </p:cNvCxnSpPr>
          <p:nvPr/>
        </p:nvCxnSpPr>
        <p:spPr>
          <a:xfrm>
            <a:off x="5120640" y="4064000"/>
            <a:ext cx="74168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E790401-BEF5-601F-C4C9-EC33F799F669}"/>
              </a:ext>
            </a:extLst>
          </p:cNvPr>
          <p:cNvCxnSpPr>
            <a:cxnSpLocks/>
          </p:cNvCxnSpPr>
          <p:nvPr/>
        </p:nvCxnSpPr>
        <p:spPr>
          <a:xfrm>
            <a:off x="5120640" y="4846320"/>
            <a:ext cx="74168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6B82DD4-8C9B-946F-CAEF-19685CB06C8F}"/>
              </a:ext>
            </a:extLst>
          </p:cNvPr>
          <p:cNvCxnSpPr/>
          <p:nvPr/>
        </p:nvCxnSpPr>
        <p:spPr>
          <a:xfrm flipV="1">
            <a:off x="5130800" y="4064000"/>
            <a:ext cx="0" cy="7823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12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573</Words>
  <Application>Microsoft Office PowerPoint</Application>
  <PresentationFormat>寬螢幕</PresentationFormat>
  <Paragraphs>55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佈景主題</vt:lpstr>
      <vt:lpstr>Parallelism-Aware Channel Partition for Read/Write Interference Mitigation in Solid-State Drives</vt:lpstr>
      <vt:lpstr>Outline</vt:lpstr>
      <vt:lpstr>Abstract(1/2)</vt:lpstr>
      <vt:lpstr>Abstract(2/2)</vt:lpstr>
      <vt:lpstr>Parallelism-Aware-Channel-Partition (PACP)</vt:lpstr>
      <vt:lpstr>PACP: Request Prediction on Page(1/2)</vt:lpstr>
      <vt:lpstr>PACP: Request Prediction on Page(2/2)</vt:lpstr>
      <vt:lpstr>PACP: R/W-Interference-Aware Page Allocation(1/3)</vt:lpstr>
      <vt:lpstr>PACP: R/W-Interference-Aware Page Allocation(2/3)</vt:lpstr>
      <vt:lpstr>PACP: R/W-Interference-Aware Page Allocation(3/3)</vt:lpstr>
      <vt:lpstr>PACP: Leveraged GC migration</vt:lpstr>
      <vt:lpstr>PACP: Leveraged GC migration</vt:lpstr>
      <vt:lpstr>Evaluation</vt:lpstr>
      <vt:lpstr>Evaluation: Prediction Accuracy Based on TRH</vt:lpstr>
      <vt:lpstr>Evaluation: Read Latency(1/2)</vt:lpstr>
      <vt:lpstr>Evaluation: Read Latency(2/2)</vt:lpstr>
      <vt:lpstr>Evaluation: Migration Ratio(1/3)</vt:lpstr>
      <vt:lpstr>Evaluation: Migration Ratio(2/3)</vt:lpstr>
      <vt:lpstr>Evaluation: Migration Ratio(3/3)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Parallelism-Aware Channel Partition for Read/Write Interference Mitigation in Solid-State Drives</dc:title>
  <dc:creator>家慶 林</dc:creator>
  <cp:lastModifiedBy>家慶 林</cp:lastModifiedBy>
  <cp:revision>5</cp:revision>
  <dcterms:created xsi:type="dcterms:W3CDTF">2023-11-18T07:08:23Z</dcterms:created>
  <dcterms:modified xsi:type="dcterms:W3CDTF">2023-11-20T03:20:53Z</dcterms:modified>
</cp:coreProperties>
</file>