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9" r:id="rId4"/>
    <p:sldId id="261" r:id="rId5"/>
    <p:sldId id="258" r:id="rId6"/>
    <p:sldId id="262" r:id="rId7"/>
    <p:sldId id="263" r:id="rId8"/>
    <p:sldId id="279" r:id="rId9"/>
    <p:sldId id="281" r:id="rId10"/>
    <p:sldId id="280" r:id="rId11"/>
    <p:sldId id="270" r:id="rId12"/>
    <p:sldId id="282" r:id="rId13"/>
    <p:sldId id="283" r:id="rId14"/>
    <p:sldId id="264" r:id="rId15"/>
    <p:sldId id="278" r:id="rId1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063" autoAdjust="0"/>
  </p:normalViewPr>
  <p:slideViewPr>
    <p:cSldViewPr snapToGrid="0">
      <p:cViewPr varScale="1">
        <p:scale>
          <a:sx n="62" d="100"/>
          <a:sy n="62" d="100"/>
        </p:scale>
        <p:origin x="8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4B644-B78C-476E-B489-DB234DFE991C}" type="datetimeFigureOut">
              <a:rPr lang="zh-TW" altLang="en-US" smtClean="0"/>
              <a:t>2024/1/8</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DCE872-B05C-46A0-84CD-333695007DE4}" type="slidenum">
              <a:rPr lang="zh-TW" altLang="en-US" smtClean="0"/>
              <a:t>‹#›</a:t>
            </a:fld>
            <a:endParaRPr lang="zh-TW" altLang="en-US"/>
          </a:p>
        </p:txBody>
      </p:sp>
    </p:spTree>
    <p:extLst>
      <p:ext uri="{BB962C8B-B14F-4D97-AF65-F5344CB8AC3E}">
        <p14:creationId xmlns:p14="http://schemas.microsoft.com/office/powerpoint/2010/main" val="1179495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Tenant </a:t>
            </a:r>
            <a:r>
              <a:rPr lang="zh-TW" altLang="en-US" dirty="0"/>
              <a:t>就是租客 不同區的人在使用的情況</a:t>
            </a:r>
          </a:p>
        </p:txBody>
      </p:sp>
      <p:sp>
        <p:nvSpPr>
          <p:cNvPr id="4" name="投影片編號版面配置區 3"/>
          <p:cNvSpPr>
            <a:spLocks noGrp="1"/>
          </p:cNvSpPr>
          <p:nvPr>
            <p:ph type="sldNum" sz="quarter" idx="5"/>
          </p:nvPr>
        </p:nvSpPr>
        <p:spPr/>
        <p:txBody>
          <a:bodyPr/>
          <a:lstStyle/>
          <a:p>
            <a:fld id="{FDDCE872-B05C-46A0-84CD-333695007DE4}" type="slidenum">
              <a:rPr lang="zh-TW" altLang="en-US" smtClean="0"/>
              <a:t>3</a:t>
            </a:fld>
            <a:endParaRPr lang="zh-TW" altLang="en-US"/>
          </a:p>
        </p:txBody>
      </p:sp>
    </p:spTree>
    <p:extLst>
      <p:ext uri="{BB962C8B-B14F-4D97-AF65-F5344CB8AC3E}">
        <p14:creationId xmlns:p14="http://schemas.microsoft.com/office/powerpoint/2010/main" val="2083791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我們會有</a:t>
            </a:r>
            <a:r>
              <a:rPr lang="en-US" altLang="zh-TW" dirty="0"/>
              <a:t>5000</a:t>
            </a:r>
            <a:r>
              <a:rPr lang="zh-TW" altLang="en-US" dirty="0"/>
              <a:t>個</a:t>
            </a:r>
            <a:r>
              <a:rPr lang="en-US" altLang="zh-TW" dirty="0"/>
              <a:t>mix workload </a:t>
            </a:r>
            <a:r>
              <a:rPr lang="zh-TW" altLang="en-US" dirty="0"/>
              <a:t>都會有個別的最佳通道分配解法 所以會有</a:t>
            </a:r>
            <a:r>
              <a:rPr lang="en-US" altLang="zh-TW" dirty="0"/>
              <a:t>5000</a:t>
            </a:r>
            <a:r>
              <a:rPr lang="zh-TW" altLang="en-US" dirty="0"/>
              <a:t>個最佳解 </a:t>
            </a:r>
            <a:r>
              <a:rPr lang="en-US" altLang="zh-TW" dirty="0"/>
              <a:t>7:3 </a:t>
            </a:r>
            <a:r>
              <a:rPr lang="zh-TW" altLang="en-US" dirty="0"/>
              <a:t>去做</a:t>
            </a:r>
            <a:r>
              <a:rPr lang="en-US" altLang="zh-TW" dirty="0"/>
              <a:t>training 3</a:t>
            </a:r>
            <a:r>
              <a:rPr lang="zh-TW" altLang="en-US" dirty="0"/>
              <a:t>是為了讓他去嘗試應付沒看過的</a:t>
            </a:r>
            <a:r>
              <a:rPr lang="en-US" altLang="zh-TW" dirty="0"/>
              <a:t>data</a:t>
            </a:r>
          </a:p>
          <a:p>
            <a:r>
              <a:rPr lang="zh-TW" altLang="en-US" dirty="0"/>
              <a:t>左圖 </a:t>
            </a:r>
            <a:r>
              <a:rPr lang="en-US" altLang="zh-TW" dirty="0"/>
              <a:t>loss </a:t>
            </a:r>
            <a:r>
              <a:rPr lang="zh-TW" altLang="en-US" dirty="0"/>
              <a:t>為 實際值和預測值的誤差 </a:t>
            </a:r>
            <a:endParaRPr lang="en-US" altLang="zh-TW" dirty="0"/>
          </a:p>
          <a:p>
            <a:r>
              <a:rPr lang="zh-TW" altLang="en-US" dirty="0"/>
              <a:t>右圖 精準度 實際直分支預測值</a:t>
            </a:r>
            <a:endParaRPr lang="en-US" altLang="zh-TW" dirty="0"/>
          </a:p>
          <a:p>
            <a:r>
              <a:rPr lang="en-US" altLang="zh-TW" dirty="0"/>
              <a:t>SGD</a:t>
            </a:r>
            <a:r>
              <a:rPr lang="zh-TW" altLang="en-US" dirty="0"/>
              <a:t> 過你和 因為我們只取部分的</a:t>
            </a:r>
            <a:r>
              <a:rPr lang="en-US" altLang="zh-TW" dirty="0"/>
              <a:t>DATA(</a:t>
            </a:r>
            <a:r>
              <a:rPr lang="zh-TW" altLang="en-US" dirty="0"/>
              <a:t>為了減少運算量和</a:t>
            </a:r>
            <a:r>
              <a:rPr lang="en-US" altLang="zh-TW" dirty="0"/>
              <a:t>overhead) </a:t>
            </a:r>
            <a:r>
              <a:rPr lang="zh-TW" altLang="en-US" dirty="0"/>
              <a:t>因此我們的準確度就會比較低 </a:t>
            </a:r>
          </a:p>
        </p:txBody>
      </p:sp>
      <p:sp>
        <p:nvSpPr>
          <p:cNvPr id="4" name="投影片編號版面配置區 3"/>
          <p:cNvSpPr>
            <a:spLocks noGrp="1"/>
          </p:cNvSpPr>
          <p:nvPr>
            <p:ph type="sldNum" sz="quarter" idx="5"/>
          </p:nvPr>
        </p:nvSpPr>
        <p:spPr/>
        <p:txBody>
          <a:bodyPr/>
          <a:lstStyle/>
          <a:p>
            <a:fld id="{FDDCE872-B05C-46A0-84CD-333695007DE4}" type="slidenum">
              <a:rPr lang="zh-TW" altLang="en-US" smtClean="0"/>
              <a:t>14</a:t>
            </a:fld>
            <a:endParaRPr lang="zh-TW" altLang="en-US"/>
          </a:p>
        </p:txBody>
      </p:sp>
    </p:spTree>
    <p:extLst>
      <p:ext uri="{BB962C8B-B14F-4D97-AF65-F5344CB8AC3E}">
        <p14:creationId xmlns:p14="http://schemas.microsoft.com/office/powerpoint/2010/main" val="1670687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提出</a:t>
            </a:r>
            <a:r>
              <a:rPr lang="en-US" altLang="zh-TW" dirty="0" err="1"/>
              <a:t>SSDKeeper</a:t>
            </a:r>
            <a:r>
              <a:rPr lang="en-US" altLang="zh-TW" dirty="0"/>
              <a:t> </a:t>
            </a:r>
            <a:r>
              <a:rPr lang="zh-TW" altLang="en-US" dirty="0"/>
              <a:t>為了要妥善分配通道的情況 用神經網路的方式做訓練 可以有</a:t>
            </a:r>
            <a:r>
              <a:rPr lang="en-US" altLang="zh-TW" dirty="0"/>
              <a:t>94.5%</a:t>
            </a:r>
            <a:r>
              <a:rPr lang="zh-TW" altLang="en-US" dirty="0"/>
              <a:t>的精準度 並降低</a:t>
            </a:r>
            <a:r>
              <a:rPr lang="en-US" altLang="zh-TW" dirty="0"/>
              <a:t>24%</a:t>
            </a:r>
            <a:r>
              <a:rPr lang="zh-TW" altLang="en-US" dirty="0"/>
              <a:t>的</a:t>
            </a:r>
            <a:r>
              <a:rPr lang="en-US" altLang="zh-TW" dirty="0"/>
              <a:t>latency</a:t>
            </a:r>
            <a:endParaRPr lang="zh-TW" altLang="en-US" dirty="0"/>
          </a:p>
        </p:txBody>
      </p:sp>
      <p:sp>
        <p:nvSpPr>
          <p:cNvPr id="4" name="投影片編號版面配置區 3"/>
          <p:cNvSpPr>
            <a:spLocks noGrp="1"/>
          </p:cNvSpPr>
          <p:nvPr>
            <p:ph type="sldNum" sz="quarter" idx="5"/>
          </p:nvPr>
        </p:nvSpPr>
        <p:spPr/>
        <p:txBody>
          <a:bodyPr/>
          <a:lstStyle/>
          <a:p>
            <a:fld id="{FDDCE872-B05C-46A0-84CD-333695007DE4}" type="slidenum">
              <a:rPr lang="zh-TW" altLang="en-US" smtClean="0"/>
              <a:t>15</a:t>
            </a:fld>
            <a:endParaRPr lang="zh-TW" altLang="en-US"/>
          </a:p>
        </p:txBody>
      </p:sp>
    </p:spTree>
    <p:extLst>
      <p:ext uri="{BB962C8B-B14F-4D97-AF65-F5344CB8AC3E}">
        <p14:creationId xmlns:p14="http://schemas.microsoft.com/office/powerpoint/2010/main" val="1418630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Read-Operation proportion </a:t>
            </a:r>
            <a:r>
              <a:rPr lang="zh-TW" altLang="en-US" dirty="0"/>
              <a:t>依照比例分配 讀的加起來是</a:t>
            </a:r>
            <a:r>
              <a:rPr lang="en-US" altLang="zh-TW" dirty="0"/>
              <a:t>1</a:t>
            </a:r>
            <a:r>
              <a:rPr lang="zh-TW" altLang="en-US" dirty="0"/>
              <a:t> 寫的也是</a:t>
            </a:r>
            <a:r>
              <a:rPr lang="en-US" altLang="zh-TW" dirty="0"/>
              <a:t>1 (</a:t>
            </a:r>
            <a:r>
              <a:rPr lang="zh-TW" altLang="en-US" dirty="0"/>
              <a:t>上面記錄是讀的</a:t>
            </a:r>
            <a:r>
              <a:rPr lang="en-US" altLang="zh-TW" dirty="0"/>
              <a:t>)</a:t>
            </a:r>
          </a:p>
          <a:p>
            <a:endParaRPr lang="zh-TW" altLang="en-US" dirty="0"/>
          </a:p>
        </p:txBody>
      </p:sp>
      <p:sp>
        <p:nvSpPr>
          <p:cNvPr id="4" name="投影片編號版面配置區 3"/>
          <p:cNvSpPr>
            <a:spLocks noGrp="1"/>
          </p:cNvSpPr>
          <p:nvPr>
            <p:ph type="sldNum" sz="quarter" idx="5"/>
          </p:nvPr>
        </p:nvSpPr>
        <p:spPr/>
        <p:txBody>
          <a:bodyPr/>
          <a:lstStyle/>
          <a:p>
            <a:fld id="{FDDCE872-B05C-46A0-84CD-333695007DE4}" type="slidenum">
              <a:rPr lang="zh-TW" altLang="en-US" smtClean="0"/>
              <a:t>6</a:t>
            </a:fld>
            <a:endParaRPr lang="zh-TW" altLang="en-US"/>
          </a:p>
        </p:txBody>
      </p:sp>
    </p:spTree>
    <p:extLst>
      <p:ext uri="{BB962C8B-B14F-4D97-AF65-F5344CB8AC3E}">
        <p14:creationId xmlns:p14="http://schemas.microsoft.com/office/powerpoint/2010/main" val="539629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42</a:t>
            </a:r>
            <a:r>
              <a:rPr lang="zh-TW" altLang="en-US" dirty="0"/>
              <a:t>種原因 </a:t>
            </a:r>
            <a:r>
              <a:rPr lang="en-US" altLang="zh-TW" dirty="0"/>
              <a:t>(5111 4!/3!=4) (4211 4!/2!=12)(3311 4!/2!2!=6)(3221 4!/2!=12)(2222=1)</a:t>
            </a:r>
            <a:r>
              <a:rPr lang="zh-TW" altLang="en-US" dirty="0"/>
              <a:t> </a:t>
            </a:r>
            <a:r>
              <a:rPr lang="en-US" altLang="zh-TW" dirty="0"/>
              <a:t>(71=2)(62=2)(53=2)(44=1)</a:t>
            </a:r>
          </a:p>
          <a:p>
            <a:endParaRPr lang="zh-TW" altLang="en-US" dirty="0"/>
          </a:p>
        </p:txBody>
      </p:sp>
      <p:sp>
        <p:nvSpPr>
          <p:cNvPr id="4" name="投影片編號版面配置區 3"/>
          <p:cNvSpPr>
            <a:spLocks noGrp="1"/>
          </p:cNvSpPr>
          <p:nvPr>
            <p:ph type="sldNum" sz="quarter" idx="5"/>
          </p:nvPr>
        </p:nvSpPr>
        <p:spPr/>
        <p:txBody>
          <a:bodyPr/>
          <a:lstStyle/>
          <a:p>
            <a:fld id="{FDDCE872-B05C-46A0-84CD-333695007DE4}" type="slidenum">
              <a:rPr lang="zh-TW" altLang="en-US" smtClean="0"/>
              <a:t>7</a:t>
            </a:fld>
            <a:endParaRPr lang="zh-TW" altLang="en-US"/>
          </a:p>
        </p:txBody>
      </p:sp>
    </p:spTree>
    <p:extLst>
      <p:ext uri="{BB962C8B-B14F-4D97-AF65-F5344CB8AC3E}">
        <p14:creationId xmlns:p14="http://schemas.microsoft.com/office/powerpoint/2010/main" val="553352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第一個公式是計算容量 </a:t>
            </a:r>
            <a:endParaRPr lang="en-US" altLang="zh-TW" dirty="0"/>
          </a:p>
          <a:p>
            <a:r>
              <a:rPr lang="zh-TW" altLang="en-US" dirty="0"/>
              <a:t>第二個公是是計算福點數量</a:t>
            </a:r>
            <a:r>
              <a:rPr lang="en-US" altLang="zh-TW" dirty="0"/>
              <a:t>(</a:t>
            </a:r>
            <a:r>
              <a:rPr lang="zh-TW" altLang="en-US" dirty="0"/>
              <a:t>計算量</a:t>
            </a:r>
            <a:r>
              <a:rPr lang="en-US" altLang="zh-TW" dirty="0"/>
              <a:t>)</a:t>
            </a:r>
          </a:p>
          <a:p>
            <a:r>
              <a:rPr lang="zh-TW" altLang="en-US" dirty="0"/>
              <a:t>因為數量不多 所以這兩個的</a:t>
            </a:r>
            <a:r>
              <a:rPr lang="en-US" altLang="zh-TW" dirty="0"/>
              <a:t>overhead</a:t>
            </a:r>
            <a:r>
              <a:rPr lang="zh-TW" altLang="en-US" dirty="0"/>
              <a:t>都可忽略</a:t>
            </a:r>
          </a:p>
        </p:txBody>
      </p:sp>
      <p:sp>
        <p:nvSpPr>
          <p:cNvPr id="4" name="投影片編號版面配置區 3"/>
          <p:cNvSpPr>
            <a:spLocks noGrp="1"/>
          </p:cNvSpPr>
          <p:nvPr>
            <p:ph type="sldNum" sz="quarter" idx="5"/>
          </p:nvPr>
        </p:nvSpPr>
        <p:spPr/>
        <p:txBody>
          <a:bodyPr/>
          <a:lstStyle/>
          <a:p>
            <a:fld id="{FDDCE872-B05C-46A0-84CD-333695007DE4}" type="slidenum">
              <a:rPr lang="zh-TW" altLang="en-US" smtClean="0"/>
              <a:t>8</a:t>
            </a:fld>
            <a:endParaRPr lang="zh-TW" altLang="en-US"/>
          </a:p>
        </p:txBody>
      </p:sp>
    </p:spTree>
    <p:extLst>
      <p:ext uri="{BB962C8B-B14F-4D97-AF65-F5344CB8AC3E}">
        <p14:creationId xmlns:p14="http://schemas.microsoft.com/office/powerpoint/2010/main" val="2649888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SGD does not calculate the entire data set (which is redundant and inefficient), but only a small portion of the data sample or random selection.</a:t>
            </a:r>
          </a:p>
          <a:p>
            <a:r>
              <a:rPr lang="zh-TW" altLang="en-US" dirty="0"/>
              <a:t>隨機梯度下降</a:t>
            </a:r>
            <a:endParaRPr lang="en-US" altLang="zh-TW" dirty="0"/>
          </a:p>
          <a:p>
            <a:r>
              <a:rPr lang="en-US" altLang="zh-TW" dirty="0"/>
              <a:t>Adam </a:t>
            </a:r>
            <a:r>
              <a:rPr lang="zh-TW" altLang="en-US" dirty="0"/>
              <a:t>是基於</a:t>
            </a:r>
            <a:r>
              <a:rPr lang="en-US" altLang="zh-TW" dirty="0"/>
              <a:t>SGD</a:t>
            </a:r>
            <a:r>
              <a:rPr lang="zh-TW" altLang="en-US" dirty="0"/>
              <a:t>的優化模組，與</a:t>
            </a:r>
            <a:r>
              <a:rPr lang="en-US" altLang="zh-TW" dirty="0"/>
              <a:t>SGD</a:t>
            </a:r>
            <a:r>
              <a:rPr lang="zh-TW" altLang="en-US" dirty="0"/>
              <a:t>的最大差別只有樣本抽取數量多寡，</a:t>
            </a:r>
            <a:r>
              <a:rPr lang="en-US" altLang="zh-TW" dirty="0"/>
              <a:t>Adam</a:t>
            </a:r>
            <a:r>
              <a:rPr lang="zh-TW" altLang="en-US" dirty="0"/>
              <a:t>抽比較多</a:t>
            </a:r>
            <a:r>
              <a:rPr lang="en-US" altLang="zh-TW" dirty="0"/>
              <a:t>(</a:t>
            </a:r>
            <a:r>
              <a:rPr lang="zh-TW" altLang="en-US" dirty="0"/>
              <a:t>導致後面實驗結果精確度更高</a:t>
            </a:r>
            <a:r>
              <a:rPr lang="en-US" altLang="zh-TW" dirty="0"/>
              <a:t>)</a:t>
            </a:r>
            <a:r>
              <a:rPr lang="zh-TW" altLang="en-US" dirty="0"/>
              <a:t>。</a:t>
            </a:r>
          </a:p>
          <a:p>
            <a:r>
              <a:rPr lang="zh-TW" altLang="en-US" dirty="0"/>
              <a:t>而</a:t>
            </a:r>
            <a:r>
              <a:rPr lang="en-US" altLang="zh-TW" dirty="0"/>
              <a:t>ANN</a:t>
            </a:r>
            <a:r>
              <a:rPr lang="zh-TW" altLang="en-US" dirty="0"/>
              <a:t>的神經網路學習有個最大的好處是：幾乎完全不占用</a:t>
            </a:r>
            <a:r>
              <a:rPr lang="en-US" altLang="zh-TW" dirty="0"/>
              <a:t>SSD</a:t>
            </a:r>
            <a:r>
              <a:rPr lang="zh-TW" altLang="en-US" dirty="0"/>
              <a:t>效能。因</a:t>
            </a:r>
            <a:r>
              <a:rPr lang="en-US" altLang="zh-TW" dirty="0"/>
              <a:t>ANN</a:t>
            </a:r>
            <a:r>
              <a:rPr lang="zh-TW" altLang="en-US" dirty="0"/>
              <a:t>將許多的資料都數值化，所以即便在</a:t>
            </a:r>
            <a:r>
              <a:rPr lang="en-US" altLang="zh-TW" dirty="0"/>
              <a:t>host</a:t>
            </a:r>
            <a:r>
              <a:rPr lang="zh-TW" altLang="en-US" dirty="0"/>
              <a:t>端也可以做訓練，只要將訓練資料的</a:t>
            </a:r>
            <a:r>
              <a:rPr lang="en-US" altLang="zh-TW" dirty="0"/>
              <a:t>parameter</a:t>
            </a:r>
            <a:r>
              <a:rPr lang="zh-TW" altLang="en-US" dirty="0"/>
              <a:t>訓練完後送到</a:t>
            </a:r>
            <a:r>
              <a:rPr lang="en-US" altLang="zh-TW" dirty="0"/>
              <a:t>FTL</a:t>
            </a:r>
            <a:r>
              <a:rPr lang="zh-TW" altLang="en-US" dirty="0"/>
              <a:t>就好；或是在</a:t>
            </a:r>
            <a:r>
              <a:rPr lang="en-US" altLang="zh-TW" dirty="0"/>
              <a:t>SSD</a:t>
            </a:r>
            <a:r>
              <a:rPr lang="zh-TW" altLang="en-US" dirty="0"/>
              <a:t>閒置的時候做訓練。</a:t>
            </a:r>
          </a:p>
        </p:txBody>
      </p:sp>
      <p:sp>
        <p:nvSpPr>
          <p:cNvPr id="4" name="投影片編號版面配置區 3"/>
          <p:cNvSpPr>
            <a:spLocks noGrp="1"/>
          </p:cNvSpPr>
          <p:nvPr>
            <p:ph type="sldNum" sz="quarter" idx="5"/>
          </p:nvPr>
        </p:nvSpPr>
        <p:spPr/>
        <p:txBody>
          <a:bodyPr/>
          <a:lstStyle/>
          <a:p>
            <a:fld id="{FDDCE872-B05C-46A0-84CD-333695007DE4}" type="slidenum">
              <a:rPr lang="zh-TW" altLang="en-US" smtClean="0"/>
              <a:t>9</a:t>
            </a:fld>
            <a:endParaRPr lang="zh-TW" altLang="en-US"/>
          </a:p>
        </p:txBody>
      </p:sp>
    </p:spTree>
    <p:extLst>
      <p:ext uri="{BB962C8B-B14F-4D97-AF65-F5344CB8AC3E}">
        <p14:creationId xmlns:p14="http://schemas.microsoft.com/office/powerpoint/2010/main" val="3818070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Therefore, </a:t>
            </a:r>
            <a:r>
              <a:rPr lang="en-US" altLang="zh-TW" dirty="0" err="1"/>
              <a:t>SSDKeeper</a:t>
            </a:r>
            <a:r>
              <a:rPr lang="en-US" altLang="zh-TW" dirty="0"/>
              <a:t> uses static page allocation mode for the read-dominated workload and selects dynamic page allocation mode for the write-dominated workload</a:t>
            </a:r>
          </a:p>
          <a:p>
            <a:r>
              <a:rPr lang="zh-TW" altLang="en-US" dirty="0"/>
              <a:t>動態</a:t>
            </a:r>
            <a:r>
              <a:rPr lang="en-US" altLang="zh-TW" dirty="0"/>
              <a:t>write </a:t>
            </a:r>
            <a:r>
              <a:rPr lang="zh-TW" altLang="en-US" dirty="0"/>
              <a:t>有助於在寫入時盡可能寫在同一個區塊 避免碎片化</a:t>
            </a:r>
            <a:endParaRPr lang="en-US" altLang="zh-TW" dirty="0"/>
          </a:p>
          <a:p>
            <a:r>
              <a:rPr lang="zh-TW" altLang="en-US" dirty="0"/>
              <a:t>靜態</a:t>
            </a:r>
            <a:r>
              <a:rPr lang="en-US" altLang="zh-TW" dirty="0"/>
              <a:t>read </a:t>
            </a:r>
            <a:r>
              <a:rPr lang="zh-TW" altLang="en-US" dirty="0"/>
              <a:t>在</a:t>
            </a:r>
            <a:r>
              <a:rPr lang="en-US" altLang="zh-TW" dirty="0"/>
              <a:t>FTL</a:t>
            </a:r>
            <a:r>
              <a:rPr lang="zh-TW" altLang="en-US" dirty="0"/>
              <a:t>層 就已經知道要讀取得情況 所以選擇靜態</a:t>
            </a:r>
          </a:p>
        </p:txBody>
      </p:sp>
      <p:sp>
        <p:nvSpPr>
          <p:cNvPr id="4" name="投影片編號版面配置區 3"/>
          <p:cNvSpPr>
            <a:spLocks noGrp="1"/>
          </p:cNvSpPr>
          <p:nvPr>
            <p:ph type="sldNum" sz="quarter" idx="5"/>
          </p:nvPr>
        </p:nvSpPr>
        <p:spPr/>
        <p:txBody>
          <a:bodyPr/>
          <a:lstStyle/>
          <a:p>
            <a:fld id="{FDDCE872-B05C-46A0-84CD-333695007DE4}" type="slidenum">
              <a:rPr lang="zh-TW" altLang="en-US" smtClean="0"/>
              <a:t>10</a:t>
            </a:fld>
            <a:endParaRPr lang="zh-TW" altLang="en-US"/>
          </a:p>
        </p:txBody>
      </p:sp>
    </p:spTree>
    <p:extLst>
      <p:ext uri="{BB962C8B-B14F-4D97-AF65-F5344CB8AC3E}">
        <p14:creationId xmlns:p14="http://schemas.microsoft.com/office/powerpoint/2010/main" val="649208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此論文使用的模擬器叫</a:t>
            </a:r>
            <a:r>
              <a:rPr lang="en-US" altLang="zh-TW" dirty="0" err="1"/>
              <a:t>SSDSim</a:t>
            </a:r>
            <a:r>
              <a:rPr lang="zh-TW" altLang="en-US" dirty="0"/>
              <a:t> 並取出這些</a:t>
            </a:r>
            <a:r>
              <a:rPr lang="en-US" altLang="zh-TW" dirty="0"/>
              <a:t>workload</a:t>
            </a:r>
          </a:p>
          <a:p>
            <a:r>
              <a:rPr lang="zh-TW" altLang="en-US" dirty="0"/>
              <a:t>我以</a:t>
            </a:r>
            <a:r>
              <a:rPr lang="en-US" altLang="zh-TW" dirty="0"/>
              <a:t>mix2</a:t>
            </a:r>
            <a:r>
              <a:rPr lang="zh-TW" altLang="en-US" dirty="0"/>
              <a:t>做舉例</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Feature </a:t>
            </a:r>
            <a:r>
              <a:rPr lang="zh-TW" altLang="en-US" dirty="0"/>
              <a:t>是</a:t>
            </a:r>
            <a:r>
              <a:rPr lang="en-US" altLang="zh-TW" dirty="0"/>
              <a:t>9</a:t>
            </a:r>
            <a:r>
              <a:rPr lang="zh-TW" altLang="en-US" dirty="0"/>
              <a:t>個矩陣</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Read-O </a:t>
            </a:r>
            <a:r>
              <a:rPr lang="zh-TW" altLang="en-US" dirty="0"/>
              <a:t>做</a:t>
            </a:r>
            <a:r>
              <a:rPr lang="en-US" altLang="zh-TW" dirty="0"/>
              <a:t>read</a:t>
            </a:r>
            <a:r>
              <a:rPr lang="zh-TW" altLang="en-US" dirty="0"/>
              <a:t>的情況</a:t>
            </a:r>
            <a:endParaRPr lang="en-US" altLang="zh-TW" dirty="0"/>
          </a:p>
          <a:p>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FDDCE872-B05C-46A0-84CD-333695007DE4}" type="slidenum">
              <a:rPr lang="zh-TW" altLang="en-US" smtClean="0"/>
              <a:t>11</a:t>
            </a:fld>
            <a:endParaRPr lang="zh-TW" altLang="en-US"/>
          </a:p>
        </p:txBody>
      </p:sp>
    </p:spTree>
    <p:extLst>
      <p:ext uri="{BB962C8B-B14F-4D97-AF65-F5344CB8AC3E}">
        <p14:creationId xmlns:p14="http://schemas.microsoft.com/office/powerpoint/2010/main" val="1595754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a:t>
            </a:r>
            <a:r>
              <a:rPr lang="en-US" altLang="zh-TW" dirty="0"/>
              <a:t>mix1</a:t>
            </a:r>
            <a:r>
              <a:rPr lang="zh-TW" altLang="en-US" dirty="0"/>
              <a:t>中 是選擇</a:t>
            </a:r>
            <a:r>
              <a:rPr lang="en-US" altLang="zh-TW" dirty="0"/>
              <a:t>share </a:t>
            </a:r>
            <a:r>
              <a:rPr lang="zh-TW" altLang="en-US" dirty="0"/>
              <a:t>而不適其他的 因為一開始初始就是以</a:t>
            </a:r>
            <a:r>
              <a:rPr lang="en-US" altLang="zh-TW" dirty="0"/>
              <a:t>share </a:t>
            </a:r>
            <a:r>
              <a:rPr lang="zh-TW" altLang="en-US" dirty="0"/>
              <a:t>來進行分配 所以如果其他方式都差不多的話 那就會以</a:t>
            </a:r>
            <a:r>
              <a:rPr lang="en-US" altLang="zh-TW" dirty="0"/>
              <a:t>share</a:t>
            </a:r>
            <a:r>
              <a:rPr lang="zh-TW" altLang="en-US" dirty="0"/>
              <a:t>來優先</a:t>
            </a:r>
            <a:endParaRPr lang="en-US" altLang="zh-TW" dirty="0"/>
          </a:p>
          <a:p>
            <a:r>
              <a:rPr lang="en-US" altLang="zh-TW" dirty="0"/>
              <a:t>Feature label pair</a:t>
            </a:r>
          </a:p>
          <a:p>
            <a:r>
              <a:rPr lang="en-US" altLang="zh-TW" dirty="0"/>
              <a:t>Feature </a:t>
            </a:r>
            <a:r>
              <a:rPr lang="zh-TW" altLang="en-US" dirty="0"/>
              <a:t>是</a:t>
            </a:r>
            <a:r>
              <a:rPr lang="en-US" altLang="zh-TW" dirty="0"/>
              <a:t>9</a:t>
            </a:r>
            <a:r>
              <a:rPr lang="zh-TW" altLang="en-US" dirty="0"/>
              <a:t>個矩陣 </a:t>
            </a:r>
            <a:r>
              <a:rPr lang="en-US" altLang="zh-TW" dirty="0"/>
              <a:t>Label </a:t>
            </a:r>
            <a:r>
              <a:rPr lang="zh-TW" altLang="en-US" dirty="0"/>
              <a:t>最佳解</a:t>
            </a:r>
            <a:endParaRPr lang="en-US" altLang="zh-TW" dirty="0"/>
          </a:p>
          <a:p>
            <a:r>
              <a:rPr lang="zh-TW" altLang="en-US" dirty="0"/>
              <a:t>把這個丟進去</a:t>
            </a:r>
            <a:r>
              <a:rPr lang="en-US" altLang="zh-TW" sz="1200" dirty="0">
                <a:latin typeface="Arial" panose="020B0604020202020204" pitchFamily="34" charset="0"/>
                <a:cs typeface="Arial" panose="020B0604020202020204" pitchFamily="34" charset="0"/>
              </a:rPr>
              <a:t>Channel allocator</a:t>
            </a:r>
            <a:endParaRPr lang="zh-TW" altLang="en-US" dirty="0"/>
          </a:p>
        </p:txBody>
      </p:sp>
      <p:sp>
        <p:nvSpPr>
          <p:cNvPr id="4" name="投影片編號版面配置區 3"/>
          <p:cNvSpPr>
            <a:spLocks noGrp="1"/>
          </p:cNvSpPr>
          <p:nvPr>
            <p:ph type="sldNum" sz="quarter" idx="5"/>
          </p:nvPr>
        </p:nvSpPr>
        <p:spPr/>
        <p:txBody>
          <a:bodyPr/>
          <a:lstStyle/>
          <a:p>
            <a:fld id="{FDDCE872-B05C-46A0-84CD-333695007DE4}" type="slidenum">
              <a:rPr lang="zh-TW" altLang="en-US" smtClean="0"/>
              <a:t>12</a:t>
            </a:fld>
            <a:endParaRPr lang="zh-TW" altLang="en-US"/>
          </a:p>
        </p:txBody>
      </p:sp>
    </p:spTree>
    <p:extLst>
      <p:ext uri="{BB962C8B-B14F-4D97-AF65-F5344CB8AC3E}">
        <p14:creationId xmlns:p14="http://schemas.microsoft.com/office/powerpoint/2010/main" val="2879170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每段時間的</a:t>
            </a:r>
            <a:r>
              <a:rPr lang="en-US" altLang="zh-TW" dirty="0"/>
              <a:t>workload </a:t>
            </a:r>
            <a:r>
              <a:rPr lang="zh-TW" altLang="en-US" dirty="0"/>
              <a:t>所點出來的最佳通道策略的情況</a:t>
            </a:r>
          </a:p>
        </p:txBody>
      </p:sp>
      <p:sp>
        <p:nvSpPr>
          <p:cNvPr id="4" name="投影片編號版面配置區 3"/>
          <p:cNvSpPr>
            <a:spLocks noGrp="1"/>
          </p:cNvSpPr>
          <p:nvPr>
            <p:ph type="sldNum" sz="quarter" idx="5"/>
          </p:nvPr>
        </p:nvSpPr>
        <p:spPr/>
        <p:txBody>
          <a:bodyPr/>
          <a:lstStyle/>
          <a:p>
            <a:fld id="{FDDCE872-B05C-46A0-84CD-333695007DE4}" type="slidenum">
              <a:rPr lang="zh-TW" altLang="en-US" smtClean="0"/>
              <a:t>13</a:t>
            </a:fld>
            <a:endParaRPr lang="zh-TW" altLang="en-US"/>
          </a:p>
        </p:txBody>
      </p:sp>
    </p:spTree>
    <p:extLst>
      <p:ext uri="{BB962C8B-B14F-4D97-AF65-F5344CB8AC3E}">
        <p14:creationId xmlns:p14="http://schemas.microsoft.com/office/powerpoint/2010/main" val="3595040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AAB345-9ECE-35E7-59E6-4F1CEF0691DB}"/>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C2E23E96-89E8-4CEA-92C6-8AD7763333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A2FDD039-FFF3-7E08-555E-FD423EFFCE15}"/>
              </a:ext>
            </a:extLst>
          </p:cNvPr>
          <p:cNvSpPr>
            <a:spLocks noGrp="1"/>
          </p:cNvSpPr>
          <p:nvPr>
            <p:ph type="dt" sz="half" idx="10"/>
          </p:nvPr>
        </p:nvSpPr>
        <p:spPr/>
        <p:txBody>
          <a:bodyPr/>
          <a:lstStyle/>
          <a:p>
            <a:fld id="{42DD6E19-BB85-4FE9-BA9D-3F7E3E17BF36}" type="datetimeFigureOut">
              <a:rPr lang="zh-TW" altLang="en-US" smtClean="0"/>
              <a:t>2024/1/8</a:t>
            </a:fld>
            <a:endParaRPr lang="zh-TW" altLang="en-US"/>
          </a:p>
        </p:txBody>
      </p:sp>
      <p:sp>
        <p:nvSpPr>
          <p:cNvPr id="5" name="頁尾版面配置區 4">
            <a:extLst>
              <a:ext uri="{FF2B5EF4-FFF2-40B4-BE49-F238E27FC236}">
                <a16:creationId xmlns:a16="http://schemas.microsoft.com/office/drawing/2014/main" id="{ED7C9BFC-5B9D-A2A0-E17C-34E5F8AEE07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5B28615-32C4-9FBA-DD78-E0BD6B42B8CF}"/>
              </a:ext>
            </a:extLst>
          </p:cNvPr>
          <p:cNvSpPr>
            <a:spLocks noGrp="1"/>
          </p:cNvSpPr>
          <p:nvPr>
            <p:ph type="sldNum" sz="quarter" idx="12"/>
          </p:nvPr>
        </p:nvSpPr>
        <p:spPr/>
        <p:txBody>
          <a:bodyPr/>
          <a:lstStyle/>
          <a:p>
            <a:fld id="{5B595999-BA09-4047-BF33-A6C2F0313132}" type="slidenum">
              <a:rPr lang="zh-TW" altLang="en-US" smtClean="0"/>
              <a:t>‹#›</a:t>
            </a:fld>
            <a:endParaRPr lang="zh-TW" altLang="en-US"/>
          </a:p>
        </p:txBody>
      </p:sp>
    </p:spTree>
    <p:extLst>
      <p:ext uri="{BB962C8B-B14F-4D97-AF65-F5344CB8AC3E}">
        <p14:creationId xmlns:p14="http://schemas.microsoft.com/office/powerpoint/2010/main" val="1960067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8C531B-51CC-4C00-4016-C8FE2B15BA0B}"/>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ECD0D05E-DF23-904C-6758-9C15FFA54B88}"/>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D8914BE-A4C1-CDD8-8B58-398EAC3F8621}"/>
              </a:ext>
            </a:extLst>
          </p:cNvPr>
          <p:cNvSpPr>
            <a:spLocks noGrp="1"/>
          </p:cNvSpPr>
          <p:nvPr>
            <p:ph type="dt" sz="half" idx="10"/>
          </p:nvPr>
        </p:nvSpPr>
        <p:spPr/>
        <p:txBody>
          <a:bodyPr/>
          <a:lstStyle/>
          <a:p>
            <a:fld id="{42DD6E19-BB85-4FE9-BA9D-3F7E3E17BF36}" type="datetimeFigureOut">
              <a:rPr lang="zh-TW" altLang="en-US" smtClean="0"/>
              <a:t>2024/1/8</a:t>
            </a:fld>
            <a:endParaRPr lang="zh-TW" altLang="en-US"/>
          </a:p>
        </p:txBody>
      </p:sp>
      <p:sp>
        <p:nvSpPr>
          <p:cNvPr id="5" name="頁尾版面配置區 4">
            <a:extLst>
              <a:ext uri="{FF2B5EF4-FFF2-40B4-BE49-F238E27FC236}">
                <a16:creationId xmlns:a16="http://schemas.microsoft.com/office/drawing/2014/main" id="{4D4BDD0D-A665-F47D-CC1D-94A32BD0507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992E99C-CE3F-B3F4-6F23-5A1903BD313C}"/>
              </a:ext>
            </a:extLst>
          </p:cNvPr>
          <p:cNvSpPr>
            <a:spLocks noGrp="1"/>
          </p:cNvSpPr>
          <p:nvPr>
            <p:ph type="sldNum" sz="quarter" idx="12"/>
          </p:nvPr>
        </p:nvSpPr>
        <p:spPr/>
        <p:txBody>
          <a:bodyPr/>
          <a:lstStyle/>
          <a:p>
            <a:fld id="{5B595999-BA09-4047-BF33-A6C2F0313132}" type="slidenum">
              <a:rPr lang="zh-TW" altLang="en-US" smtClean="0"/>
              <a:t>‹#›</a:t>
            </a:fld>
            <a:endParaRPr lang="zh-TW" altLang="en-US"/>
          </a:p>
        </p:txBody>
      </p:sp>
    </p:spTree>
    <p:extLst>
      <p:ext uri="{BB962C8B-B14F-4D97-AF65-F5344CB8AC3E}">
        <p14:creationId xmlns:p14="http://schemas.microsoft.com/office/powerpoint/2010/main" val="2598109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00CBAE85-854A-5655-71B1-5BC2096AFD9D}"/>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444347AB-C9E1-3A58-8C35-854D8642A5F7}"/>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31DF826-EA32-C1E2-9F1E-76CA9D5D9BFB}"/>
              </a:ext>
            </a:extLst>
          </p:cNvPr>
          <p:cNvSpPr>
            <a:spLocks noGrp="1"/>
          </p:cNvSpPr>
          <p:nvPr>
            <p:ph type="dt" sz="half" idx="10"/>
          </p:nvPr>
        </p:nvSpPr>
        <p:spPr/>
        <p:txBody>
          <a:bodyPr/>
          <a:lstStyle/>
          <a:p>
            <a:fld id="{42DD6E19-BB85-4FE9-BA9D-3F7E3E17BF36}" type="datetimeFigureOut">
              <a:rPr lang="zh-TW" altLang="en-US" smtClean="0"/>
              <a:t>2024/1/8</a:t>
            </a:fld>
            <a:endParaRPr lang="zh-TW" altLang="en-US"/>
          </a:p>
        </p:txBody>
      </p:sp>
      <p:sp>
        <p:nvSpPr>
          <p:cNvPr id="5" name="頁尾版面配置區 4">
            <a:extLst>
              <a:ext uri="{FF2B5EF4-FFF2-40B4-BE49-F238E27FC236}">
                <a16:creationId xmlns:a16="http://schemas.microsoft.com/office/drawing/2014/main" id="{0BA186D5-6FB8-4C06-65BC-8B1EC14AD05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ABCF7DC-0013-EF24-39C0-ECC7D8ECFCC6}"/>
              </a:ext>
            </a:extLst>
          </p:cNvPr>
          <p:cNvSpPr>
            <a:spLocks noGrp="1"/>
          </p:cNvSpPr>
          <p:nvPr>
            <p:ph type="sldNum" sz="quarter" idx="12"/>
          </p:nvPr>
        </p:nvSpPr>
        <p:spPr/>
        <p:txBody>
          <a:bodyPr/>
          <a:lstStyle/>
          <a:p>
            <a:fld id="{5B595999-BA09-4047-BF33-A6C2F0313132}" type="slidenum">
              <a:rPr lang="zh-TW" altLang="en-US" smtClean="0"/>
              <a:t>‹#›</a:t>
            </a:fld>
            <a:endParaRPr lang="zh-TW" altLang="en-US"/>
          </a:p>
        </p:txBody>
      </p:sp>
    </p:spTree>
    <p:extLst>
      <p:ext uri="{BB962C8B-B14F-4D97-AF65-F5344CB8AC3E}">
        <p14:creationId xmlns:p14="http://schemas.microsoft.com/office/powerpoint/2010/main" val="2691553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D7DD29-6038-A500-D95F-149618D4421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E0BC1405-05A5-702C-5C69-D01B3395FD3B}"/>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B062F37-B5E6-CE5D-3849-782C57CF590E}"/>
              </a:ext>
            </a:extLst>
          </p:cNvPr>
          <p:cNvSpPr>
            <a:spLocks noGrp="1"/>
          </p:cNvSpPr>
          <p:nvPr>
            <p:ph type="dt" sz="half" idx="10"/>
          </p:nvPr>
        </p:nvSpPr>
        <p:spPr/>
        <p:txBody>
          <a:bodyPr/>
          <a:lstStyle/>
          <a:p>
            <a:fld id="{42DD6E19-BB85-4FE9-BA9D-3F7E3E17BF36}" type="datetimeFigureOut">
              <a:rPr lang="zh-TW" altLang="en-US" smtClean="0"/>
              <a:t>2024/1/8</a:t>
            </a:fld>
            <a:endParaRPr lang="zh-TW" altLang="en-US"/>
          </a:p>
        </p:txBody>
      </p:sp>
      <p:sp>
        <p:nvSpPr>
          <p:cNvPr id="5" name="頁尾版面配置區 4">
            <a:extLst>
              <a:ext uri="{FF2B5EF4-FFF2-40B4-BE49-F238E27FC236}">
                <a16:creationId xmlns:a16="http://schemas.microsoft.com/office/drawing/2014/main" id="{C52970EF-98F5-A6ED-CFD4-800D030882C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0E74B0E-4A33-6150-5045-E6EC6BD9FA44}"/>
              </a:ext>
            </a:extLst>
          </p:cNvPr>
          <p:cNvSpPr>
            <a:spLocks noGrp="1"/>
          </p:cNvSpPr>
          <p:nvPr>
            <p:ph type="sldNum" sz="quarter" idx="12"/>
          </p:nvPr>
        </p:nvSpPr>
        <p:spPr/>
        <p:txBody>
          <a:bodyPr/>
          <a:lstStyle/>
          <a:p>
            <a:fld id="{5B595999-BA09-4047-BF33-A6C2F0313132}" type="slidenum">
              <a:rPr lang="zh-TW" altLang="en-US" smtClean="0"/>
              <a:t>‹#›</a:t>
            </a:fld>
            <a:endParaRPr lang="zh-TW" altLang="en-US"/>
          </a:p>
        </p:txBody>
      </p:sp>
    </p:spTree>
    <p:extLst>
      <p:ext uri="{BB962C8B-B14F-4D97-AF65-F5344CB8AC3E}">
        <p14:creationId xmlns:p14="http://schemas.microsoft.com/office/powerpoint/2010/main" val="1740667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F6D23C-5C34-BE07-492E-17929CE4AAFD}"/>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1C927EF5-E7C6-0B5E-B98B-304808A1E8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BAB3E145-20D5-8B79-A653-FA1E61F8B79C}"/>
              </a:ext>
            </a:extLst>
          </p:cNvPr>
          <p:cNvSpPr>
            <a:spLocks noGrp="1"/>
          </p:cNvSpPr>
          <p:nvPr>
            <p:ph type="dt" sz="half" idx="10"/>
          </p:nvPr>
        </p:nvSpPr>
        <p:spPr/>
        <p:txBody>
          <a:bodyPr/>
          <a:lstStyle/>
          <a:p>
            <a:fld id="{42DD6E19-BB85-4FE9-BA9D-3F7E3E17BF36}" type="datetimeFigureOut">
              <a:rPr lang="zh-TW" altLang="en-US" smtClean="0"/>
              <a:t>2024/1/8</a:t>
            </a:fld>
            <a:endParaRPr lang="zh-TW" altLang="en-US"/>
          </a:p>
        </p:txBody>
      </p:sp>
      <p:sp>
        <p:nvSpPr>
          <p:cNvPr id="5" name="頁尾版面配置區 4">
            <a:extLst>
              <a:ext uri="{FF2B5EF4-FFF2-40B4-BE49-F238E27FC236}">
                <a16:creationId xmlns:a16="http://schemas.microsoft.com/office/drawing/2014/main" id="{24962447-D2AC-B304-CB0D-F0AE4C25D82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26AFF50-0233-4A7E-DF94-1111C43FFECE}"/>
              </a:ext>
            </a:extLst>
          </p:cNvPr>
          <p:cNvSpPr>
            <a:spLocks noGrp="1"/>
          </p:cNvSpPr>
          <p:nvPr>
            <p:ph type="sldNum" sz="quarter" idx="12"/>
          </p:nvPr>
        </p:nvSpPr>
        <p:spPr/>
        <p:txBody>
          <a:bodyPr/>
          <a:lstStyle/>
          <a:p>
            <a:fld id="{5B595999-BA09-4047-BF33-A6C2F0313132}" type="slidenum">
              <a:rPr lang="zh-TW" altLang="en-US" smtClean="0"/>
              <a:t>‹#›</a:t>
            </a:fld>
            <a:endParaRPr lang="zh-TW" altLang="en-US"/>
          </a:p>
        </p:txBody>
      </p:sp>
    </p:spTree>
    <p:extLst>
      <p:ext uri="{BB962C8B-B14F-4D97-AF65-F5344CB8AC3E}">
        <p14:creationId xmlns:p14="http://schemas.microsoft.com/office/powerpoint/2010/main" val="2153227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8F73E9-C3E1-1EF9-5BF6-4679CC9762E7}"/>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9F17E00-DB9C-3E6D-F0CC-A981490ADCE1}"/>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493FA369-8B65-5D5F-D404-A8F0740C8F09}"/>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8C9814D9-5B80-BABB-E650-B5AD5C489F99}"/>
              </a:ext>
            </a:extLst>
          </p:cNvPr>
          <p:cNvSpPr>
            <a:spLocks noGrp="1"/>
          </p:cNvSpPr>
          <p:nvPr>
            <p:ph type="dt" sz="half" idx="10"/>
          </p:nvPr>
        </p:nvSpPr>
        <p:spPr/>
        <p:txBody>
          <a:bodyPr/>
          <a:lstStyle/>
          <a:p>
            <a:fld id="{42DD6E19-BB85-4FE9-BA9D-3F7E3E17BF36}" type="datetimeFigureOut">
              <a:rPr lang="zh-TW" altLang="en-US" smtClean="0"/>
              <a:t>2024/1/8</a:t>
            </a:fld>
            <a:endParaRPr lang="zh-TW" altLang="en-US"/>
          </a:p>
        </p:txBody>
      </p:sp>
      <p:sp>
        <p:nvSpPr>
          <p:cNvPr id="6" name="頁尾版面配置區 5">
            <a:extLst>
              <a:ext uri="{FF2B5EF4-FFF2-40B4-BE49-F238E27FC236}">
                <a16:creationId xmlns:a16="http://schemas.microsoft.com/office/drawing/2014/main" id="{E438EEC0-65C9-DBB2-2173-A692E8A8272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AD6FA0A-82FE-D831-10BC-2D1E96F864F8}"/>
              </a:ext>
            </a:extLst>
          </p:cNvPr>
          <p:cNvSpPr>
            <a:spLocks noGrp="1"/>
          </p:cNvSpPr>
          <p:nvPr>
            <p:ph type="sldNum" sz="quarter" idx="12"/>
          </p:nvPr>
        </p:nvSpPr>
        <p:spPr/>
        <p:txBody>
          <a:bodyPr/>
          <a:lstStyle/>
          <a:p>
            <a:fld id="{5B595999-BA09-4047-BF33-A6C2F0313132}" type="slidenum">
              <a:rPr lang="zh-TW" altLang="en-US" smtClean="0"/>
              <a:t>‹#›</a:t>
            </a:fld>
            <a:endParaRPr lang="zh-TW" altLang="en-US"/>
          </a:p>
        </p:txBody>
      </p:sp>
    </p:spTree>
    <p:extLst>
      <p:ext uri="{BB962C8B-B14F-4D97-AF65-F5344CB8AC3E}">
        <p14:creationId xmlns:p14="http://schemas.microsoft.com/office/powerpoint/2010/main" val="947455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C769AB-8494-6250-BC4C-47705B0A9FBE}"/>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DE3B877-05B8-4E1C-6DDE-176C9EEA38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F1295395-940B-7B98-5635-C0C28633BB34}"/>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4EB17FD4-D50F-771F-B710-44DC328953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B68EF5C-7062-1BF6-85D1-BB05C4C2FEEC}"/>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B54D5D07-E00A-F0F1-0EDA-3795C931B5FC}"/>
              </a:ext>
            </a:extLst>
          </p:cNvPr>
          <p:cNvSpPr>
            <a:spLocks noGrp="1"/>
          </p:cNvSpPr>
          <p:nvPr>
            <p:ph type="dt" sz="half" idx="10"/>
          </p:nvPr>
        </p:nvSpPr>
        <p:spPr/>
        <p:txBody>
          <a:bodyPr/>
          <a:lstStyle/>
          <a:p>
            <a:fld id="{42DD6E19-BB85-4FE9-BA9D-3F7E3E17BF36}" type="datetimeFigureOut">
              <a:rPr lang="zh-TW" altLang="en-US" smtClean="0"/>
              <a:t>2024/1/8</a:t>
            </a:fld>
            <a:endParaRPr lang="zh-TW" altLang="en-US"/>
          </a:p>
        </p:txBody>
      </p:sp>
      <p:sp>
        <p:nvSpPr>
          <p:cNvPr id="8" name="頁尾版面配置區 7">
            <a:extLst>
              <a:ext uri="{FF2B5EF4-FFF2-40B4-BE49-F238E27FC236}">
                <a16:creationId xmlns:a16="http://schemas.microsoft.com/office/drawing/2014/main" id="{4AB80BB3-7F4C-41D9-3D97-818E9371EAA3}"/>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070879F1-DFF1-0522-FC8D-C1E3DD047465}"/>
              </a:ext>
            </a:extLst>
          </p:cNvPr>
          <p:cNvSpPr>
            <a:spLocks noGrp="1"/>
          </p:cNvSpPr>
          <p:nvPr>
            <p:ph type="sldNum" sz="quarter" idx="12"/>
          </p:nvPr>
        </p:nvSpPr>
        <p:spPr/>
        <p:txBody>
          <a:bodyPr/>
          <a:lstStyle/>
          <a:p>
            <a:fld id="{5B595999-BA09-4047-BF33-A6C2F0313132}" type="slidenum">
              <a:rPr lang="zh-TW" altLang="en-US" smtClean="0"/>
              <a:t>‹#›</a:t>
            </a:fld>
            <a:endParaRPr lang="zh-TW" altLang="en-US"/>
          </a:p>
        </p:txBody>
      </p:sp>
    </p:spTree>
    <p:extLst>
      <p:ext uri="{BB962C8B-B14F-4D97-AF65-F5344CB8AC3E}">
        <p14:creationId xmlns:p14="http://schemas.microsoft.com/office/powerpoint/2010/main" val="1593335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8AE409-1222-8A61-4DE2-2C5C521DE836}"/>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01317597-FA5A-84DE-6FD0-760421E9A774}"/>
              </a:ext>
            </a:extLst>
          </p:cNvPr>
          <p:cNvSpPr>
            <a:spLocks noGrp="1"/>
          </p:cNvSpPr>
          <p:nvPr>
            <p:ph type="dt" sz="half" idx="10"/>
          </p:nvPr>
        </p:nvSpPr>
        <p:spPr/>
        <p:txBody>
          <a:bodyPr/>
          <a:lstStyle/>
          <a:p>
            <a:fld id="{42DD6E19-BB85-4FE9-BA9D-3F7E3E17BF36}" type="datetimeFigureOut">
              <a:rPr lang="zh-TW" altLang="en-US" smtClean="0"/>
              <a:t>2024/1/8</a:t>
            </a:fld>
            <a:endParaRPr lang="zh-TW" altLang="en-US"/>
          </a:p>
        </p:txBody>
      </p:sp>
      <p:sp>
        <p:nvSpPr>
          <p:cNvPr id="4" name="頁尾版面配置區 3">
            <a:extLst>
              <a:ext uri="{FF2B5EF4-FFF2-40B4-BE49-F238E27FC236}">
                <a16:creationId xmlns:a16="http://schemas.microsoft.com/office/drawing/2014/main" id="{86C65507-FD00-2B1E-662B-BC16EAC8F18C}"/>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A6C33587-394A-1C27-2B0B-6DB10B38C686}"/>
              </a:ext>
            </a:extLst>
          </p:cNvPr>
          <p:cNvSpPr>
            <a:spLocks noGrp="1"/>
          </p:cNvSpPr>
          <p:nvPr>
            <p:ph type="sldNum" sz="quarter" idx="12"/>
          </p:nvPr>
        </p:nvSpPr>
        <p:spPr/>
        <p:txBody>
          <a:bodyPr/>
          <a:lstStyle/>
          <a:p>
            <a:fld id="{5B595999-BA09-4047-BF33-A6C2F0313132}" type="slidenum">
              <a:rPr lang="zh-TW" altLang="en-US" smtClean="0"/>
              <a:t>‹#›</a:t>
            </a:fld>
            <a:endParaRPr lang="zh-TW" altLang="en-US"/>
          </a:p>
        </p:txBody>
      </p:sp>
    </p:spTree>
    <p:extLst>
      <p:ext uri="{BB962C8B-B14F-4D97-AF65-F5344CB8AC3E}">
        <p14:creationId xmlns:p14="http://schemas.microsoft.com/office/powerpoint/2010/main" val="1423314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AC28260A-FC4E-E2B7-0F30-C65642FAB851}"/>
              </a:ext>
            </a:extLst>
          </p:cNvPr>
          <p:cNvSpPr>
            <a:spLocks noGrp="1"/>
          </p:cNvSpPr>
          <p:nvPr>
            <p:ph type="dt" sz="half" idx="10"/>
          </p:nvPr>
        </p:nvSpPr>
        <p:spPr/>
        <p:txBody>
          <a:bodyPr/>
          <a:lstStyle/>
          <a:p>
            <a:fld id="{42DD6E19-BB85-4FE9-BA9D-3F7E3E17BF36}" type="datetimeFigureOut">
              <a:rPr lang="zh-TW" altLang="en-US" smtClean="0"/>
              <a:t>2024/1/8</a:t>
            </a:fld>
            <a:endParaRPr lang="zh-TW" altLang="en-US"/>
          </a:p>
        </p:txBody>
      </p:sp>
      <p:sp>
        <p:nvSpPr>
          <p:cNvPr id="3" name="頁尾版面配置區 2">
            <a:extLst>
              <a:ext uri="{FF2B5EF4-FFF2-40B4-BE49-F238E27FC236}">
                <a16:creationId xmlns:a16="http://schemas.microsoft.com/office/drawing/2014/main" id="{C3788DCE-CDD0-17E2-7BAD-895EC4B4ABD6}"/>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2D6DC063-E2ED-D592-4BAA-C073134187AE}"/>
              </a:ext>
            </a:extLst>
          </p:cNvPr>
          <p:cNvSpPr>
            <a:spLocks noGrp="1"/>
          </p:cNvSpPr>
          <p:nvPr>
            <p:ph type="sldNum" sz="quarter" idx="12"/>
          </p:nvPr>
        </p:nvSpPr>
        <p:spPr/>
        <p:txBody>
          <a:bodyPr/>
          <a:lstStyle/>
          <a:p>
            <a:fld id="{5B595999-BA09-4047-BF33-A6C2F0313132}" type="slidenum">
              <a:rPr lang="zh-TW" altLang="en-US" smtClean="0"/>
              <a:t>‹#›</a:t>
            </a:fld>
            <a:endParaRPr lang="zh-TW" altLang="en-US"/>
          </a:p>
        </p:txBody>
      </p:sp>
    </p:spTree>
    <p:extLst>
      <p:ext uri="{BB962C8B-B14F-4D97-AF65-F5344CB8AC3E}">
        <p14:creationId xmlns:p14="http://schemas.microsoft.com/office/powerpoint/2010/main" val="1900620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8B07CA-04C5-5BE0-5E11-8F95636D48C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51335DD6-19DD-1260-5DA1-3AC1507816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F9A77C7F-9089-D0E6-DA97-5430EBA8A4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9A4AB971-0519-97DA-1633-BCBE6FBD063F}"/>
              </a:ext>
            </a:extLst>
          </p:cNvPr>
          <p:cNvSpPr>
            <a:spLocks noGrp="1"/>
          </p:cNvSpPr>
          <p:nvPr>
            <p:ph type="dt" sz="half" idx="10"/>
          </p:nvPr>
        </p:nvSpPr>
        <p:spPr/>
        <p:txBody>
          <a:bodyPr/>
          <a:lstStyle/>
          <a:p>
            <a:fld id="{42DD6E19-BB85-4FE9-BA9D-3F7E3E17BF36}" type="datetimeFigureOut">
              <a:rPr lang="zh-TW" altLang="en-US" smtClean="0"/>
              <a:t>2024/1/8</a:t>
            </a:fld>
            <a:endParaRPr lang="zh-TW" altLang="en-US"/>
          </a:p>
        </p:txBody>
      </p:sp>
      <p:sp>
        <p:nvSpPr>
          <p:cNvPr id="6" name="頁尾版面配置區 5">
            <a:extLst>
              <a:ext uri="{FF2B5EF4-FFF2-40B4-BE49-F238E27FC236}">
                <a16:creationId xmlns:a16="http://schemas.microsoft.com/office/drawing/2014/main" id="{6E34E93E-D776-1C46-10AD-96CE0107DCF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290C2B9-4C14-D5D8-4B63-8935AC638628}"/>
              </a:ext>
            </a:extLst>
          </p:cNvPr>
          <p:cNvSpPr>
            <a:spLocks noGrp="1"/>
          </p:cNvSpPr>
          <p:nvPr>
            <p:ph type="sldNum" sz="quarter" idx="12"/>
          </p:nvPr>
        </p:nvSpPr>
        <p:spPr/>
        <p:txBody>
          <a:bodyPr/>
          <a:lstStyle/>
          <a:p>
            <a:fld id="{5B595999-BA09-4047-BF33-A6C2F0313132}" type="slidenum">
              <a:rPr lang="zh-TW" altLang="en-US" smtClean="0"/>
              <a:t>‹#›</a:t>
            </a:fld>
            <a:endParaRPr lang="zh-TW" altLang="en-US"/>
          </a:p>
        </p:txBody>
      </p:sp>
    </p:spTree>
    <p:extLst>
      <p:ext uri="{BB962C8B-B14F-4D97-AF65-F5344CB8AC3E}">
        <p14:creationId xmlns:p14="http://schemas.microsoft.com/office/powerpoint/2010/main" val="3357943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B64A88-DF00-4437-1198-209231F6341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73A12C91-C554-9F30-151D-A59DB2D66C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7F82ECCF-4F48-7DC3-F02E-3D747971A4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862EBD42-1822-01B9-1057-9D9524010A57}"/>
              </a:ext>
            </a:extLst>
          </p:cNvPr>
          <p:cNvSpPr>
            <a:spLocks noGrp="1"/>
          </p:cNvSpPr>
          <p:nvPr>
            <p:ph type="dt" sz="half" idx="10"/>
          </p:nvPr>
        </p:nvSpPr>
        <p:spPr/>
        <p:txBody>
          <a:bodyPr/>
          <a:lstStyle/>
          <a:p>
            <a:fld id="{42DD6E19-BB85-4FE9-BA9D-3F7E3E17BF36}" type="datetimeFigureOut">
              <a:rPr lang="zh-TW" altLang="en-US" smtClean="0"/>
              <a:t>2024/1/8</a:t>
            </a:fld>
            <a:endParaRPr lang="zh-TW" altLang="en-US"/>
          </a:p>
        </p:txBody>
      </p:sp>
      <p:sp>
        <p:nvSpPr>
          <p:cNvPr id="6" name="頁尾版面配置區 5">
            <a:extLst>
              <a:ext uri="{FF2B5EF4-FFF2-40B4-BE49-F238E27FC236}">
                <a16:creationId xmlns:a16="http://schemas.microsoft.com/office/drawing/2014/main" id="{A80A1E50-0DAB-F853-5EB1-026900A4766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396FB0B-A696-2C35-D835-0F0604FD8FE8}"/>
              </a:ext>
            </a:extLst>
          </p:cNvPr>
          <p:cNvSpPr>
            <a:spLocks noGrp="1"/>
          </p:cNvSpPr>
          <p:nvPr>
            <p:ph type="sldNum" sz="quarter" idx="12"/>
          </p:nvPr>
        </p:nvSpPr>
        <p:spPr/>
        <p:txBody>
          <a:bodyPr/>
          <a:lstStyle/>
          <a:p>
            <a:fld id="{5B595999-BA09-4047-BF33-A6C2F0313132}" type="slidenum">
              <a:rPr lang="zh-TW" altLang="en-US" smtClean="0"/>
              <a:t>‹#›</a:t>
            </a:fld>
            <a:endParaRPr lang="zh-TW" altLang="en-US"/>
          </a:p>
        </p:txBody>
      </p:sp>
    </p:spTree>
    <p:extLst>
      <p:ext uri="{BB962C8B-B14F-4D97-AF65-F5344CB8AC3E}">
        <p14:creationId xmlns:p14="http://schemas.microsoft.com/office/powerpoint/2010/main" val="1398210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9105D2A-5432-CE2C-CCBB-34DD9F3E78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286625B-9996-FA88-C66F-32BBC98ED2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C2DEA91-B6AC-57B6-BCCD-4700005812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DD6E19-BB85-4FE9-BA9D-3F7E3E17BF36}" type="datetimeFigureOut">
              <a:rPr lang="zh-TW" altLang="en-US" smtClean="0"/>
              <a:t>2024/1/8</a:t>
            </a:fld>
            <a:endParaRPr lang="zh-TW" altLang="en-US"/>
          </a:p>
        </p:txBody>
      </p:sp>
      <p:sp>
        <p:nvSpPr>
          <p:cNvPr id="5" name="頁尾版面配置區 4">
            <a:extLst>
              <a:ext uri="{FF2B5EF4-FFF2-40B4-BE49-F238E27FC236}">
                <a16:creationId xmlns:a16="http://schemas.microsoft.com/office/drawing/2014/main" id="{A383F2A5-F6FB-512C-61B7-B41CA08DEE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F27FEAD4-682A-96AF-9406-639A7CDB9C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595999-BA09-4047-BF33-A6C2F0313132}" type="slidenum">
              <a:rPr lang="zh-TW" altLang="en-US" smtClean="0"/>
              <a:t>‹#›</a:t>
            </a:fld>
            <a:endParaRPr lang="zh-TW" altLang="en-US"/>
          </a:p>
        </p:txBody>
      </p:sp>
    </p:spTree>
    <p:extLst>
      <p:ext uri="{BB962C8B-B14F-4D97-AF65-F5344CB8AC3E}">
        <p14:creationId xmlns:p14="http://schemas.microsoft.com/office/powerpoint/2010/main" val="2771237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98F390-890A-4DCC-1593-1916B35C11E8}"/>
              </a:ext>
            </a:extLst>
          </p:cNvPr>
          <p:cNvSpPr>
            <a:spLocks noGrp="1"/>
          </p:cNvSpPr>
          <p:nvPr>
            <p:ph type="ctrTitle"/>
          </p:nvPr>
        </p:nvSpPr>
        <p:spPr/>
        <p:txBody>
          <a:bodyPr>
            <a:normAutofit/>
          </a:bodyPr>
          <a:lstStyle/>
          <a:p>
            <a:r>
              <a:rPr lang="en-US" altLang="zh-TW" sz="2800" b="1" dirty="0" err="1">
                <a:latin typeface="Times New Roman" panose="02020603050405020304" pitchFamily="18" charset="0"/>
                <a:ea typeface="標楷體" panose="03000509000000000000" pitchFamily="65" charset="-120"/>
                <a:cs typeface="Times New Roman" panose="02020603050405020304" pitchFamily="18" charset="0"/>
              </a:rPr>
              <a:t>SSDKeeper</a:t>
            </a:r>
            <a:r>
              <a:rPr lang="en-US" altLang="zh-TW" sz="2800" b="1" dirty="0">
                <a:latin typeface="Times New Roman" panose="02020603050405020304" pitchFamily="18" charset="0"/>
                <a:ea typeface="標楷體" panose="03000509000000000000" pitchFamily="65" charset="-120"/>
                <a:cs typeface="Times New Roman" panose="02020603050405020304" pitchFamily="18" charset="0"/>
              </a:rPr>
              <a:t>: Self-Adapting Channel Allocation to</a:t>
            </a:r>
            <a:br>
              <a:rPr lang="en-US" altLang="zh-TW" sz="2800" b="1" dirty="0">
                <a:latin typeface="Times New Roman" panose="02020603050405020304" pitchFamily="18" charset="0"/>
                <a:ea typeface="標楷體" panose="03000509000000000000" pitchFamily="65" charset="-120"/>
                <a:cs typeface="Times New Roman" panose="02020603050405020304" pitchFamily="18" charset="0"/>
              </a:rPr>
            </a:br>
            <a:r>
              <a:rPr lang="en-US" altLang="zh-TW" sz="2800" b="1" dirty="0">
                <a:latin typeface="Times New Roman" panose="02020603050405020304" pitchFamily="18" charset="0"/>
                <a:ea typeface="標楷體" panose="03000509000000000000" pitchFamily="65" charset="-120"/>
                <a:cs typeface="Times New Roman" panose="02020603050405020304" pitchFamily="18" charset="0"/>
              </a:rPr>
              <a:t>Improve the Performance of SSD Devices</a:t>
            </a:r>
            <a:endParaRPr lang="zh-TW" altLang="en-US" sz="28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副標題 2">
            <a:extLst>
              <a:ext uri="{FF2B5EF4-FFF2-40B4-BE49-F238E27FC236}">
                <a16:creationId xmlns:a16="http://schemas.microsoft.com/office/drawing/2014/main" id="{CFC741A9-A7D0-6787-D3F5-35BFE6651634}"/>
              </a:ext>
            </a:extLst>
          </p:cNvPr>
          <p:cNvSpPr>
            <a:spLocks noGrp="1"/>
          </p:cNvSpPr>
          <p:nvPr>
            <p:ph type="subTitle" idx="1"/>
          </p:nvPr>
        </p:nvSpPr>
        <p:spPr/>
        <p:txBody>
          <a:bodyPr/>
          <a:lstStyle/>
          <a:p>
            <a:r>
              <a:rPr lang="en-US" altLang="zh-TW" sz="2000" dirty="0" err="1">
                <a:latin typeface="Times New Roman" panose="02020603050405020304" pitchFamily="18" charset="0"/>
                <a:cs typeface="Times New Roman" panose="02020603050405020304" pitchFamily="18" charset="0"/>
              </a:rPr>
              <a:t>Renping</a:t>
            </a:r>
            <a:r>
              <a:rPr lang="en-US" altLang="zh-TW" sz="2000" dirty="0">
                <a:latin typeface="Times New Roman" panose="02020603050405020304" pitchFamily="18" charset="0"/>
                <a:cs typeface="Times New Roman" panose="02020603050405020304" pitchFamily="18" charset="0"/>
              </a:rPr>
              <a:t> Liu, </a:t>
            </a:r>
            <a:r>
              <a:rPr lang="en-US" altLang="zh-TW" sz="2000" dirty="0" err="1">
                <a:latin typeface="Times New Roman" panose="02020603050405020304" pitchFamily="18" charset="0"/>
                <a:cs typeface="Times New Roman" panose="02020603050405020304" pitchFamily="18" charset="0"/>
              </a:rPr>
              <a:t>Xianzhang</a:t>
            </a:r>
            <a:r>
              <a:rPr lang="en-US" altLang="zh-TW" sz="2000" dirty="0">
                <a:latin typeface="Times New Roman" panose="02020603050405020304" pitchFamily="18" charset="0"/>
                <a:cs typeface="Times New Roman" panose="02020603050405020304" pitchFamily="18" charset="0"/>
              </a:rPr>
              <a:t> Chen, </a:t>
            </a:r>
            <a:r>
              <a:rPr lang="en-US" altLang="zh-TW" sz="2000" dirty="0" err="1">
                <a:latin typeface="Times New Roman" panose="02020603050405020304" pitchFamily="18" charset="0"/>
                <a:cs typeface="Times New Roman" panose="02020603050405020304" pitchFamily="18" charset="0"/>
              </a:rPr>
              <a:t>Yujuan</a:t>
            </a:r>
            <a:r>
              <a:rPr lang="en-US" altLang="zh-TW" sz="2000" dirty="0">
                <a:latin typeface="Times New Roman" panose="02020603050405020304" pitchFamily="18" charset="0"/>
                <a:cs typeface="Times New Roman" panose="02020603050405020304" pitchFamily="18" charset="0"/>
              </a:rPr>
              <a:t> Tan, </a:t>
            </a:r>
            <a:r>
              <a:rPr lang="en-US" altLang="zh-TW" sz="2000" dirty="0" err="1">
                <a:latin typeface="Times New Roman" panose="02020603050405020304" pitchFamily="18" charset="0"/>
                <a:cs typeface="Times New Roman" panose="02020603050405020304" pitchFamily="18" charset="0"/>
              </a:rPr>
              <a:t>Runyu</a:t>
            </a:r>
            <a:r>
              <a:rPr lang="en-US" altLang="zh-TW" sz="2000" dirty="0">
                <a:latin typeface="Times New Roman" panose="02020603050405020304" pitchFamily="18" charset="0"/>
                <a:cs typeface="Times New Roman" panose="02020603050405020304" pitchFamily="18" charset="0"/>
              </a:rPr>
              <a:t> Zhang, Liang </a:t>
            </a:r>
            <a:r>
              <a:rPr lang="en-US" altLang="zh-TW" sz="2000" dirty="0" err="1">
                <a:latin typeface="Times New Roman" panose="02020603050405020304" pitchFamily="18" charset="0"/>
                <a:cs typeface="Times New Roman" panose="02020603050405020304" pitchFamily="18" charset="0"/>
              </a:rPr>
              <a:t>Liang</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DuoLiu</a:t>
            </a:r>
            <a:endParaRPr lang="en-US" altLang="zh-TW" sz="2000" dirty="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Published: 18-22 May 2020</a:t>
            </a:r>
          </a:p>
          <a:p>
            <a:r>
              <a:rPr lang="en-US" altLang="zh-TW" sz="2000" dirty="0">
                <a:latin typeface="Times New Roman" panose="02020603050405020304" pitchFamily="18" charset="0"/>
                <a:cs typeface="Times New Roman" panose="02020603050405020304" pitchFamily="18" charset="0"/>
              </a:rPr>
              <a:t>2020 IEEE International Parallel and Distributed Processing Symposium (IPDPS)</a:t>
            </a:r>
          </a:p>
        </p:txBody>
      </p:sp>
    </p:spTree>
    <p:extLst>
      <p:ext uri="{BB962C8B-B14F-4D97-AF65-F5344CB8AC3E}">
        <p14:creationId xmlns:p14="http://schemas.microsoft.com/office/powerpoint/2010/main" val="3776885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B04B97-01E2-5753-32D5-B7D52152A7BA}"/>
              </a:ext>
            </a:extLst>
          </p:cNvPr>
          <p:cNvSpPr>
            <a:spLocks noGrp="1"/>
          </p:cNvSpPr>
          <p:nvPr>
            <p:ph type="title"/>
          </p:nvPr>
        </p:nvSpPr>
        <p:spPr>
          <a:xfrm>
            <a:off x="838199" y="365125"/>
            <a:ext cx="11989279" cy="1325563"/>
          </a:xfrm>
        </p:spPr>
        <p:txBody>
          <a:bodyPr>
            <a:normAutofit/>
          </a:bodyPr>
          <a:lstStyle/>
          <a:p>
            <a:r>
              <a:rPr lang="en-US" altLang="zh-TW" dirty="0">
                <a:latin typeface="Arial" panose="020B0604020202020204" pitchFamily="34" charset="0"/>
                <a:cs typeface="Arial" panose="020B0604020202020204" pitchFamily="34" charset="0"/>
              </a:rPr>
              <a:t>Hybrid Page Allocator</a:t>
            </a:r>
            <a:endParaRPr lang="zh-TW" altLang="en-US" dirty="0">
              <a:latin typeface="Arial" panose="020B0604020202020204" pitchFamily="34" charset="0"/>
              <a:cs typeface="Arial" panose="020B0604020202020204" pitchFamily="34" charset="0"/>
            </a:endParaRPr>
          </a:p>
        </p:txBody>
      </p:sp>
      <p:sp>
        <p:nvSpPr>
          <p:cNvPr id="3" name="內容版面配置區 2">
            <a:extLst>
              <a:ext uri="{FF2B5EF4-FFF2-40B4-BE49-F238E27FC236}">
                <a16:creationId xmlns:a16="http://schemas.microsoft.com/office/drawing/2014/main" id="{43FCC356-8DDD-055A-10D7-45C029CEC0F7}"/>
              </a:ext>
            </a:extLst>
          </p:cNvPr>
          <p:cNvSpPr>
            <a:spLocks noGrp="1"/>
          </p:cNvSpPr>
          <p:nvPr>
            <p:ph idx="1"/>
          </p:nvPr>
        </p:nvSpPr>
        <p:spPr/>
        <p:txBody>
          <a:bodyPr>
            <a:normAutofit/>
          </a:bodyPr>
          <a:lstStyle/>
          <a:p>
            <a:pPr algn="just"/>
            <a:r>
              <a:rPr lang="en-US" altLang="zh-TW" dirty="0">
                <a:latin typeface="Arial" panose="020B0604020202020204" pitchFamily="34" charset="0"/>
                <a:cs typeface="Arial" panose="020B0604020202020204" pitchFamily="34" charset="0"/>
              </a:rPr>
              <a:t>Dynamic Page Allocation: </a:t>
            </a:r>
          </a:p>
          <a:p>
            <a:pPr marL="0" indent="0" algn="just">
              <a:buNone/>
            </a:pPr>
            <a:r>
              <a:rPr lang="en-US" altLang="zh-TW" dirty="0">
                <a:latin typeface="Arial" panose="020B0604020202020204" pitchFamily="34" charset="0"/>
                <a:cs typeface="Arial" panose="020B0604020202020204" pitchFamily="34" charset="0"/>
              </a:rPr>
              <a:t>A</a:t>
            </a:r>
            <a:r>
              <a:rPr lang="en-US" altLang="zh-TW" sz="2800" dirty="0">
                <a:latin typeface="Arial" panose="020B0604020202020204" pitchFamily="34" charset="0"/>
                <a:cs typeface="Arial" panose="020B0604020202020204" pitchFamily="34" charset="0"/>
              </a:rPr>
              <a:t>ppropriate to write requests and reduce response latency. </a:t>
            </a:r>
            <a:r>
              <a:rPr lang="en-US" altLang="zh-TW" dirty="0">
                <a:latin typeface="Arial" panose="020B0604020202020204" pitchFamily="34" charset="0"/>
                <a:cs typeface="Arial" panose="020B0604020202020204" pitchFamily="34" charset="0"/>
              </a:rPr>
              <a:t>A</a:t>
            </a:r>
            <a:r>
              <a:rPr lang="en-US" altLang="zh-TW" sz="2800" dirty="0">
                <a:latin typeface="Arial" panose="020B0604020202020204" pitchFamily="34" charset="0"/>
                <a:cs typeface="Arial" panose="020B0604020202020204" pitchFamily="34" charset="0"/>
              </a:rPr>
              <a:t>s there is an idle channel or chip, the data that needs to be stored will be immediately written to the idle channel or chip. </a:t>
            </a:r>
          </a:p>
          <a:p>
            <a:pPr marL="0" indent="0" algn="just">
              <a:buNone/>
            </a:pPr>
            <a:endParaRPr lang="en-US" altLang="zh-TW" sz="2800" dirty="0">
              <a:latin typeface="Arial" panose="020B0604020202020204" pitchFamily="34" charset="0"/>
              <a:cs typeface="Arial" panose="020B0604020202020204" pitchFamily="34" charset="0"/>
            </a:endParaRPr>
          </a:p>
          <a:p>
            <a:pPr algn="just"/>
            <a:r>
              <a:rPr lang="en-US" altLang="zh-TW" dirty="0">
                <a:latin typeface="Arial" panose="020B0604020202020204" pitchFamily="34" charset="0"/>
                <a:cs typeface="Arial" panose="020B0604020202020204" pitchFamily="34" charset="0"/>
              </a:rPr>
              <a:t>Static Page Allocation: </a:t>
            </a:r>
          </a:p>
          <a:p>
            <a:pPr marL="0" indent="0" algn="just">
              <a:buNone/>
            </a:pPr>
            <a:r>
              <a:rPr lang="en-US" altLang="zh-TW" dirty="0">
                <a:latin typeface="Arial" panose="020B0604020202020204" pitchFamily="34" charset="0"/>
                <a:cs typeface="Arial" panose="020B0604020202020204" pitchFamily="34" charset="0"/>
              </a:rPr>
              <a:t>Appropriate to read requests and improve response time. 	Since it enable successive logical pages to be distributed across different channels and chips.</a:t>
            </a:r>
          </a:p>
        </p:txBody>
      </p:sp>
    </p:spTree>
    <p:extLst>
      <p:ext uri="{BB962C8B-B14F-4D97-AF65-F5344CB8AC3E}">
        <p14:creationId xmlns:p14="http://schemas.microsoft.com/office/powerpoint/2010/main" val="907558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7CFD569E-D7AD-E259-7A57-3EA59679A02B}"/>
              </a:ext>
            </a:extLst>
          </p:cNvPr>
          <p:cNvPicPr>
            <a:picLocks noChangeAspect="1"/>
          </p:cNvPicPr>
          <p:nvPr/>
        </p:nvPicPr>
        <p:blipFill>
          <a:blip r:embed="rId3"/>
          <a:stretch>
            <a:fillRect/>
          </a:stretch>
        </p:blipFill>
        <p:spPr>
          <a:xfrm>
            <a:off x="2537176" y="3541936"/>
            <a:ext cx="6788734" cy="507569"/>
          </a:xfrm>
          <a:prstGeom prst="rect">
            <a:avLst/>
          </a:prstGeom>
        </p:spPr>
      </p:pic>
      <p:sp>
        <p:nvSpPr>
          <p:cNvPr id="2" name="標題 1">
            <a:extLst>
              <a:ext uri="{FF2B5EF4-FFF2-40B4-BE49-F238E27FC236}">
                <a16:creationId xmlns:a16="http://schemas.microsoft.com/office/drawing/2014/main" id="{567373EE-5EE1-6607-7779-DB87417CCBBF}"/>
              </a:ext>
            </a:extLst>
          </p:cNvPr>
          <p:cNvSpPr>
            <a:spLocks noGrp="1"/>
          </p:cNvSpPr>
          <p:nvPr>
            <p:ph type="title"/>
          </p:nvPr>
        </p:nvSpPr>
        <p:spPr>
          <a:xfrm>
            <a:off x="838200" y="5367"/>
            <a:ext cx="10515600" cy="1325563"/>
          </a:xfrm>
        </p:spPr>
        <p:txBody>
          <a:bodyPr>
            <a:normAutofit/>
          </a:bodyPr>
          <a:lstStyle/>
          <a:p>
            <a:r>
              <a:rPr lang="en-US" altLang="zh-TW" sz="4800" dirty="0">
                <a:latin typeface="Arial" panose="020B0604020202020204" pitchFamily="34" charset="0"/>
                <a:cs typeface="Arial" panose="020B0604020202020204" pitchFamily="34" charset="0"/>
              </a:rPr>
              <a:t>Evaluation</a:t>
            </a:r>
            <a:r>
              <a:rPr lang="zh-TW" altLang="en-US" sz="4800" dirty="0">
                <a:latin typeface="Arial" panose="020B0604020202020204" pitchFamily="34" charset="0"/>
                <a:cs typeface="Arial" panose="020B0604020202020204" pitchFamily="34" charset="0"/>
              </a:rPr>
              <a:t> </a:t>
            </a:r>
            <a:r>
              <a:rPr lang="en-US" altLang="zh-TW" sz="4800" dirty="0">
                <a:latin typeface="Arial" panose="020B0604020202020204" pitchFamily="34" charset="0"/>
                <a:cs typeface="Arial" panose="020B0604020202020204" pitchFamily="34" charset="0"/>
              </a:rPr>
              <a:t>(1/4)</a:t>
            </a:r>
            <a:endParaRPr lang="zh-TW" altLang="en-US" sz="4800" dirty="0">
              <a:latin typeface="Arial" panose="020B0604020202020204" pitchFamily="34" charset="0"/>
              <a:cs typeface="Arial" panose="020B0604020202020204" pitchFamily="34" charset="0"/>
            </a:endParaRPr>
          </a:p>
        </p:txBody>
      </p:sp>
      <p:pic>
        <p:nvPicPr>
          <p:cNvPr id="7" name="圖片 6">
            <a:extLst>
              <a:ext uri="{FF2B5EF4-FFF2-40B4-BE49-F238E27FC236}">
                <a16:creationId xmlns:a16="http://schemas.microsoft.com/office/drawing/2014/main" id="{2854E27E-DDC4-BFDF-4B21-64CB402C23DD}"/>
              </a:ext>
            </a:extLst>
          </p:cNvPr>
          <p:cNvPicPr>
            <a:picLocks noChangeAspect="1"/>
          </p:cNvPicPr>
          <p:nvPr/>
        </p:nvPicPr>
        <p:blipFill rotWithShape="1">
          <a:blip r:embed="rId4"/>
          <a:srcRect l="3579" t="18934" r="3707" b="2798"/>
          <a:stretch/>
        </p:blipFill>
        <p:spPr>
          <a:xfrm>
            <a:off x="-27398" y="1307783"/>
            <a:ext cx="5801474" cy="2184042"/>
          </a:xfrm>
          <a:prstGeom prst="rect">
            <a:avLst/>
          </a:prstGeom>
        </p:spPr>
      </p:pic>
      <p:sp>
        <p:nvSpPr>
          <p:cNvPr id="11" name="矩形 10">
            <a:extLst>
              <a:ext uri="{FF2B5EF4-FFF2-40B4-BE49-F238E27FC236}">
                <a16:creationId xmlns:a16="http://schemas.microsoft.com/office/drawing/2014/main" id="{3BF03DA8-5132-482B-C014-2EEB4591A383}"/>
              </a:ext>
            </a:extLst>
          </p:cNvPr>
          <p:cNvSpPr/>
          <p:nvPr/>
        </p:nvSpPr>
        <p:spPr>
          <a:xfrm>
            <a:off x="2537176" y="3544222"/>
            <a:ext cx="832207" cy="56934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 name="矩形 11">
            <a:extLst>
              <a:ext uri="{FF2B5EF4-FFF2-40B4-BE49-F238E27FC236}">
                <a16:creationId xmlns:a16="http://schemas.microsoft.com/office/drawing/2014/main" id="{FA166147-3557-03F2-71ED-81ADD51D0F92}"/>
              </a:ext>
            </a:extLst>
          </p:cNvPr>
          <p:cNvSpPr/>
          <p:nvPr/>
        </p:nvSpPr>
        <p:spPr>
          <a:xfrm>
            <a:off x="3481510" y="3529967"/>
            <a:ext cx="1789134" cy="569344"/>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7030A0"/>
              </a:solidFill>
            </a:endParaRPr>
          </a:p>
        </p:txBody>
      </p:sp>
      <p:sp>
        <p:nvSpPr>
          <p:cNvPr id="13" name="矩形 12">
            <a:extLst>
              <a:ext uri="{FF2B5EF4-FFF2-40B4-BE49-F238E27FC236}">
                <a16:creationId xmlns:a16="http://schemas.microsoft.com/office/drawing/2014/main" id="{DC348F1C-1E5E-3708-022C-FD346A849F0C}"/>
              </a:ext>
            </a:extLst>
          </p:cNvPr>
          <p:cNvSpPr/>
          <p:nvPr/>
        </p:nvSpPr>
        <p:spPr>
          <a:xfrm>
            <a:off x="5382771" y="3529967"/>
            <a:ext cx="3910575" cy="569344"/>
          </a:xfrm>
          <a:prstGeom prst="rect">
            <a:avLst/>
          </a:prstGeom>
          <a:noFill/>
          <a:ln w="381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5" name="內容版面配置區 2">
            <a:extLst>
              <a:ext uri="{FF2B5EF4-FFF2-40B4-BE49-F238E27FC236}">
                <a16:creationId xmlns:a16="http://schemas.microsoft.com/office/drawing/2014/main" id="{B6A90D73-B245-235C-AF27-7E665DBBAA95}"/>
              </a:ext>
            </a:extLst>
          </p:cNvPr>
          <p:cNvSpPr>
            <a:spLocks noGrp="1"/>
          </p:cNvSpPr>
          <p:nvPr>
            <p:ph idx="1"/>
          </p:nvPr>
        </p:nvSpPr>
        <p:spPr>
          <a:xfrm>
            <a:off x="698500" y="4315499"/>
            <a:ext cx="10795000" cy="2096030"/>
          </a:xfrm>
        </p:spPr>
        <p:txBody>
          <a:bodyPr>
            <a:normAutofit/>
          </a:bodyPr>
          <a:lstStyle/>
          <a:p>
            <a:r>
              <a:rPr lang="en-US" altLang="zh-TW" sz="2400" dirty="0">
                <a:solidFill>
                  <a:srgbClr val="FF0000"/>
                </a:solidFill>
                <a:latin typeface="Arial" panose="020B0604020202020204" pitchFamily="34" charset="0"/>
                <a:cs typeface="Arial" panose="020B0604020202020204" pitchFamily="34" charset="0"/>
              </a:rPr>
              <a:t>Level</a:t>
            </a:r>
            <a:r>
              <a:rPr lang="en-US" altLang="zh-TW" sz="2400" dirty="0">
                <a:latin typeface="Arial" panose="020B0604020202020204" pitchFamily="34" charset="0"/>
                <a:cs typeface="Arial" panose="020B0604020202020204" pitchFamily="34" charset="0"/>
              </a:rPr>
              <a:t>: Fixed the overall requests to 2M, then the range of 100K requests is defined as a level.</a:t>
            </a:r>
          </a:p>
          <a:p>
            <a:r>
              <a:rPr lang="en-US" altLang="zh-TW" sz="2400" dirty="0">
                <a:solidFill>
                  <a:schemeClr val="accent1">
                    <a:lumMod val="75000"/>
                  </a:schemeClr>
                </a:solidFill>
                <a:latin typeface="Arial" panose="020B0604020202020204" pitchFamily="34" charset="0"/>
                <a:cs typeface="Arial" panose="020B0604020202020204" pitchFamily="34" charset="0"/>
              </a:rPr>
              <a:t>Relative Intensity</a:t>
            </a:r>
            <a:r>
              <a:rPr lang="en-US" altLang="zh-TW" sz="2400" dirty="0">
                <a:latin typeface="Arial" panose="020B0604020202020204" pitchFamily="34" charset="0"/>
                <a:cs typeface="Arial" panose="020B0604020202020204" pitchFamily="34" charset="0"/>
              </a:rPr>
              <a:t>: Type of each workloads.(0 as write, 1 as read.)</a:t>
            </a:r>
          </a:p>
          <a:p>
            <a:r>
              <a:rPr lang="en-US" altLang="zh-TW" sz="2400" dirty="0">
                <a:solidFill>
                  <a:srgbClr val="7030A0"/>
                </a:solidFill>
                <a:latin typeface="Arial" panose="020B0604020202020204" pitchFamily="34" charset="0"/>
                <a:cs typeface="Arial" panose="020B0604020202020204" pitchFamily="34" charset="0"/>
              </a:rPr>
              <a:t>Read-Operation proportion</a:t>
            </a:r>
            <a:endParaRPr lang="zh-TW" altLang="en-US" dirty="0">
              <a:latin typeface="Arial" panose="020B0604020202020204" pitchFamily="34" charset="0"/>
              <a:cs typeface="Arial" panose="020B0604020202020204" pitchFamily="34" charset="0"/>
            </a:endParaRPr>
          </a:p>
        </p:txBody>
      </p:sp>
      <p:pic>
        <p:nvPicPr>
          <p:cNvPr id="4" name="圖片 3">
            <a:extLst>
              <a:ext uri="{FF2B5EF4-FFF2-40B4-BE49-F238E27FC236}">
                <a16:creationId xmlns:a16="http://schemas.microsoft.com/office/drawing/2014/main" id="{508E77F2-AC2B-8ED6-1615-3C4A972F7B0F}"/>
              </a:ext>
            </a:extLst>
          </p:cNvPr>
          <p:cNvPicPr>
            <a:picLocks noChangeAspect="1"/>
          </p:cNvPicPr>
          <p:nvPr/>
        </p:nvPicPr>
        <p:blipFill>
          <a:blip r:embed="rId5"/>
          <a:stretch>
            <a:fillRect/>
          </a:stretch>
        </p:blipFill>
        <p:spPr>
          <a:xfrm>
            <a:off x="5774076" y="1254370"/>
            <a:ext cx="6342664" cy="2208103"/>
          </a:xfrm>
          <a:prstGeom prst="rect">
            <a:avLst/>
          </a:prstGeom>
        </p:spPr>
      </p:pic>
      <p:sp>
        <p:nvSpPr>
          <p:cNvPr id="6" name="矩形 5">
            <a:extLst>
              <a:ext uri="{FF2B5EF4-FFF2-40B4-BE49-F238E27FC236}">
                <a16:creationId xmlns:a16="http://schemas.microsoft.com/office/drawing/2014/main" id="{8974CCB7-DCD1-B7C2-7165-98186C254847}"/>
              </a:ext>
            </a:extLst>
          </p:cNvPr>
          <p:cNvSpPr/>
          <p:nvPr/>
        </p:nvSpPr>
        <p:spPr>
          <a:xfrm>
            <a:off x="1469203" y="2608893"/>
            <a:ext cx="904127" cy="265768"/>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7030A0"/>
              </a:solidFill>
            </a:endParaRPr>
          </a:p>
        </p:txBody>
      </p:sp>
      <p:sp>
        <p:nvSpPr>
          <p:cNvPr id="8" name="矩形 7">
            <a:extLst>
              <a:ext uri="{FF2B5EF4-FFF2-40B4-BE49-F238E27FC236}">
                <a16:creationId xmlns:a16="http://schemas.microsoft.com/office/drawing/2014/main" id="{62FA0E60-A5B6-B522-B782-2039AB770CC7}"/>
              </a:ext>
            </a:extLst>
          </p:cNvPr>
          <p:cNvSpPr/>
          <p:nvPr/>
        </p:nvSpPr>
        <p:spPr>
          <a:xfrm>
            <a:off x="2873339" y="2888398"/>
            <a:ext cx="904127" cy="265768"/>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7030A0"/>
              </a:solidFill>
            </a:endParaRPr>
          </a:p>
        </p:txBody>
      </p:sp>
      <p:sp>
        <p:nvSpPr>
          <p:cNvPr id="9" name="矩形 8">
            <a:extLst>
              <a:ext uri="{FF2B5EF4-FFF2-40B4-BE49-F238E27FC236}">
                <a16:creationId xmlns:a16="http://schemas.microsoft.com/office/drawing/2014/main" id="{1B5B7C83-F82B-F26F-D318-6088324AB73A}"/>
              </a:ext>
            </a:extLst>
          </p:cNvPr>
          <p:cNvSpPr/>
          <p:nvPr/>
        </p:nvSpPr>
        <p:spPr>
          <a:xfrm>
            <a:off x="1469203" y="2287775"/>
            <a:ext cx="904127" cy="321118"/>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7030A0"/>
              </a:solidFill>
            </a:endParaRPr>
          </a:p>
        </p:txBody>
      </p:sp>
      <p:sp>
        <p:nvSpPr>
          <p:cNvPr id="14" name="矩形 13">
            <a:extLst>
              <a:ext uri="{FF2B5EF4-FFF2-40B4-BE49-F238E27FC236}">
                <a16:creationId xmlns:a16="http://schemas.microsoft.com/office/drawing/2014/main" id="{6B7A59DF-5A03-ED20-AD82-D204F3BBB606}"/>
              </a:ext>
            </a:extLst>
          </p:cNvPr>
          <p:cNvSpPr/>
          <p:nvPr/>
        </p:nvSpPr>
        <p:spPr>
          <a:xfrm>
            <a:off x="2917319" y="1974828"/>
            <a:ext cx="904127" cy="321118"/>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7030A0"/>
              </a:solidFill>
            </a:endParaRPr>
          </a:p>
        </p:txBody>
      </p:sp>
      <p:sp>
        <p:nvSpPr>
          <p:cNvPr id="16" name="矩形 15">
            <a:extLst>
              <a:ext uri="{FF2B5EF4-FFF2-40B4-BE49-F238E27FC236}">
                <a16:creationId xmlns:a16="http://schemas.microsoft.com/office/drawing/2014/main" id="{E346667F-A114-BBA0-2992-4AACCF0D5003}"/>
              </a:ext>
            </a:extLst>
          </p:cNvPr>
          <p:cNvSpPr/>
          <p:nvPr/>
        </p:nvSpPr>
        <p:spPr>
          <a:xfrm>
            <a:off x="8305258" y="2264381"/>
            <a:ext cx="904127" cy="321118"/>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7030A0"/>
              </a:solidFill>
            </a:endParaRPr>
          </a:p>
        </p:txBody>
      </p:sp>
      <p:sp>
        <p:nvSpPr>
          <p:cNvPr id="17" name="矩形 16">
            <a:extLst>
              <a:ext uri="{FF2B5EF4-FFF2-40B4-BE49-F238E27FC236}">
                <a16:creationId xmlns:a16="http://schemas.microsoft.com/office/drawing/2014/main" id="{7861C58A-3A42-1B6B-E164-B3FD970E4861}"/>
              </a:ext>
            </a:extLst>
          </p:cNvPr>
          <p:cNvSpPr/>
          <p:nvPr/>
        </p:nvSpPr>
        <p:spPr>
          <a:xfrm>
            <a:off x="9170856" y="2264381"/>
            <a:ext cx="904127" cy="321118"/>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7030A0"/>
              </a:solidFill>
            </a:endParaRPr>
          </a:p>
        </p:txBody>
      </p:sp>
      <p:sp>
        <p:nvSpPr>
          <p:cNvPr id="18" name="矩形 17">
            <a:extLst>
              <a:ext uri="{FF2B5EF4-FFF2-40B4-BE49-F238E27FC236}">
                <a16:creationId xmlns:a16="http://schemas.microsoft.com/office/drawing/2014/main" id="{4DBB5043-5A73-C93B-46B9-EE5323AB7E3B}"/>
              </a:ext>
            </a:extLst>
          </p:cNvPr>
          <p:cNvSpPr/>
          <p:nvPr/>
        </p:nvSpPr>
        <p:spPr>
          <a:xfrm>
            <a:off x="10036454" y="2262958"/>
            <a:ext cx="904127" cy="321118"/>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7030A0"/>
              </a:solidFill>
            </a:endParaRPr>
          </a:p>
        </p:txBody>
      </p:sp>
      <p:sp>
        <p:nvSpPr>
          <p:cNvPr id="19" name="矩形 18">
            <a:extLst>
              <a:ext uri="{FF2B5EF4-FFF2-40B4-BE49-F238E27FC236}">
                <a16:creationId xmlns:a16="http://schemas.microsoft.com/office/drawing/2014/main" id="{0CD09D1C-1071-F28D-C133-0EC789C0FB14}"/>
              </a:ext>
            </a:extLst>
          </p:cNvPr>
          <p:cNvSpPr/>
          <p:nvPr/>
        </p:nvSpPr>
        <p:spPr>
          <a:xfrm>
            <a:off x="10995691" y="2270386"/>
            <a:ext cx="904127" cy="321118"/>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7030A0"/>
              </a:solidFill>
            </a:endParaRPr>
          </a:p>
        </p:txBody>
      </p:sp>
    </p:spTree>
    <p:extLst>
      <p:ext uri="{BB962C8B-B14F-4D97-AF65-F5344CB8AC3E}">
        <p14:creationId xmlns:p14="http://schemas.microsoft.com/office/powerpoint/2010/main" val="1442583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6" grpId="0" animBg="1"/>
      <p:bldP spid="8" grpId="0" animBg="1"/>
      <p:bldP spid="9" grpId="0" animBg="1"/>
      <p:bldP spid="14" grpId="0" animBg="1"/>
      <p:bldP spid="16" grpId="0" animBg="1"/>
      <p:bldP spid="17" grpId="0" animBg="1"/>
      <p:bldP spid="18"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D8D0B6-FD98-AA10-0F92-3FEB8A69F2D7}"/>
              </a:ext>
            </a:extLst>
          </p:cNvPr>
          <p:cNvSpPr>
            <a:spLocks noGrp="1"/>
          </p:cNvSpPr>
          <p:nvPr>
            <p:ph type="title"/>
          </p:nvPr>
        </p:nvSpPr>
        <p:spPr>
          <a:xfrm>
            <a:off x="838200" y="86628"/>
            <a:ext cx="10515600" cy="1325563"/>
          </a:xfrm>
        </p:spPr>
        <p:txBody>
          <a:bodyPr/>
          <a:lstStyle/>
          <a:p>
            <a:r>
              <a:rPr lang="en-US" altLang="zh-TW" sz="4400" dirty="0">
                <a:latin typeface="Arial" panose="020B0604020202020204" pitchFamily="34" charset="0"/>
                <a:cs typeface="Arial" panose="020B0604020202020204" pitchFamily="34" charset="0"/>
              </a:rPr>
              <a:t>Evaluation</a:t>
            </a:r>
            <a:r>
              <a:rPr lang="zh-TW" altLang="en-US" sz="4400" dirty="0">
                <a:latin typeface="Arial" panose="020B0604020202020204" pitchFamily="34" charset="0"/>
                <a:cs typeface="Arial" panose="020B0604020202020204" pitchFamily="34" charset="0"/>
              </a:rPr>
              <a:t> </a:t>
            </a:r>
            <a:r>
              <a:rPr lang="en-US" altLang="zh-TW" sz="4400" dirty="0">
                <a:latin typeface="Arial" panose="020B0604020202020204" pitchFamily="34" charset="0"/>
                <a:cs typeface="Arial" panose="020B0604020202020204" pitchFamily="34" charset="0"/>
              </a:rPr>
              <a:t>(2/4)</a:t>
            </a:r>
            <a:endParaRPr lang="zh-TW" altLang="en-US" dirty="0"/>
          </a:p>
        </p:txBody>
      </p:sp>
      <p:pic>
        <p:nvPicPr>
          <p:cNvPr id="5" name="圖片 4">
            <a:extLst>
              <a:ext uri="{FF2B5EF4-FFF2-40B4-BE49-F238E27FC236}">
                <a16:creationId xmlns:a16="http://schemas.microsoft.com/office/drawing/2014/main" id="{63FF8AC9-3086-0BF6-1362-BB6875D94D43}"/>
              </a:ext>
            </a:extLst>
          </p:cNvPr>
          <p:cNvPicPr>
            <a:picLocks noChangeAspect="1"/>
          </p:cNvPicPr>
          <p:nvPr/>
        </p:nvPicPr>
        <p:blipFill>
          <a:blip r:embed="rId3"/>
          <a:stretch>
            <a:fillRect/>
          </a:stretch>
        </p:blipFill>
        <p:spPr>
          <a:xfrm>
            <a:off x="2606862" y="4119938"/>
            <a:ext cx="6978276" cy="2160600"/>
          </a:xfrm>
          <a:prstGeom prst="rect">
            <a:avLst/>
          </a:prstGeom>
        </p:spPr>
      </p:pic>
      <p:pic>
        <p:nvPicPr>
          <p:cNvPr id="4" name="圖片 3">
            <a:extLst>
              <a:ext uri="{FF2B5EF4-FFF2-40B4-BE49-F238E27FC236}">
                <a16:creationId xmlns:a16="http://schemas.microsoft.com/office/drawing/2014/main" id="{ACE8A687-6F8F-BF56-84DD-893AF8881821}"/>
              </a:ext>
            </a:extLst>
          </p:cNvPr>
          <p:cNvPicPr>
            <a:picLocks noChangeAspect="1"/>
          </p:cNvPicPr>
          <p:nvPr/>
        </p:nvPicPr>
        <p:blipFill>
          <a:blip r:embed="rId4"/>
          <a:stretch>
            <a:fillRect/>
          </a:stretch>
        </p:blipFill>
        <p:spPr>
          <a:xfrm>
            <a:off x="471369" y="1412191"/>
            <a:ext cx="11249262" cy="2625553"/>
          </a:xfrm>
          <a:prstGeom prst="rect">
            <a:avLst/>
          </a:prstGeom>
        </p:spPr>
      </p:pic>
    </p:spTree>
    <p:extLst>
      <p:ext uri="{BB962C8B-B14F-4D97-AF65-F5344CB8AC3E}">
        <p14:creationId xmlns:p14="http://schemas.microsoft.com/office/powerpoint/2010/main" val="112143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D8D0B6-FD98-AA10-0F92-3FEB8A69F2D7}"/>
              </a:ext>
            </a:extLst>
          </p:cNvPr>
          <p:cNvSpPr>
            <a:spLocks noGrp="1"/>
          </p:cNvSpPr>
          <p:nvPr>
            <p:ph type="title"/>
          </p:nvPr>
        </p:nvSpPr>
        <p:spPr>
          <a:xfrm>
            <a:off x="838200" y="86628"/>
            <a:ext cx="10515600" cy="1325563"/>
          </a:xfrm>
        </p:spPr>
        <p:txBody>
          <a:bodyPr/>
          <a:lstStyle/>
          <a:p>
            <a:r>
              <a:rPr lang="en-US" altLang="zh-TW" sz="4400" dirty="0">
                <a:latin typeface="Arial" panose="020B0604020202020204" pitchFamily="34" charset="0"/>
                <a:cs typeface="Arial" panose="020B0604020202020204" pitchFamily="34" charset="0"/>
              </a:rPr>
              <a:t>Evaluation</a:t>
            </a:r>
            <a:r>
              <a:rPr lang="zh-TW" altLang="en-US" sz="4400" dirty="0">
                <a:latin typeface="Arial" panose="020B0604020202020204" pitchFamily="34" charset="0"/>
                <a:cs typeface="Arial" panose="020B0604020202020204" pitchFamily="34" charset="0"/>
              </a:rPr>
              <a:t> </a:t>
            </a:r>
            <a:r>
              <a:rPr lang="en-US" altLang="zh-TW" sz="4400" dirty="0">
                <a:latin typeface="Arial" panose="020B0604020202020204" pitchFamily="34" charset="0"/>
                <a:cs typeface="Arial" panose="020B0604020202020204" pitchFamily="34" charset="0"/>
              </a:rPr>
              <a:t>(3/4)</a:t>
            </a:r>
            <a:endParaRPr lang="zh-TW" altLang="en-US" dirty="0"/>
          </a:p>
        </p:txBody>
      </p:sp>
      <p:pic>
        <p:nvPicPr>
          <p:cNvPr id="7" name="圖片 6">
            <a:extLst>
              <a:ext uri="{FF2B5EF4-FFF2-40B4-BE49-F238E27FC236}">
                <a16:creationId xmlns:a16="http://schemas.microsoft.com/office/drawing/2014/main" id="{30864A03-FBA3-1293-A094-4AFE95108993}"/>
              </a:ext>
            </a:extLst>
          </p:cNvPr>
          <p:cNvPicPr>
            <a:picLocks noChangeAspect="1"/>
          </p:cNvPicPr>
          <p:nvPr/>
        </p:nvPicPr>
        <p:blipFill>
          <a:blip r:embed="rId3"/>
          <a:stretch>
            <a:fillRect/>
          </a:stretch>
        </p:blipFill>
        <p:spPr>
          <a:xfrm>
            <a:off x="1809278" y="1643865"/>
            <a:ext cx="8346778" cy="3793990"/>
          </a:xfrm>
          <a:prstGeom prst="rect">
            <a:avLst/>
          </a:prstGeom>
          <a:ln>
            <a:solidFill>
              <a:schemeClr val="accent1">
                <a:lumMod val="75000"/>
              </a:schemeClr>
            </a:solidFill>
          </a:ln>
        </p:spPr>
      </p:pic>
      <p:sp>
        <p:nvSpPr>
          <p:cNvPr id="10" name="矩形 9">
            <a:extLst>
              <a:ext uri="{FF2B5EF4-FFF2-40B4-BE49-F238E27FC236}">
                <a16:creationId xmlns:a16="http://schemas.microsoft.com/office/drawing/2014/main" id="{D8F009F9-E1BD-6163-586D-49251981161C}"/>
              </a:ext>
            </a:extLst>
          </p:cNvPr>
          <p:cNvSpPr/>
          <p:nvPr/>
        </p:nvSpPr>
        <p:spPr>
          <a:xfrm>
            <a:off x="10174001" y="2237198"/>
            <a:ext cx="1247274" cy="523220"/>
          </a:xfrm>
          <a:prstGeom prst="rect">
            <a:avLst/>
          </a:prstGeom>
          <a:no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文字方塊 10">
            <a:extLst>
              <a:ext uri="{FF2B5EF4-FFF2-40B4-BE49-F238E27FC236}">
                <a16:creationId xmlns:a16="http://schemas.microsoft.com/office/drawing/2014/main" id="{8FAC6714-363C-8E95-F06D-8D60F3553646}"/>
              </a:ext>
            </a:extLst>
          </p:cNvPr>
          <p:cNvSpPr txBox="1"/>
          <p:nvPr/>
        </p:nvSpPr>
        <p:spPr>
          <a:xfrm>
            <a:off x="10273061" y="2237198"/>
            <a:ext cx="1049154" cy="523220"/>
          </a:xfrm>
          <a:prstGeom prst="rect">
            <a:avLst/>
          </a:prstGeom>
          <a:noFill/>
        </p:spPr>
        <p:txBody>
          <a:bodyPr wrap="square" rtlCol="0">
            <a:spAutoFit/>
          </a:bodyPr>
          <a:lstStyle/>
          <a:p>
            <a:r>
              <a:rPr lang="en-US" altLang="zh-TW" sz="2800" dirty="0"/>
              <a:t>W</a:t>
            </a:r>
            <a:r>
              <a:rPr lang="zh-TW" altLang="en-US" sz="2800" dirty="0"/>
              <a:t>：</a:t>
            </a:r>
            <a:r>
              <a:rPr lang="en-US" altLang="zh-TW" sz="2800" dirty="0"/>
              <a:t>R</a:t>
            </a:r>
            <a:endParaRPr lang="zh-TW" altLang="en-US" sz="2800" dirty="0"/>
          </a:p>
        </p:txBody>
      </p:sp>
      <p:cxnSp>
        <p:nvCxnSpPr>
          <p:cNvPr id="13" name="直線單箭頭接點 12">
            <a:extLst>
              <a:ext uri="{FF2B5EF4-FFF2-40B4-BE49-F238E27FC236}">
                <a16:creationId xmlns:a16="http://schemas.microsoft.com/office/drawing/2014/main" id="{ED183CE3-FEA9-3E11-16D3-EF91B6F1B76D}"/>
              </a:ext>
            </a:extLst>
          </p:cNvPr>
          <p:cNvCxnSpPr>
            <a:cxnSpLocks/>
            <a:endCxn id="10" idx="1"/>
          </p:cNvCxnSpPr>
          <p:nvPr/>
        </p:nvCxnSpPr>
        <p:spPr>
          <a:xfrm>
            <a:off x="9307728" y="2498808"/>
            <a:ext cx="86627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 name="橢圓 16">
            <a:extLst>
              <a:ext uri="{FF2B5EF4-FFF2-40B4-BE49-F238E27FC236}">
                <a16:creationId xmlns:a16="http://schemas.microsoft.com/office/drawing/2014/main" id="{B9532B01-5606-FADA-04B1-4B270A9CD601}"/>
              </a:ext>
            </a:extLst>
          </p:cNvPr>
          <p:cNvSpPr/>
          <p:nvPr/>
        </p:nvSpPr>
        <p:spPr>
          <a:xfrm rot="20967896">
            <a:off x="2564976" y="3276567"/>
            <a:ext cx="4210985" cy="1039868"/>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9" name="橢圓 18">
            <a:extLst>
              <a:ext uri="{FF2B5EF4-FFF2-40B4-BE49-F238E27FC236}">
                <a16:creationId xmlns:a16="http://schemas.microsoft.com/office/drawing/2014/main" id="{AC7AFF91-C653-A1E0-A7F4-79993341AA71}"/>
              </a:ext>
            </a:extLst>
          </p:cNvPr>
          <p:cNvSpPr/>
          <p:nvPr/>
        </p:nvSpPr>
        <p:spPr>
          <a:xfrm>
            <a:off x="2712417" y="1797469"/>
            <a:ext cx="4289430" cy="1102900"/>
          </a:xfrm>
          <a:prstGeom prst="ellipse">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0" name="橢圓 19">
            <a:extLst>
              <a:ext uri="{FF2B5EF4-FFF2-40B4-BE49-F238E27FC236}">
                <a16:creationId xmlns:a16="http://schemas.microsoft.com/office/drawing/2014/main" id="{7A77294D-9CC2-BFCE-C711-5FD67D169E26}"/>
              </a:ext>
            </a:extLst>
          </p:cNvPr>
          <p:cNvSpPr/>
          <p:nvPr/>
        </p:nvSpPr>
        <p:spPr>
          <a:xfrm rot="16200000">
            <a:off x="7398863" y="2364982"/>
            <a:ext cx="1570141" cy="557895"/>
          </a:xfrm>
          <a:prstGeom prst="ellipse">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1" name="橢圓 20">
            <a:extLst>
              <a:ext uri="{FF2B5EF4-FFF2-40B4-BE49-F238E27FC236}">
                <a16:creationId xmlns:a16="http://schemas.microsoft.com/office/drawing/2014/main" id="{64F891E4-FE9E-8B94-68B5-488230751E09}"/>
              </a:ext>
            </a:extLst>
          </p:cNvPr>
          <p:cNvSpPr/>
          <p:nvPr/>
        </p:nvSpPr>
        <p:spPr>
          <a:xfrm rot="16200000">
            <a:off x="6777088" y="2651005"/>
            <a:ext cx="957145" cy="1178949"/>
          </a:xfrm>
          <a:prstGeom prst="ellipse">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39601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B04B97-01E2-5753-32D5-B7D52152A7BA}"/>
              </a:ext>
            </a:extLst>
          </p:cNvPr>
          <p:cNvSpPr>
            <a:spLocks noGrp="1"/>
          </p:cNvSpPr>
          <p:nvPr>
            <p:ph type="title"/>
          </p:nvPr>
        </p:nvSpPr>
        <p:spPr>
          <a:xfrm>
            <a:off x="838199" y="365125"/>
            <a:ext cx="11989279" cy="1325563"/>
          </a:xfrm>
        </p:spPr>
        <p:txBody>
          <a:bodyPr>
            <a:normAutofit/>
          </a:bodyPr>
          <a:lstStyle/>
          <a:p>
            <a:r>
              <a:rPr lang="en-US" altLang="zh-TW" sz="4400" dirty="0">
                <a:latin typeface="Arial" panose="020B0604020202020204" pitchFamily="34" charset="0"/>
                <a:cs typeface="Arial" panose="020B0604020202020204" pitchFamily="34" charset="0"/>
              </a:rPr>
              <a:t>Evaluation</a:t>
            </a:r>
            <a:r>
              <a:rPr lang="zh-TW" altLang="en-US" sz="4400" dirty="0">
                <a:latin typeface="Arial" panose="020B0604020202020204" pitchFamily="34" charset="0"/>
                <a:cs typeface="Arial" panose="020B0604020202020204" pitchFamily="34" charset="0"/>
              </a:rPr>
              <a:t> </a:t>
            </a:r>
            <a:r>
              <a:rPr lang="en-US" altLang="zh-TW" sz="4400" dirty="0">
                <a:latin typeface="Arial" panose="020B0604020202020204" pitchFamily="34" charset="0"/>
                <a:cs typeface="Arial" panose="020B0604020202020204" pitchFamily="34" charset="0"/>
              </a:rPr>
              <a:t>(4/4)</a:t>
            </a:r>
            <a:endParaRPr lang="zh-TW" altLang="en-US" dirty="0">
              <a:latin typeface="Arial" panose="020B0604020202020204" pitchFamily="34" charset="0"/>
              <a:cs typeface="Arial" panose="020B0604020202020204" pitchFamily="34" charset="0"/>
            </a:endParaRPr>
          </a:p>
        </p:txBody>
      </p:sp>
      <p:pic>
        <p:nvPicPr>
          <p:cNvPr id="5" name="內容版面配置區 4">
            <a:extLst>
              <a:ext uri="{FF2B5EF4-FFF2-40B4-BE49-F238E27FC236}">
                <a16:creationId xmlns:a16="http://schemas.microsoft.com/office/drawing/2014/main" id="{F366F4D3-2AD0-FD32-12BF-1F5708C590F6}"/>
              </a:ext>
            </a:extLst>
          </p:cNvPr>
          <p:cNvPicPr>
            <a:picLocks noGrp="1" noChangeAspect="1"/>
          </p:cNvPicPr>
          <p:nvPr>
            <p:ph idx="1"/>
          </p:nvPr>
        </p:nvPicPr>
        <p:blipFill rotWithShape="1">
          <a:blip r:embed="rId3"/>
          <a:srcRect l="1664" t="6006"/>
          <a:stretch/>
        </p:blipFill>
        <p:spPr>
          <a:xfrm>
            <a:off x="659897" y="1690688"/>
            <a:ext cx="5257801" cy="2745207"/>
          </a:xfrm>
        </p:spPr>
      </p:pic>
      <p:pic>
        <p:nvPicPr>
          <p:cNvPr id="7" name="圖片 6">
            <a:extLst>
              <a:ext uri="{FF2B5EF4-FFF2-40B4-BE49-F238E27FC236}">
                <a16:creationId xmlns:a16="http://schemas.microsoft.com/office/drawing/2014/main" id="{A58DF09D-E0D7-CF48-CDD7-0EC3433A4F97}"/>
              </a:ext>
            </a:extLst>
          </p:cNvPr>
          <p:cNvPicPr>
            <a:picLocks noChangeAspect="1"/>
          </p:cNvPicPr>
          <p:nvPr/>
        </p:nvPicPr>
        <p:blipFill rotWithShape="1">
          <a:blip r:embed="rId4"/>
          <a:srcRect l="5208" t="2690"/>
          <a:stretch/>
        </p:blipFill>
        <p:spPr>
          <a:xfrm>
            <a:off x="6366335" y="1762607"/>
            <a:ext cx="5237299" cy="2673288"/>
          </a:xfrm>
          <a:prstGeom prst="rect">
            <a:avLst/>
          </a:prstGeom>
        </p:spPr>
      </p:pic>
      <p:pic>
        <p:nvPicPr>
          <p:cNvPr id="4" name="圖片 3">
            <a:extLst>
              <a:ext uri="{FF2B5EF4-FFF2-40B4-BE49-F238E27FC236}">
                <a16:creationId xmlns:a16="http://schemas.microsoft.com/office/drawing/2014/main" id="{BE45281F-AB45-079D-9AC1-4CF805E053B9}"/>
              </a:ext>
            </a:extLst>
          </p:cNvPr>
          <p:cNvPicPr>
            <a:picLocks noChangeAspect="1"/>
          </p:cNvPicPr>
          <p:nvPr/>
        </p:nvPicPr>
        <p:blipFill>
          <a:blip r:embed="rId5"/>
          <a:stretch>
            <a:fillRect/>
          </a:stretch>
        </p:blipFill>
        <p:spPr>
          <a:xfrm>
            <a:off x="2571809" y="4702435"/>
            <a:ext cx="7048381" cy="1787432"/>
          </a:xfrm>
          <a:prstGeom prst="rect">
            <a:avLst/>
          </a:prstGeom>
        </p:spPr>
      </p:pic>
    </p:spTree>
    <p:extLst>
      <p:ext uri="{BB962C8B-B14F-4D97-AF65-F5344CB8AC3E}">
        <p14:creationId xmlns:p14="http://schemas.microsoft.com/office/powerpoint/2010/main" val="1468500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B04B97-01E2-5753-32D5-B7D52152A7BA}"/>
              </a:ext>
            </a:extLst>
          </p:cNvPr>
          <p:cNvSpPr>
            <a:spLocks noGrp="1"/>
          </p:cNvSpPr>
          <p:nvPr>
            <p:ph type="title"/>
          </p:nvPr>
        </p:nvSpPr>
        <p:spPr>
          <a:xfrm>
            <a:off x="838199" y="365125"/>
            <a:ext cx="11100759" cy="1325563"/>
          </a:xfrm>
        </p:spPr>
        <p:txBody>
          <a:bodyPr>
            <a:normAutofit/>
          </a:bodyPr>
          <a:lstStyle/>
          <a:p>
            <a:r>
              <a:rPr lang="en-US" altLang="zh-TW" sz="4000" dirty="0">
                <a:latin typeface="Arial" panose="020B0604020202020204" pitchFamily="34" charset="0"/>
                <a:cs typeface="Arial" panose="020B0604020202020204" pitchFamily="34" charset="0"/>
              </a:rPr>
              <a:t>Conclusion</a:t>
            </a:r>
            <a:endParaRPr lang="zh-TW" altLang="en-US" sz="4000" dirty="0">
              <a:latin typeface="Arial" panose="020B0604020202020204" pitchFamily="34" charset="0"/>
              <a:cs typeface="Arial" panose="020B0604020202020204" pitchFamily="34" charset="0"/>
            </a:endParaRPr>
          </a:p>
        </p:txBody>
      </p:sp>
      <p:sp>
        <p:nvSpPr>
          <p:cNvPr id="3" name="內容版面配置區 2">
            <a:extLst>
              <a:ext uri="{FF2B5EF4-FFF2-40B4-BE49-F238E27FC236}">
                <a16:creationId xmlns:a16="http://schemas.microsoft.com/office/drawing/2014/main" id="{43FCC356-8DDD-055A-10D7-45C029CEC0F7}"/>
              </a:ext>
            </a:extLst>
          </p:cNvPr>
          <p:cNvSpPr>
            <a:spLocks noGrp="1"/>
          </p:cNvSpPr>
          <p:nvPr>
            <p:ph idx="1"/>
          </p:nvPr>
        </p:nvSpPr>
        <p:spPr>
          <a:xfrm>
            <a:off x="838199" y="1825625"/>
            <a:ext cx="10945483" cy="4351338"/>
          </a:xfrm>
        </p:spPr>
        <p:txBody>
          <a:bodyPr>
            <a:normAutofit lnSpcReduction="10000"/>
          </a:bodyPr>
          <a:lstStyle/>
          <a:p>
            <a:r>
              <a:rPr lang="en-US" altLang="zh-TW" dirty="0">
                <a:latin typeface="Arial" panose="020B0604020202020204" pitchFamily="34" charset="0"/>
                <a:cs typeface="Arial" panose="020B0604020202020204" pitchFamily="34" charset="0"/>
              </a:rPr>
              <a:t>This paper proposed the </a:t>
            </a:r>
            <a:r>
              <a:rPr lang="en-US" altLang="zh-TW" dirty="0" err="1">
                <a:latin typeface="Arial" panose="020B0604020202020204" pitchFamily="34" charset="0"/>
                <a:cs typeface="Arial" panose="020B0604020202020204" pitchFamily="34" charset="0"/>
              </a:rPr>
              <a:t>SSDKeeper</a:t>
            </a:r>
            <a:r>
              <a:rPr lang="en-US" altLang="zh-TW" dirty="0">
                <a:latin typeface="Arial" panose="020B0604020202020204" pitchFamily="34" charset="0"/>
                <a:cs typeface="Arial" panose="020B0604020202020204" pitchFamily="34" charset="0"/>
              </a:rPr>
              <a:t> to select an optimal channel allocation by collecting multi-tenant access patterns and access intensities.</a:t>
            </a:r>
          </a:p>
          <a:p>
            <a:endParaRPr lang="en-US" altLang="zh-TW" dirty="0">
              <a:latin typeface="Arial" panose="020B0604020202020204" pitchFamily="34" charset="0"/>
              <a:cs typeface="Arial" panose="020B0604020202020204" pitchFamily="34" charset="0"/>
            </a:endParaRPr>
          </a:p>
          <a:p>
            <a:r>
              <a:rPr lang="en-US" altLang="zh-TW" dirty="0">
                <a:latin typeface="Arial" panose="020B0604020202020204" pitchFamily="34" charset="0"/>
                <a:cs typeface="Arial" panose="020B0604020202020204" pitchFamily="34" charset="0"/>
              </a:rPr>
              <a:t>With neural network, </a:t>
            </a:r>
            <a:r>
              <a:rPr lang="en-US" altLang="zh-TW" dirty="0" err="1">
                <a:latin typeface="Arial" panose="020B0604020202020204" pitchFamily="34" charset="0"/>
                <a:cs typeface="Arial" panose="020B0604020202020204" pitchFamily="34" charset="0"/>
              </a:rPr>
              <a:t>SSDKeeper</a:t>
            </a:r>
            <a:r>
              <a:rPr lang="en-US" altLang="zh-TW" dirty="0">
                <a:latin typeface="Arial" panose="020B0604020202020204" pitchFamily="34" charset="0"/>
                <a:cs typeface="Arial" panose="020B0604020202020204" pitchFamily="34" charset="0"/>
              </a:rPr>
              <a:t> can integrate a database to cope with newer datasets by predicting an appropriate allocation.</a:t>
            </a:r>
          </a:p>
          <a:p>
            <a:endParaRPr lang="en-US" altLang="zh-TW" dirty="0">
              <a:latin typeface="Arial" panose="020B0604020202020204" pitchFamily="34" charset="0"/>
              <a:cs typeface="Arial" panose="020B0604020202020204" pitchFamily="34" charset="0"/>
            </a:endParaRPr>
          </a:p>
          <a:p>
            <a:r>
              <a:rPr lang="en-US" altLang="zh-TW" dirty="0">
                <a:latin typeface="Arial" panose="020B0604020202020204" pitchFamily="34" charset="0"/>
                <a:cs typeface="Arial" panose="020B0604020202020204" pitchFamily="34" charset="0"/>
              </a:rPr>
              <a:t>The experiment shows the </a:t>
            </a:r>
            <a:r>
              <a:rPr lang="en-US" altLang="zh-TW" dirty="0" err="1">
                <a:latin typeface="Arial" panose="020B0604020202020204" pitchFamily="34" charset="0"/>
                <a:cs typeface="Arial" panose="020B0604020202020204" pitchFamily="34" charset="0"/>
              </a:rPr>
              <a:t>SSDKeeper</a:t>
            </a:r>
            <a:r>
              <a:rPr lang="en-US" altLang="zh-TW" dirty="0">
                <a:latin typeface="Arial" panose="020B0604020202020204" pitchFamily="34" charset="0"/>
                <a:cs typeface="Arial" panose="020B0604020202020204" pitchFamily="34" charset="0"/>
              </a:rPr>
              <a:t> improves the overall performance(latency) by 24%</a:t>
            </a:r>
            <a:r>
              <a:rPr lang="en-US" altLang="zh-TW" sz="2800" dirty="0">
                <a:latin typeface="Arial" panose="020B0604020202020204" pitchFamily="34" charset="0"/>
                <a:cs typeface="Arial" panose="020B0604020202020204" pitchFamily="34" charset="0"/>
              </a:rPr>
              <a:t> and the accuracy can approach to 94.5%. </a:t>
            </a:r>
            <a:endParaRPr lang="en-US" altLang="zh-TW"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2895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7373EE-5EE1-6607-7779-DB87417CCBBF}"/>
              </a:ext>
            </a:extLst>
          </p:cNvPr>
          <p:cNvSpPr>
            <a:spLocks noGrp="1"/>
          </p:cNvSpPr>
          <p:nvPr>
            <p:ph type="title"/>
          </p:nvPr>
        </p:nvSpPr>
        <p:spPr/>
        <p:txBody>
          <a:bodyPr>
            <a:normAutofit/>
          </a:bodyPr>
          <a:lstStyle/>
          <a:p>
            <a:r>
              <a:rPr lang="en-US" altLang="zh-TW" sz="4800" dirty="0">
                <a:latin typeface="Arial" panose="020B0604020202020204" pitchFamily="34" charset="0"/>
                <a:cs typeface="Arial" panose="020B0604020202020204" pitchFamily="34" charset="0"/>
              </a:rPr>
              <a:t>Outline</a:t>
            </a:r>
            <a:endParaRPr lang="zh-TW" altLang="en-US" sz="4800" dirty="0">
              <a:latin typeface="Arial" panose="020B0604020202020204" pitchFamily="34" charset="0"/>
              <a:cs typeface="Arial" panose="020B0604020202020204" pitchFamily="34" charset="0"/>
            </a:endParaRPr>
          </a:p>
        </p:txBody>
      </p:sp>
      <p:sp>
        <p:nvSpPr>
          <p:cNvPr id="3" name="內容版面配置區 2">
            <a:extLst>
              <a:ext uri="{FF2B5EF4-FFF2-40B4-BE49-F238E27FC236}">
                <a16:creationId xmlns:a16="http://schemas.microsoft.com/office/drawing/2014/main" id="{5B98D9AA-CDA8-856F-C24B-A17E814F58FD}"/>
              </a:ext>
            </a:extLst>
          </p:cNvPr>
          <p:cNvSpPr>
            <a:spLocks noGrp="1"/>
          </p:cNvSpPr>
          <p:nvPr>
            <p:ph idx="1"/>
          </p:nvPr>
        </p:nvSpPr>
        <p:spPr>
          <a:xfrm>
            <a:off x="838200" y="1986800"/>
            <a:ext cx="10515600" cy="2487583"/>
          </a:xfrm>
        </p:spPr>
        <p:txBody>
          <a:bodyPr/>
          <a:lstStyle/>
          <a:p>
            <a:r>
              <a:rPr lang="en-US" altLang="zh-TW" sz="3200" dirty="0">
                <a:latin typeface="Arial" panose="020B0604020202020204" pitchFamily="34" charset="0"/>
                <a:cs typeface="Arial" panose="020B0604020202020204" pitchFamily="34" charset="0"/>
              </a:rPr>
              <a:t>Introduction</a:t>
            </a:r>
          </a:p>
          <a:p>
            <a:r>
              <a:rPr lang="en-US" altLang="zh-TW" sz="3200" dirty="0" err="1">
                <a:latin typeface="Arial" panose="020B0604020202020204" pitchFamily="34" charset="0"/>
                <a:cs typeface="Arial" panose="020B0604020202020204" pitchFamily="34" charset="0"/>
              </a:rPr>
              <a:t>SSDKeeper</a:t>
            </a:r>
            <a:r>
              <a:rPr lang="en-US" altLang="zh-TW" sz="3200" dirty="0">
                <a:latin typeface="Arial" panose="020B0604020202020204" pitchFamily="34" charset="0"/>
                <a:cs typeface="Arial" panose="020B0604020202020204" pitchFamily="34" charset="0"/>
              </a:rPr>
              <a:t> Design</a:t>
            </a:r>
          </a:p>
          <a:p>
            <a:r>
              <a:rPr lang="en-US" altLang="zh-TW" sz="3200" dirty="0">
                <a:latin typeface="Arial" panose="020B0604020202020204" pitchFamily="34" charset="0"/>
                <a:cs typeface="Arial" panose="020B0604020202020204" pitchFamily="34" charset="0"/>
              </a:rPr>
              <a:t>Evaluation</a:t>
            </a:r>
          </a:p>
          <a:p>
            <a:r>
              <a:rPr lang="en-US" altLang="zh-TW" sz="3200" dirty="0">
                <a:latin typeface="Arial" panose="020B0604020202020204" pitchFamily="34" charset="0"/>
                <a:cs typeface="Arial" panose="020B0604020202020204" pitchFamily="34" charset="0"/>
              </a:rPr>
              <a:t>conclusion</a:t>
            </a:r>
          </a:p>
          <a:p>
            <a:endParaRPr lang="zh-TW" altLang="en-US" dirty="0"/>
          </a:p>
        </p:txBody>
      </p:sp>
    </p:spTree>
    <p:extLst>
      <p:ext uri="{BB962C8B-B14F-4D97-AF65-F5344CB8AC3E}">
        <p14:creationId xmlns:p14="http://schemas.microsoft.com/office/powerpoint/2010/main" val="2372883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7373EE-5EE1-6607-7779-DB87417CCBBF}"/>
              </a:ext>
            </a:extLst>
          </p:cNvPr>
          <p:cNvSpPr>
            <a:spLocks noGrp="1"/>
          </p:cNvSpPr>
          <p:nvPr>
            <p:ph type="title"/>
          </p:nvPr>
        </p:nvSpPr>
        <p:spPr/>
        <p:txBody>
          <a:bodyPr>
            <a:normAutofit/>
          </a:bodyPr>
          <a:lstStyle/>
          <a:p>
            <a:r>
              <a:rPr lang="en-US" altLang="zh-TW" sz="4800" dirty="0">
                <a:latin typeface="Arial" panose="020B0604020202020204" pitchFamily="34" charset="0"/>
                <a:cs typeface="Arial" panose="020B0604020202020204" pitchFamily="34" charset="0"/>
              </a:rPr>
              <a:t>Introduction (1/2)</a:t>
            </a:r>
            <a:endParaRPr lang="zh-TW" altLang="en-US" sz="4800" dirty="0">
              <a:latin typeface="Arial" panose="020B0604020202020204" pitchFamily="34" charset="0"/>
              <a:cs typeface="Arial" panose="020B0604020202020204" pitchFamily="34" charset="0"/>
            </a:endParaRPr>
          </a:p>
        </p:txBody>
      </p:sp>
      <p:sp>
        <p:nvSpPr>
          <p:cNvPr id="3" name="內容版面配置區 2">
            <a:extLst>
              <a:ext uri="{FF2B5EF4-FFF2-40B4-BE49-F238E27FC236}">
                <a16:creationId xmlns:a16="http://schemas.microsoft.com/office/drawing/2014/main" id="{5B98D9AA-CDA8-856F-C24B-A17E814F58FD}"/>
              </a:ext>
            </a:extLst>
          </p:cNvPr>
          <p:cNvSpPr>
            <a:spLocks noGrp="1"/>
          </p:cNvSpPr>
          <p:nvPr>
            <p:ph idx="1"/>
          </p:nvPr>
        </p:nvSpPr>
        <p:spPr>
          <a:xfrm>
            <a:off x="838200" y="1690688"/>
            <a:ext cx="10515600" cy="4431252"/>
          </a:xfrm>
        </p:spPr>
        <p:txBody>
          <a:bodyPr>
            <a:normAutofit/>
          </a:bodyPr>
          <a:lstStyle/>
          <a:p>
            <a:pPr algn="just"/>
            <a:r>
              <a:rPr lang="en-US" altLang="zh-TW" dirty="0">
                <a:latin typeface="Arial" panose="020B0604020202020204" pitchFamily="34" charset="0"/>
                <a:cs typeface="Arial" panose="020B0604020202020204" pitchFamily="34" charset="0"/>
              </a:rPr>
              <a:t>Multiple tenants usually share the same hardware, within inappropriate channel allocation, it may lead to numerous access conflicts and SSDs performance degradation.</a:t>
            </a:r>
          </a:p>
          <a:p>
            <a:pPr algn="just"/>
            <a:r>
              <a:rPr lang="en-US" altLang="zh-TW" dirty="0">
                <a:latin typeface="Arial" panose="020B0604020202020204" pitchFamily="34" charset="0"/>
                <a:cs typeface="Arial" panose="020B0604020202020204" pitchFamily="34" charset="0"/>
              </a:rPr>
              <a:t>By collecting multi-tenant access patterns and training a model, </a:t>
            </a:r>
            <a:r>
              <a:rPr lang="en-US" altLang="zh-TW" dirty="0" err="1">
                <a:latin typeface="Arial" panose="020B0604020202020204" pitchFamily="34" charset="0"/>
                <a:cs typeface="Arial" panose="020B0604020202020204" pitchFamily="34" charset="0"/>
              </a:rPr>
              <a:t>SSDKeeper</a:t>
            </a:r>
            <a:r>
              <a:rPr lang="en-US" altLang="zh-TW" dirty="0">
                <a:latin typeface="Arial" panose="020B0604020202020204" pitchFamily="34" charset="0"/>
                <a:cs typeface="Arial" panose="020B0604020202020204" pitchFamily="34" charset="0"/>
              </a:rPr>
              <a:t> selects an optimal channel allocation strategy for multiple tenants with the lowest overall response latency.</a:t>
            </a:r>
          </a:p>
          <a:p>
            <a:pPr algn="just"/>
            <a:endParaRPr lang="zh-TW" altLang="en-US" dirty="0"/>
          </a:p>
        </p:txBody>
      </p:sp>
    </p:spTree>
    <p:extLst>
      <p:ext uri="{BB962C8B-B14F-4D97-AF65-F5344CB8AC3E}">
        <p14:creationId xmlns:p14="http://schemas.microsoft.com/office/powerpoint/2010/main" val="29314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7373EE-5EE1-6607-7779-DB87417CCBBF}"/>
              </a:ext>
            </a:extLst>
          </p:cNvPr>
          <p:cNvSpPr>
            <a:spLocks noGrp="1"/>
          </p:cNvSpPr>
          <p:nvPr>
            <p:ph type="title"/>
          </p:nvPr>
        </p:nvSpPr>
        <p:spPr/>
        <p:txBody>
          <a:bodyPr>
            <a:normAutofit/>
          </a:bodyPr>
          <a:lstStyle/>
          <a:p>
            <a:r>
              <a:rPr lang="en-US" altLang="zh-TW" sz="4800" dirty="0">
                <a:latin typeface="Arial" panose="020B0604020202020204" pitchFamily="34" charset="0"/>
                <a:cs typeface="Arial" panose="020B0604020202020204" pitchFamily="34" charset="0"/>
              </a:rPr>
              <a:t>Introduction (2/2)</a:t>
            </a:r>
            <a:endParaRPr lang="zh-TW" altLang="en-US" sz="4800" dirty="0">
              <a:latin typeface="Arial" panose="020B0604020202020204" pitchFamily="34" charset="0"/>
              <a:cs typeface="Arial" panose="020B0604020202020204" pitchFamily="34" charset="0"/>
            </a:endParaRPr>
          </a:p>
        </p:txBody>
      </p:sp>
      <p:sp>
        <p:nvSpPr>
          <p:cNvPr id="12" name="文字方塊 11">
            <a:extLst>
              <a:ext uri="{FF2B5EF4-FFF2-40B4-BE49-F238E27FC236}">
                <a16:creationId xmlns:a16="http://schemas.microsoft.com/office/drawing/2014/main" id="{3BC66D94-E9D1-ED35-ED1B-C619E47E9CFC}"/>
              </a:ext>
            </a:extLst>
          </p:cNvPr>
          <p:cNvSpPr txBox="1"/>
          <p:nvPr/>
        </p:nvSpPr>
        <p:spPr>
          <a:xfrm>
            <a:off x="753376" y="1552754"/>
            <a:ext cx="6541276" cy="4708981"/>
          </a:xfrm>
          <a:prstGeom prst="rect">
            <a:avLst/>
          </a:prstGeom>
          <a:noFill/>
        </p:spPr>
        <p:txBody>
          <a:bodyPr wrap="square" rtlCol="0">
            <a:spAutoFit/>
          </a:bodyPr>
          <a:lstStyle/>
          <a:p>
            <a:pPr marL="285750" indent="-285750" algn="just">
              <a:buFont typeface="Arial" panose="020B0604020202020204" pitchFamily="34" charset="0"/>
              <a:buChar char="•"/>
            </a:pPr>
            <a:r>
              <a:rPr lang="en-US" altLang="zh-TW" sz="2000" dirty="0">
                <a:latin typeface="Arial" panose="020B0604020202020204" pitchFamily="34" charset="0"/>
                <a:cs typeface="Arial" panose="020B0604020202020204" pitchFamily="34" charset="0"/>
              </a:rPr>
              <a:t>Different workloads are combined as a mixed workload, containing all of their requests. After period of time, it frames some of the requests and gets the characteristic of the dataset. By tracing the dataset within all patterns off-line (based on 4 tenants and 8 channels), we can find the optimal one and place it into database.</a:t>
            </a:r>
          </a:p>
          <a:p>
            <a:pPr algn="just"/>
            <a:endParaRPr lang="en-US" altLang="zh-TW" sz="20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zh-TW" sz="2000" dirty="0">
                <a:latin typeface="Arial" panose="020B0604020202020204" pitchFamily="34" charset="0"/>
                <a:cs typeface="Arial" panose="020B0604020202020204" pitchFamily="34" charset="0"/>
              </a:rPr>
              <a:t>After the training be experienced iteratively, the new dataset can now get an appropriate allocation pattern by ANN.</a:t>
            </a:r>
          </a:p>
          <a:p>
            <a:pPr algn="just"/>
            <a:endParaRPr lang="en-US" altLang="zh-TW" sz="20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zh-TW" sz="2000" dirty="0">
                <a:latin typeface="Arial" panose="020B0604020202020204" pitchFamily="34" charset="0"/>
                <a:cs typeface="Arial" panose="020B0604020202020204" pitchFamily="34" charset="0"/>
              </a:rPr>
              <a:t>The experimental results shows that the </a:t>
            </a:r>
            <a:r>
              <a:rPr lang="en-US" altLang="zh-TW" sz="2000" dirty="0" err="1">
                <a:latin typeface="Arial" panose="020B0604020202020204" pitchFamily="34" charset="0"/>
                <a:cs typeface="Arial" panose="020B0604020202020204" pitchFamily="34" charset="0"/>
              </a:rPr>
              <a:t>SSDkeeper</a:t>
            </a:r>
            <a:r>
              <a:rPr lang="en-US" altLang="zh-TW" sz="2000" dirty="0">
                <a:latin typeface="Arial" panose="020B0604020202020204" pitchFamily="34" charset="0"/>
                <a:cs typeface="Arial" panose="020B0604020202020204" pitchFamily="34" charset="0"/>
              </a:rPr>
              <a:t> can improve the overall performance by 24% and the accuracy can approach to 94.5%.  </a:t>
            </a:r>
            <a:endParaRPr lang="zh-TW" altLang="en-US" sz="2000" dirty="0">
              <a:latin typeface="Arial" panose="020B0604020202020204" pitchFamily="34" charset="0"/>
              <a:cs typeface="Arial" panose="020B0604020202020204" pitchFamily="34" charset="0"/>
            </a:endParaRPr>
          </a:p>
        </p:txBody>
      </p:sp>
      <p:pic>
        <p:nvPicPr>
          <p:cNvPr id="14" name="圖片 13">
            <a:extLst>
              <a:ext uri="{FF2B5EF4-FFF2-40B4-BE49-F238E27FC236}">
                <a16:creationId xmlns:a16="http://schemas.microsoft.com/office/drawing/2014/main" id="{4200FB92-6AA2-E463-9730-AA4918AA2D3A}"/>
              </a:ext>
            </a:extLst>
          </p:cNvPr>
          <p:cNvPicPr>
            <a:picLocks noChangeAspect="1"/>
          </p:cNvPicPr>
          <p:nvPr/>
        </p:nvPicPr>
        <p:blipFill>
          <a:blip r:embed="rId2"/>
          <a:stretch>
            <a:fillRect/>
          </a:stretch>
        </p:blipFill>
        <p:spPr>
          <a:xfrm>
            <a:off x="7532309" y="108395"/>
            <a:ext cx="4208919" cy="6641209"/>
          </a:xfrm>
          <a:prstGeom prst="rect">
            <a:avLst/>
          </a:prstGeom>
        </p:spPr>
      </p:pic>
    </p:spTree>
    <p:extLst>
      <p:ext uri="{BB962C8B-B14F-4D97-AF65-F5344CB8AC3E}">
        <p14:creationId xmlns:p14="http://schemas.microsoft.com/office/powerpoint/2010/main" val="2217259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B04B97-01E2-5753-32D5-B7D52152A7BA}"/>
              </a:ext>
            </a:extLst>
          </p:cNvPr>
          <p:cNvSpPr>
            <a:spLocks noGrp="1"/>
          </p:cNvSpPr>
          <p:nvPr>
            <p:ph type="title"/>
          </p:nvPr>
        </p:nvSpPr>
        <p:spPr>
          <a:xfrm>
            <a:off x="838200" y="365125"/>
            <a:ext cx="11135264" cy="1325563"/>
          </a:xfrm>
        </p:spPr>
        <p:txBody>
          <a:bodyPr>
            <a:normAutofit/>
          </a:bodyPr>
          <a:lstStyle/>
          <a:p>
            <a:r>
              <a:rPr lang="en-US" altLang="zh-TW" dirty="0" err="1">
                <a:latin typeface="Arial" panose="020B0604020202020204" pitchFamily="34" charset="0"/>
                <a:cs typeface="Arial" panose="020B0604020202020204" pitchFamily="34" charset="0"/>
              </a:rPr>
              <a:t>SSDKeeper</a:t>
            </a:r>
            <a:r>
              <a:rPr lang="en-US" altLang="zh-TW" dirty="0">
                <a:latin typeface="Arial" panose="020B0604020202020204" pitchFamily="34" charset="0"/>
                <a:cs typeface="Arial" panose="020B0604020202020204" pitchFamily="34" charset="0"/>
              </a:rPr>
              <a:t> Design</a:t>
            </a:r>
            <a:endParaRPr lang="zh-TW" altLang="en-US" dirty="0"/>
          </a:p>
        </p:txBody>
      </p:sp>
      <p:sp>
        <p:nvSpPr>
          <p:cNvPr id="3" name="內容版面配置區 2">
            <a:extLst>
              <a:ext uri="{FF2B5EF4-FFF2-40B4-BE49-F238E27FC236}">
                <a16:creationId xmlns:a16="http://schemas.microsoft.com/office/drawing/2014/main" id="{43FCC356-8DDD-055A-10D7-45C029CEC0F7}"/>
              </a:ext>
            </a:extLst>
          </p:cNvPr>
          <p:cNvSpPr>
            <a:spLocks noGrp="1"/>
          </p:cNvSpPr>
          <p:nvPr>
            <p:ph idx="1"/>
          </p:nvPr>
        </p:nvSpPr>
        <p:spPr>
          <a:xfrm>
            <a:off x="838200" y="1825625"/>
            <a:ext cx="4930424" cy="4351338"/>
          </a:xfrm>
        </p:spPr>
        <p:txBody>
          <a:bodyPr>
            <a:normAutofit/>
          </a:bodyPr>
          <a:lstStyle/>
          <a:p>
            <a:pPr algn="just"/>
            <a:r>
              <a:rPr lang="en-US" altLang="zh-TW" sz="2000" dirty="0">
                <a:latin typeface="Arial" panose="020B0604020202020204" pitchFamily="34" charset="0"/>
                <a:cs typeface="Arial" panose="020B0604020202020204" pitchFamily="34" charset="0"/>
              </a:rPr>
              <a:t>Features collector: Designed to collect training data set and access patterns.</a:t>
            </a:r>
          </a:p>
          <a:p>
            <a:pPr algn="just"/>
            <a:r>
              <a:rPr lang="en-US" altLang="zh-TW" sz="2000" dirty="0">
                <a:latin typeface="Arial" panose="020B0604020202020204" pitchFamily="34" charset="0"/>
                <a:cs typeface="Arial" panose="020B0604020202020204" pitchFamily="34" charset="0"/>
              </a:rPr>
              <a:t>Strategy learner: </a:t>
            </a:r>
            <a:r>
              <a:rPr lang="en-US" altLang="zh-TW" sz="2000" dirty="0" err="1">
                <a:latin typeface="Arial" panose="020B0604020202020204" pitchFamily="34" charset="0"/>
                <a:cs typeface="Arial" panose="020B0604020202020204" pitchFamily="34" charset="0"/>
              </a:rPr>
              <a:t>SSDKeeper</a:t>
            </a:r>
            <a:r>
              <a:rPr lang="en-US" altLang="zh-TW" sz="2000" dirty="0">
                <a:latin typeface="Arial" panose="020B0604020202020204" pitchFamily="34" charset="0"/>
                <a:cs typeface="Arial" panose="020B0604020202020204" pitchFamily="34" charset="0"/>
              </a:rPr>
              <a:t> find an optimal allocation toward different patterns and mark it as a label.</a:t>
            </a:r>
          </a:p>
          <a:p>
            <a:pPr algn="just"/>
            <a:r>
              <a:rPr lang="en-US" altLang="zh-TW" sz="2000" dirty="0">
                <a:latin typeface="Arial" panose="020B0604020202020204" pitchFamily="34" charset="0"/>
                <a:cs typeface="Arial" panose="020B0604020202020204" pitchFamily="34" charset="0"/>
              </a:rPr>
              <a:t>Channel allocator: Based on a mass of feature-label pairs, it trains a model to cope with varying access patterns of multiple tenants. </a:t>
            </a:r>
          </a:p>
          <a:p>
            <a:pPr algn="just"/>
            <a:r>
              <a:rPr lang="en-US" altLang="zh-TW" sz="2000" dirty="0">
                <a:latin typeface="Arial" panose="020B0604020202020204" pitchFamily="34" charset="0"/>
                <a:cs typeface="Arial" panose="020B0604020202020204" pitchFamily="34" charset="0"/>
              </a:rPr>
              <a:t>Hybrid page allocator: Adjusts the page allocation mode based on the read/write characteristic of different tenants to further improve the overall performance of the SSD hardware.</a:t>
            </a:r>
          </a:p>
        </p:txBody>
      </p:sp>
      <p:pic>
        <p:nvPicPr>
          <p:cNvPr id="6" name="圖片 5">
            <a:extLst>
              <a:ext uri="{FF2B5EF4-FFF2-40B4-BE49-F238E27FC236}">
                <a16:creationId xmlns:a16="http://schemas.microsoft.com/office/drawing/2014/main" id="{05B9A337-53FE-1AEF-6320-DC443B011285}"/>
              </a:ext>
            </a:extLst>
          </p:cNvPr>
          <p:cNvPicPr>
            <a:picLocks noChangeAspect="1"/>
          </p:cNvPicPr>
          <p:nvPr/>
        </p:nvPicPr>
        <p:blipFill>
          <a:blip r:embed="rId2"/>
          <a:stretch>
            <a:fillRect/>
          </a:stretch>
        </p:blipFill>
        <p:spPr>
          <a:xfrm>
            <a:off x="5789810" y="1544128"/>
            <a:ext cx="5891366" cy="4948748"/>
          </a:xfrm>
          <a:prstGeom prst="rect">
            <a:avLst/>
          </a:prstGeom>
        </p:spPr>
      </p:pic>
      <p:sp>
        <p:nvSpPr>
          <p:cNvPr id="10" name="矩形 9">
            <a:extLst>
              <a:ext uri="{FF2B5EF4-FFF2-40B4-BE49-F238E27FC236}">
                <a16:creationId xmlns:a16="http://schemas.microsoft.com/office/drawing/2014/main" id="{F03380F4-4FCA-0A87-C697-15713D226F17}"/>
              </a:ext>
            </a:extLst>
          </p:cNvPr>
          <p:cNvSpPr/>
          <p:nvPr/>
        </p:nvSpPr>
        <p:spPr>
          <a:xfrm>
            <a:off x="6096000" y="3122762"/>
            <a:ext cx="5257800" cy="56934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矩形 10">
            <a:extLst>
              <a:ext uri="{FF2B5EF4-FFF2-40B4-BE49-F238E27FC236}">
                <a16:creationId xmlns:a16="http://schemas.microsoft.com/office/drawing/2014/main" id="{B76D14E5-6AB8-B794-8B57-844C05DF23F5}"/>
              </a:ext>
            </a:extLst>
          </p:cNvPr>
          <p:cNvSpPr/>
          <p:nvPr/>
        </p:nvSpPr>
        <p:spPr>
          <a:xfrm>
            <a:off x="6012611" y="4097547"/>
            <a:ext cx="1510022" cy="67286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 name="矩形 11">
            <a:extLst>
              <a:ext uri="{FF2B5EF4-FFF2-40B4-BE49-F238E27FC236}">
                <a16:creationId xmlns:a16="http://schemas.microsoft.com/office/drawing/2014/main" id="{CF7ADBE1-3550-29C2-D1E3-D5F80509DABD}"/>
              </a:ext>
            </a:extLst>
          </p:cNvPr>
          <p:cNvSpPr/>
          <p:nvPr/>
        </p:nvSpPr>
        <p:spPr>
          <a:xfrm>
            <a:off x="7594600" y="3850240"/>
            <a:ext cx="1557868" cy="146363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3" name="矩形 12">
            <a:extLst>
              <a:ext uri="{FF2B5EF4-FFF2-40B4-BE49-F238E27FC236}">
                <a16:creationId xmlns:a16="http://schemas.microsoft.com/office/drawing/2014/main" id="{6211F52C-CAAC-37C5-65CD-1C2784919023}"/>
              </a:ext>
            </a:extLst>
          </p:cNvPr>
          <p:cNvSpPr/>
          <p:nvPr/>
        </p:nvSpPr>
        <p:spPr>
          <a:xfrm>
            <a:off x="9224436" y="3844471"/>
            <a:ext cx="2163231" cy="146363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122978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B04B97-01E2-5753-32D5-B7D52152A7BA}"/>
              </a:ext>
            </a:extLst>
          </p:cNvPr>
          <p:cNvSpPr>
            <a:spLocks noGrp="1"/>
          </p:cNvSpPr>
          <p:nvPr>
            <p:ph type="title"/>
          </p:nvPr>
        </p:nvSpPr>
        <p:spPr>
          <a:xfrm>
            <a:off x="838200" y="365125"/>
            <a:ext cx="11135264" cy="1325563"/>
          </a:xfrm>
        </p:spPr>
        <p:txBody>
          <a:bodyPr>
            <a:normAutofit/>
          </a:bodyPr>
          <a:lstStyle/>
          <a:p>
            <a:r>
              <a:rPr lang="en-US" altLang="zh-TW" dirty="0">
                <a:latin typeface="Arial" panose="020B0604020202020204" pitchFamily="34" charset="0"/>
                <a:cs typeface="Arial" panose="020B0604020202020204" pitchFamily="34" charset="0"/>
              </a:rPr>
              <a:t>Features Collector</a:t>
            </a:r>
            <a:endParaRPr lang="zh-TW" altLang="en-US" dirty="0"/>
          </a:p>
        </p:txBody>
      </p:sp>
      <p:sp>
        <p:nvSpPr>
          <p:cNvPr id="3" name="內容版面配置區 2">
            <a:extLst>
              <a:ext uri="{FF2B5EF4-FFF2-40B4-BE49-F238E27FC236}">
                <a16:creationId xmlns:a16="http://schemas.microsoft.com/office/drawing/2014/main" id="{43FCC356-8DDD-055A-10D7-45C029CEC0F7}"/>
              </a:ext>
            </a:extLst>
          </p:cNvPr>
          <p:cNvSpPr>
            <a:spLocks noGrp="1"/>
          </p:cNvSpPr>
          <p:nvPr>
            <p:ph idx="1"/>
          </p:nvPr>
        </p:nvSpPr>
        <p:spPr>
          <a:xfrm>
            <a:off x="838200" y="4080932"/>
            <a:ext cx="10795000" cy="2689737"/>
          </a:xfrm>
        </p:spPr>
        <p:txBody>
          <a:bodyPr>
            <a:normAutofit/>
          </a:bodyPr>
          <a:lstStyle/>
          <a:p>
            <a:r>
              <a:rPr lang="en-US" altLang="zh-TW" sz="2400" dirty="0">
                <a:solidFill>
                  <a:srgbClr val="FF0000"/>
                </a:solidFill>
                <a:latin typeface="Arial" panose="020B0604020202020204" pitchFamily="34" charset="0"/>
                <a:cs typeface="Arial" panose="020B0604020202020204" pitchFamily="34" charset="0"/>
              </a:rPr>
              <a:t>Level</a:t>
            </a:r>
            <a:r>
              <a:rPr lang="en-US" altLang="zh-TW" sz="2400" dirty="0">
                <a:latin typeface="Arial" panose="020B0604020202020204" pitchFamily="34" charset="0"/>
                <a:cs typeface="Arial" panose="020B0604020202020204" pitchFamily="34" charset="0"/>
              </a:rPr>
              <a:t>: The overall requests are divided in 20 levels, then we can define the level of the dataset according to number of requests. Higher level, higher “Overall Intensity”.</a:t>
            </a:r>
          </a:p>
          <a:p>
            <a:r>
              <a:rPr lang="en-US" altLang="zh-TW" sz="2400" dirty="0">
                <a:solidFill>
                  <a:schemeClr val="accent1">
                    <a:lumMod val="75000"/>
                  </a:schemeClr>
                </a:solidFill>
                <a:latin typeface="Arial" panose="020B0604020202020204" pitchFamily="34" charset="0"/>
                <a:cs typeface="Arial" panose="020B0604020202020204" pitchFamily="34" charset="0"/>
              </a:rPr>
              <a:t>Relative Intensity</a:t>
            </a:r>
            <a:r>
              <a:rPr lang="en-US" altLang="zh-TW" sz="2400" dirty="0">
                <a:latin typeface="Arial" panose="020B0604020202020204" pitchFamily="34" charset="0"/>
                <a:cs typeface="Arial" panose="020B0604020202020204" pitchFamily="34" charset="0"/>
              </a:rPr>
              <a:t>: Type of each workloads.(0 as write, 1 as read.)</a:t>
            </a:r>
          </a:p>
          <a:p>
            <a:r>
              <a:rPr lang="en-US" altLang="zh-TW" sz="2400" dirty="0">
                <a:solidFill>
                  <a:srgbClr val="7030A0"/>
                </a:solidFill>
                <a:latin typeface="Arial" panose="020B0604020202020204" pitchFamily="34" charset="0"/>
                <a:cs typeface="Arial" panose="020B0604020202020204" pitchFamily="34" charset="0"/>
              </a:rPr>
              <a:t>Read-Operation proportion </a:t>
            </a:r>
            <a:r>
              <a:rPr lang="en-US" altLang="zh-TW" sz="2400" dirty="0">
                <a:latin typeface="Arial" panose="020B0604020202020204" pitchFamily="34" charset="0"/>
                <a:cs typeface="Arial" panose="020B0604020202020204" pitchFamily="34" charset="0"/>
              </a:rPr>
              <a:t>toward read requests of each workload.</a:t>
            </a:r>
          </a:p>
        </p:txBody>
      </p:sp>
      <p:pic>
        <p:nvPicPr>
          <p:cNvPr id="5" name="圖片 4">
            <a:extLst>
              <a:ext uri="{FF2B5EF4-FFF2-40B4-BE49-F238E27FC236}">
                <a16:creationId xmlns:a16="http://schemas.microsoft.com/office/drawing/2014/main" id="{343FED57-3B99-A849-9CB8-4068C0473A75}"/>
              </a:ext>
            </a:extLst>
          </p:cNvPr>
          <p:cNvPicPr>
            <a:picLocks noChangeAspect="1"/>
          </p:cNvPicPr>
          <p:nvPr/>
        </p:nvPicPr>
        <p:blipFill rotWithShape="1">
          <a:blip r:embed="rId3"/>
          <a:srcRect t="8188" b="8458"/>
          <a:stretch/>
        </p:blipFill>
        <p:spPr>
          <a:xfrm>
            <a:off x="1661508" y="1464732"/>
            <a:ext cx="8868984" cy="2616201"/>
          </a:xfrm>
          <a:prstGeom prst="rect">
            <a:avLst/>
          </a:prstGeom>
        </p:spPr>
      </p:pic>
      <p:pic>
        <p:nvPicPr>
          <p:cNvPr id="4" name="圖片 3">
            <a:extLst>
              <a:ext uri="{FF2B5EF4-FFF2-40B4-BE49-F238E27FC236}">
                <a16:creationId xmlns:a16="http://schemas.microsoft.com/office/drawing/2014/main" id="{FE1A7723-351F-69C3-6BC8-90D0DDB41F2D}"/>
              </a:ext>
            </a:extLst>
          </p:cNvPr>
          <p:cNvPicPr>
            <a:picLocks noChangeAspect="1"/>
          </p:cNvPicPr>
          <p:nvPr/>
        </p:nvPicPr>
        <p:blipFill>
          <a:blip r:embed="rId4"/>
          <a:stretch>
            <a:fillRect/>
          </a:stretch>
        </p:blipFill>
        <p:spPr>
          <a:xfrm>
            <a:off x="2464368" y="6077958"/>
            <a:ext cx="6644043" cy="583599"/>
          </a:xfrm>
          <a:prstGeom prst="rect">
            <a:avLst/>
          </a:prstGeom>
        </p:spPr>
      </p:pic>
      <p:sp>
        <p:nvSpPr>
          <p:cNvPr id="6" name="矩形 5">
            <a:extLst>
              <a:ext uri="{FF2B5EF4-FFF2-40B4-BE49-F238E27FC236}">
                <a16:creationId xmlns:a16="http://schemas.microsoft.com/office/drawing/2014/main" id="{9146DE01-6AA2-F31E-C2CF-862282701F27}"/>
              </a:ext>
            </a:extLst>
          </p:cNvPr>
          <p:cNvSpPr/>
          <p:nvPr/>
        </p:nvSpPr>
        <p:spPr>
          <a:xfrm>
            <a:off x="2352241" y="6092213"/>
            <a:ext cx="832207" cy="56934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 name="矩形 6">
            <a:extLst>
              <a:ext uri="{FF2B5EF4-FFF2-40B4-BE49-F238E27FC236}">
                <a16:creationId xmlns:a16="http://schemas.microsoft.com/office/drawing/2014/main" id="{34D8AE16-EDBE-63C7-F523-CB930975B74F}"/>
              </a:ext>
            </a:extLst>
          </p:cNvPr>
          <p:cNvSpPr/>
          <p:nvPr/>
        </p:nvSpPr>
        <p:spPr>
          <a:xfrm>
            <a:off x="3296574" y="6077958"/>
            <a:ext cx="2096817" cy="569344"/>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7030A0"/>
              </a:solidFill>
            </a:endParaRPr>
          </a:p>
        </p:txBody>
      </p:sp>
      <p:sp>
        <p:nvSpPr>
          <p:cNvPr id="8" name="矩形 7">
            <a:extLst>
              <a:ext uri="{FF2B5EF4-FFF2-40B4-BE49-F238E27FC236}">
                <a16:creationId xmlns:a16="http://schemas.microsoft.com/office/drawing/2014/main" id="{A7E33E32-D9C7-7159-D280-28DD908A8D08}"/>
              </a:ext>
            </a:extLst>
          </p:cNvPr>
          <p:cNvSpPr/>
          <p:nvPr/>
        </p:nvSpPr>
        <p:spPr>
          <a:xfrm>
            <a:off x="5505517" y="6077958"/>
            <a:ext cx="3602894" cy="569344"/>
          </a:xfrm>
          <a:prstGeom prst="rect">
            <a:avLst/>
          </a:prstGeom>
          <a:noFill/>
          <a:ln w="381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945352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B04B97-01E2-5753-32D5-B7D52152A7BA}"/>
              </a:ext>
            </a:extLst>
          </p:cNvPr>
          <p:cNvSpPr>
            <a:spLocks noGrp="1"/>
          </p:cNvSpPr>
          <p:nvPr>
            <p:ph type="title"/>
          </p:nvPr>
        </p:nvSpPr>
        <p:spPr>
          <a:xfrm>
            <a:off x="838200" y="365125"/>
            <a:ext cx="11135264" cy="1325563"/>
          </a:xfrm>
        </p:spPr>
        <p:txBody>
          <a:bodyPr>
            <a:normAutofit/>
          </a:bodyPr>
          <a:lstStyle/>
          <a:p>
            <a:r>
              <a:rPr lang="en-US" altLang="zh-TW" dirty="0">
                <a:latin typeface="Arial" panose="020B0604020202020204" pitchFamily="34" charset="0"/>
                <a:cs typeface="Arial" panose="020B0604020202020204" pitchFamily="34" charset="0"/>
              </a:rPr>
              <a:t>Strategy Learner</a:t>
            </a:r>
            <a:endParaRPr lang="zh-TW" altLang="en-US" dirty="0"/>
          </a:p>
        </p:txBody>
      </p:sp>
      <p:sp>
        <p:nvSpPr>
          <p:cNvPr id="3" name="內容版面配置區 2">
            <a:extLst>
              <a:ext uri="{FF2B5EF4-FFF2-40B4-BE49-F238E27FC236}">
                <a16:creationId xmlns:a16="http://schemas.microsoft.com/office/drawing/2014/main" id="{43FCC356-8DDD-055A-10D7-45C029CEC0F7}"/>
              </a:ext>
            </a:extLst>
          </p:cNvPr>
          <p:cNvSpPr>
            <a:spLocks noGrp="1"/>
          </p:cNvSpPr>
          <p:nvPr>
            <p:ph idx="1"/>
          </p:nvPr>
        </p:nvSpPr>
        <p:spPr>
          <a:xfrm>
            <a:off x="838200" y="1568771"/>
            <a:ext cx="10515600" cy="4351338"/>
          </a:xfrm>
        </p:spPr>
        <p:txBody>
          <a:bodyPr/>
          <a:lstStyle/>
          <a:p>
            <a:pPr algn="just"/>
            <a:r>
              <a:rPr lang="en-US" altLang="zh-TW" dirty="0">
                <a:latin typeface="Arial" panose="020B0604020202020204" pitchFamily="34" charset="0"/>
                <a:cs typeface="Arial" panose="020B0604020202020204" pitchFamily="34" charset="0"/>
              </a:rPr>
              <a:t>Based on 4 tenants &amp; 8 channels, there will be 42 patterns, such as (4:2:1:1, 7:1:0:0, share…) While input the feature from last part , Strategy learner will trace the dataset with the 42 patterns in </a:t>
            </a:r>
            <a:r>
              <a:rPr lang="en-US" altLang="zh-TW" dirty="0" err="1">
                <a:latin typeface="Arial" panose="020B0604020202020204" pitchFamily="34" charset="0"/>
                <a:cs typeface="Arial" panose="020B0604020202020204" pitchFamily="34" charset="0"/>
              </a:rPr>
              <a:t>SSDSim</a:t>
            </a:r>
            <a:r>
              <a:rPr lang="en-US" altLang="zh-TW" dirty="0">
                <a:latin typeface="Arial" panose="020B0604020202020204" pitchFamily="34" charset="0"/>
                <a:cs typeface="Arial" panose="020B0604020202020204" pitchFamily="34" charset="0"/>
              </a:rPr>
              <a:t>, then records the best allocation strategy with the lowest latency as the label.</a:t>
            </a:r>
            <a:endParaRPr lang="zh-TW" altLang="en-US" dirty="0">
              <a:latin typeface="Arial" panose="020B0604020202020204" pitchFamily="34" charset="0"/>
              <a:cs typeface="Arial" panose="020B0604020202020204" pitchFamily="34" charset="0"/>
            </a:endParaRPr>
          </a:p>
        </p:txBody>
      </p:sp>
      <p:pic>
        <p:nvPicPr>
          <p:cNvPr id="6" name="圖片 5">
            <a:extLst>
              <a:ext uri="{FF2B5EF4-FFF2-40B4-BE49-F238E27FC236}">
                <a16:creationId xmlns:a16="http://schemas.microsoft.com/office/drawing/2014/main" id="{692EF14E-CF9A-65D3-7F77-9E8356BC49FE}"/>
              </a:ext>
            </a:extLst>
          </p:cNvPr>
          <p:cNvPicPr>
            <a:picLocks noChangeAspect="1"/>
          </p:cNvPicPr>
          <p:nvPr/>
        </p:nvPicPr>
        <p:blipFill>
          <a:blip r:embed="rId3"/>
          <a:stretch>
            <a:fillRect/>
          </a:stretch>
        </p:blipFill>
        <p:spPr>
          <a:xfrm>
            <a:off x="838200" y="3744440"/>
            <a:ext cx="10224025" cy="2667137"/>
          </a:xfrm>
          <a:prstGeom prst="rect">
            <a:avLst/>
          </a:prstGeom>
        </p:spPr>
      </p:pic>
      <p:sp>
        <p:nvSpPr>
          <p:cNvPr id="4" name="矩形 3">
            <a:extLst>
              <a:ext uri="{FF2B5EF4-FFF2-40B4-BE49-F238E27FC236}">
                <a16:creationId xmlns:a16="http://schemas.microsoft.com/office/drawing/2014/main" id="{A998D8F4-89F5-C741-2F12-5A7EA5B44D88}"/>
              </a:ext>
            </a:extLst>
          </p:cNvPr>
          <p:cNvSpPr/>
          <p:nvPr/>
        </p:nvSpPr>
        <p:spPr>
          <a:xfrm>
            <a:off x="8817018" y="3617199"/>
            <a:ext cx="857250" cy="376398"/>
          </a:xfrm>
          <a:prstGeom prst="rect">
            <a:avLst/>
          </a:prstGeom>
          <a:no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文字方塊 4">
            <a:extLst>
              <a:ext uri="{FF2B5EF4-FFF2-40B4-BE49-F238E27FC236}">
                <a16:creationId xmlns:a16="http://schemas.microsoft.com/office/drawing/2014/main" id="{D10A761E-0481-B272-E966-83FB76E1B92A}"/>
              </a:ext>
            </a:extLst>
          </p:cNvPr>
          <p:cNvSpPr txBox="1"/>
          <p:nvPr/>
        </p:nvSpPr>
        <p:spPr>
          <a:xfrm>
            <a:off x="8885102" y="3635190"/>
            <a:ext cx="721082" cy="338554"/>
          </a:xfrm>
          <a:prstGeom prst="rect">
            <a:avLst/>
          </a:prstGeom>
          <a:noFill/>
        </p:spPr>
        <p:txBody>
          <a:bodyPr wrap="square" rtlCol="0">
            <a:spAutoFit/>
          </a:bodyPr>
          <a:lstStyle/>
          <a:p>
            <a:r>
              <a:rPr lang="en-US" altLang="zh-TW" sz="1600" dirty="0"/>
              <a:t>W</a:t>
            </a:r>
            <a:r>
              <a:rPr lang="zh-TW" altLang="en-US" sz="1600" dirty="0"/>
              <a:t>：</a:t>
            </a:r>
            <a:r>
              <a:rPr lang="en-US" altLang="zh-TW" sz="1600" dirty="0"/>
              <a:t>R</a:t>
            </a:r>
            <a:endParaRPr lang="zh-TW" altLang="en-US" sz="1600" dirty="0"/>
          </a:p>
        </p:txBody>
      </p:sp>
    </p:spTree>
    <p:extLst>
      <p:ext uri="{BB962C8B-B14F-4D97-AF65-F5344CB8AC3E}">
        <p14:creationId xmlns:p14="http://schemas.microsoft.com/office/powerpoint/2010/main" val="2978146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B04B97-01E2-5753-32D5-B7D52152A7BA}"/>
              </a:ext>
            </a:extLst>
          </p:cNvPr>
          <p:cNvSpPr>
            <a:spLocks noGrp="1"/>
          </p:cNvSpPr>
          <p:nvPr>
            <p:ph type="title"/>
          </p:nvPr>
        </p:nvSpPr>
        <p:spPr>
          <a:xfrm>
            <a:off x="838199" y="365125"/>
            <a:ext cx="11989279" cy="1325563"/>
          </a:xfrm>
        </p:spPr>
        <p:txBody>
          <a:bodyPr>
            <a:normAutofit/>
          </a:bodyPr>
          <a:lstStyle/>
          <a:p>
            <a:r>
              <a:rPr lang="en-US" altLang="zh-TW" dirty="0">
                <a:latin typeface="Arial" panose="020B0604020202020204" pitchFamily="34" charset="0"/>
                <a:cs typeface="Arial" panose="020B0604020202020204" pitchFamily="34" charset="0"/>
              </a:rPr>
              <a:t>Channel Allocator (1/2)</a:t>
            </a:r>
            <a:endParaRPr lang="zh-TW" altLang="en-US" dirty="0">
              <a:latin typeface="Arial" panose="020B0604020202020204" pitchFamily="34" charset="0"/>
              <a:cs typeface="Arial" panose="020B0604020202020204" pitchFamily="34" charset="0"/>
            </a:endParaRPr>
          </a:p>
        </p:txBody>
      </p:sp>
      <p:sp>
        <p:nvSpPr>
          <p:cNvPr id="3" name="內容版面配置區 2">
            <a:extLst>
              <a:ext uri="{FF2B5EF4-FFF2-40B4-BE49-F238E27FC236}">
                <a16:creationId xmlns:a16="http://schemas.microsoft.com/office/drawing/2014/main" id="{43FCC356-8DDD-055A-10D7-45C029CEC0F7}"/>
              </a:ext>
            </a:extLst>
          </p:cNvPr>
          <p:cNvSpPr>
            <a:spLocks noGrp="1"/>
          </p:cNvSpPr>
          <p:nvPr>
            <p:ph idx="1"/>
          </p:nvPr>
        </p:nvSpPr>
        <p:spPr>
          <a:xfrm>
            <a:off x="838199" y="1568770"/>
            <a:ext cx="10515600" cy="4351338"/>
          </a:xfrm>
        </p:spPr>
        <p:txBody>
          <a:bodyPr/>
          <a:lstStyle/>
          <a:p>
            <a:r>
              <a:rPr lang="en-US" altLang="zh-TW" dirty="0">
                <a:latin typeface="Arial" panose="020B0604020202020204" pitchFamily="34" charset="0"/>
                <a:cs typeface="Arial" panose="020B0604020202020204" pitchFamily="34" charset="0"/>
              </a:rPr>
              <a:t>By the outputs of Feature Collector and Strategy Learner, a neural network, ANN, can then be set.</a:t>
            </a:r>
          </a:p>
          <a:p>
            <a:r>
              <a:rPr lang="en-US" altLang="zh-TW" dirty="0">
                <a:latin typeface="Arial" panose="020B0604020202020204" pitchFamily="34" charset="0"/>
                <a:cs typeface="Arial" panose="020B0604020202020204" pitchFamily="34" charset="0"/>
              </a:rPr>
              <a:t>Since there are 9 features and 42 possible allocation patterns that we mentioned before, the input and output layer contains 9 and 42 neurons.</a:t>
            </a:r>
          </a:p>
          <a:p>
            <a:r>
              <a:rPr lang="en-US" altLang="zh-TW" dirty="0">
                <a:latin typeface="Arial" panose="020B0604020202020204" pitchFamily="34" charset="0"/>
                <a:cs typeface="Arial" panose="020B0604020202020204" pitchFamily="34" charset="0"/>
              </a:rPr>
              <a:t>According to the number of neurons, we can calculate the </a:t>
            </a:r>
            <a:r>
              <a:rPr lang="en-US" altLang="zh-TW" dirty="0">
                <a:highlight>
                  <a:srgbClr val="FFFF00"/>
                </a:highlight>
                <a:latin typeface="Arial" panose="020B0604020202020204" pitchFamily="34" charset="0"/>
                <a:cs typeface="Arial" panose="020B0604020202020204" pitchFamily="34" charset="0"/>
              </a:rPr>
              <a:t>storage overhead </a:t>
            </a:r>
            <a:r>
              <a:rPr lang="en-US" altLang="zh-TW" dirty="0">
                <a:latin typeface="Arial" panose="020B0604020202020204" pitchFamily="34" charset="0"/>
                <a:cs typeface="Arial" panose="020B0604020202020204" pitchFamily="34" charset="0"/>
              </a:rPr>
              <a:t>and </a:t>
            </a:r>
            <a:r>
              <a:rPr lang="en-US" altLang="zh-TW" dirty="0">
                <a:highlight>
                  <a:srgbClr val="FFFF00"/>
                </a:highlight>
                <a:latin typeface="Arial" panose="020B0604020202020204" pitchFamily="34" charset="0"/>
                <a:cs typeface="Arial" panose="020B0604020202020204" pitchFamily="34" charset="0"/>
              </a:rPr>
              <a:t>computational overhead</a:t>
            </a:r>
            <a:r>
              <a:rPr lang="en-US" altLang="zh-TW" dirty="0">
                <a:latin typeface="Arial" panose="020B0604020202020204" pitchFamily="34" charset="0"/>
                <a:cs typeface="Arial" panose="020B0604020202020204" pitchFamily="34" charset="0"/>
              </a:rPr>
              <a:t>, which both are negligible in this paper.</a:t>
            </a:r>
          </a:p>
        </p:txBody>
      </p:sp>
      <p:pic>
        <p:nvPicPr>
          <p:cNvPr id="5" name="圖片 4">
            <a:extLst>
              <a:ext uri="{FF2B5EF4-FFF2-40B4-BE49-F238E27FC236}">
                <a16:creationId xmlns:a16="http://schemas.microsoft.com/office/drawing/2014/main" id="{F6F4324E-C182-10A1-CF08-61F36045C043}"/>
              </a:ext>
            </a:extLst>
          </p:cNvPr>
          <p:cNvPicPr>
            <a:picLocks noChangeAspect="1"/>
          </p:cNvPicPr>
          <p:nvPr/>
        </p:nvPicPr>
        <p:blipFill>
          <a:blip r:embed="rId3"/>
          <a:stretch>
            <a:fillRect/>
          </a:stretch>
        </p:blipFill>
        <p:spPr>
          <a:xfrm>
            <a:off x="6436214" y="4694443"/>
            <a:ext cx="3664138" cy="1911448"/>
          </a:xfrm>
          <a:prstGeom prst="rect">
            <a:avLst/>
          </a:prstGeom>
        </p:spPr>
      </p:pic>
      <p:pic>
        <p:nvPicPr>
          <p:cNvPr id="9" name="圖片 8">
            <a:extLst>
              <a:ext uri="{FF2B5EF4-FFF2-40B4-BE49-F238E27FC236}">
                <a16:creationId xmlns:a16="http://schemas.microsoft.com/office/drawing/2014/main" id="{9C431160-6E22-0097-C57F-BBA497108462}"/>
              </a:ext>
            </a:extLst>
          </p:cNvPr>
          <p:cNvPicPr>
            <a:picLocks noChangeAspect="1"/>
          </p:cNvPicPr>
          <p:nvPr/>
        </p:nvPicPr>
        <p:blipFill>
          <a:blip r:embed="rId4"/>
          <a:stretch>
            <a:fillRect/>
          </a:stretch>
        </p:blipFill>
        <p:spPr>
          <a:xfrm>
            <a:off x="10206093" y="5678795"/>
            <a:ext cx="1206562" cy="482625"/>
          </a:xfrm>
          <a:prstGeom prst="rect">
            <a:avLst/>
          </a:prstGeom>
        </p:spPr>
      </p:pic>
      <p:pic>
        <p:nvPicPr>
          <p:cNvPr id="11" name="圖片 10">
            <a:extLst>
              <a:ext uri="{FF2B5EF4-FFF2-40B4-BE49-F238E27FC236}">
                <a16:creationId xmlns:a16="http://schemas.microsoft.com/office/drawing/2014/main" id="{100D2456-16DA-EDB7-A682-A1764EA2DECA}"/>
              </a:ext>
            </a:extLst>
          </p:cNvPr>
          <p:cNvPicPr>
            <a:picLocks noChangeAspect="1"/>
          </p:cNvPicPr>
          <p:nvPr/>
        </p:nvPicPr>
        <p:blipFill>
          <a:blip r:embed="rId5"/>
          <a:stretch>
            <a:fillRect/>
          </a:stretch>
        </p:blipFill>
        <p:spPr>
          <a:xfrm>
            <a:off x="10206093" y="4942158"/>
            <a:ext cx="939848" cy="495325"/>
          </a:xfrm>
          <a:prstGeom prst="rect">
            <a:avLst/>
          </a:prstGeom>
        </p:spPr>
      </p:pic>
    </p:spTree>
    <p:extLst>
      <p:ext uri="{BB962C8B-B14F-4D97-AF65-F5344CB8AC3E}">
        <p14:creationId xmlns:p14="http://schemas.microsoft.com/office/powerpoint/2010/main" val="2788630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E3BEA9-3181-4D1B-1342-7EB760820D85}"/>
              </a:ext>
            </a:extLst>
          </p:cNvPr>
          <p:cNvSpPr>
            <a:spLocks noGrp="1"/>
          </p:cNvSpPr>
          <p:nvPr>
            <p:ph type="title"/>
          </p:nvPr>
        </p:nvSpPr>
        <p:spPr/>
        <p:txBody>
          <a:bodyPr/>
          <a:lstStyle/>
          <a:p>
            <a:r>
              <a:rPr lang="en-US" altLang="zh-TW" dirty="0">
                <a:latin typeface="Arial" panose="020B0604020202020204" pitchFamily="34" charset="0"/>
                <a:cs typeface="Arial" panose="020B0604020202020204" pitchFamily="34" charset="0"/>
              </a:rPr>
              <a:t>Channel Allocator (2/2)</a:t>
            </a:r>
            <a:endParaRPr lang="zh-TW" altLang="en-US" dirty="0"/>
          </a:p>
        </p:txBody>
      </p:sp>
      <p:sp>
        <p:nvSpPr>
          <p:cNvPr id="3" name="內容版面配置區 2">
            <a:extLst>
              <a:ext uri="{FF2B5EF4-FFF2-40B4-BE49-F238E27FC236}">
                <a16:creationId xmlns:a16="http://schemas.microsoft.com/office/drawing/2014/main" id="{D3F4D3B3-5F9B-ACCD-1D15-452E443128B9}"/>
              </a:ext>
            </a:extLst>
          </p:cNvPr>
          <p:cNvSpPr>
            <a:spLocks noGrp="1"/>
          </p:cNvSpPr>
          <p:nvPr>
            <p:ph idx="1"/>
          </p:nvPr>
        </p:nvSpPr>
        <p:spPr/>
        <p:txBody>
          <a:bodyPr/>
          <a:lstStyle/>
          <a:p>
            <a:r>
              <a:rPr lang="en-US" altLang="zh-TW" dirty="0">
                <a:latin typeface="Arial" panose="020B0604020202020204" pitchFamily="34" charset="0"/>
                <a:cs typeface="Arial" panose="020B0604020202020204" pitchFamily="34" charset="0"/>
              </a:rPr>
              <a:t>The core function of ANN is to decrease the error rate and continue iterating until the cost function converge to the minimum.</a:t>
            </a:r>
          </a:p>
          <a:p>
            <a:r>
              <a:rPr lang="en-US" altLang="zh-TW" dirty="0">
                <a:latin typeface="Arial" panose="020B0604020202020204" pitchFamily="34" charset="0"/>
                <a:cs typeface="Arial" panose="020B0604020202020204" pitchFamily="34" charset="0"/>
              </a:rPr>
              <a:t>To reduce the calculation, the SGD(Stochastic Gradient Descent) algorithm is chosen. Also, the optimization module based on SGD, Adam, has been chosen, too.</a:t>
            </a:r>
          </a:p>
          <a:p>
            <a:r>
              <a:rPr lang="en-US" altLang="zh-TW" dirty="0">
                <a:latin typeface="Arial" panose="020B0604020202020204" pitchFamily="34" charset="0"/>
                <a:cs typeface="Arial" panose="020B0604020202020204" pitchFamily="34" charset="0"/>
              </a:rPr>
              <a:t>We can train the model on the host side, and then send the parameter to the FTL as well as  training the model  when the controller is idled. This makes a advantage that the training phase does not affect the performance of the SSD hardware.</a:t>
            </a:r>
            <a:endParaRPr lang="zh-TW"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915765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3094</TotalTime>
  <Words>1319</Words>
  <Application>Microsoft Office PowerPoint</Application>
  <PresentationFormat>寬螢幕</PresentationFormat>
  <Paragraphs>96</Paragraphs>
  <Slides>15</Slides>
  <Notes>11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15</vt:i4>
      </vt:variant>
    </vt:vector>
  </HeadingPairs>
  <TitlesOfParts>
    <vt:vector size="20" baseType="lpstr">
      <vt:lpstr>Arial</vt:lpstr>
      <vt:lpstr>Calibri</vt:lpstr>
      <vt:lpstr>Calibri Light</vt:lpstr>
      <vt:lpstr>Times New Roman</vt:lpstr>
      <vt:lpstr>Office 佈景主題</vt:lpstr>
      <vt:lpstr>SSDKeeper: Self-Adapting Channel Allocation to Improve the Performance of SSD Devices</vt:lpstr>
      <vt:lpstr>Outline</vt:lpstr>
      <vt:lpstr>Introduction (1/2)</vt:lpstr>
      <vt:lpstr>Introduction (2/2)</vt:lpstr>
      <vt:lpstr>SSDKeeper Design</vt:lpstr>
      <vt:lpstr>Features Collector</vt:lpstr>
      <vt:lpstr>Strategy Learner</vt:lpstr>
      <vt:lpstr>Channel Allocator (1/2)</vt:lpstr>
      <vt:lpstr>Channel Allocator (2/2)</vt:lpstr>
      <vt:lpstr>Hybrid Page Allocator</vt:lpstr>
      <vt:lpstr>Evaluation (1/4)</vt:lpstr>
      <vt:lpstr>Evaluation (2/4)</vt:lpstr>
      <vt:lpstr>Evaluation (3/4)</vt:lpstr>
      <vt:lpstr>Evaluation (4/4)</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Parallelism-Aware Channel Partition for Read/Write Interference Mitigation in Solid-State Drives</dc:title>
  <dc:creator>家慶 林</dc:creator>
  <cp:lastModifiedBy>家慶 林</cp:lastModifiedBy>
  <cp:revision>15</cp:revision>
  <dcterms:created xsi:type="dcterms:W3CDTF">2023-11-18T07:08:23Z</dcterms:created>
  <dcterms:modified xsi:type="dcterms:W3CDTF">2024-01-08T13:34:33Z</dcterms:modified>
</cp:coreProperties>
</file>