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D_18905950.xml" ContentType="application/vnd.ms-powerpoint.comments+xml"/>
  <Override PartName="/ppt/comments/modernComment_102_8CB6AA0B.xml" ContentType="application/vnd.ms-powerpoint.comments+xml"/>
  <Override PartName="/ppt/comments/modernComment_104_205D812B.xml" ContentType="application/vnd.ms-powerpoint.comments+xml"/>
  <Override PartName="/ppt/comments/modernComment_105_29477F1E.xml" ContentType="application/vnd.ms-powerpoint.comments+xml"/>
  <Override PartName="/ppt/comments/modernComment_108_69753112.xml" ContentType="application/vnd.ms-powerpoint.comments+xml"/>
  <Override PartName="/ppt/comments/modernComment_10E_210C2F8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65" r:id="rId13"/>
    <p:sldId id="268" r:id="rId14"/>
    <p:sldId id="266" r:id="rId15"/>
    <p:sldId id="267" r:id="rId16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FCB056-C3D5-F1E6-7639-0EF70DE62FD0}" name="Magagnin, Giovanni" initials="MG" userId="Magagnin, Giovanni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2_8CB6AA0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A75737-6A72-4DDC-B295-4751F05509E7}" authorId="{89FCB056-C3D5-F1E6-7639-0EF70DE62FD0}" created="2022-05-05T16:30:14.502">
    <pc:sldMkLst xmlns:pc="http://schemas.microsoft.com/office/powerpoint/2013/main/command">
      <pc:docMk/>
      <pc:sldMk cId="2360781323" sldId="258"/>
    </pc:sldMkLst>
    <p188:txBody>
      <a:bodyPr/>
      <a:lstStyle/>
      <a:p>
        <a:r>
          <a:rPr lang="it-CH"/>
          <a:t>Comment from Tim: adding one slide before this one to introduce the motivation</a:t>
        </a:r>
      </a:p>
    </p188:txBody>
  </p188:cm>
</p188:cmLst>
</file>

<file path=ppt/comments/modernComment_104_205D812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3A1E92D-7F56-4A7F-AD23-794ACEC597EB}" authorId="{89FCB056-C3D5-F1E6-7639-0EF70DE62FD0}" created="2022-05-06T08:04:43.159">
    <pc:sldMkLst xmlns:pc="http://schemas.microsoft.com/office/powerpoint/2013/main/command">
      <pc:docMk/>
      <pc:sldMk cId="542998827" sldId="260"/>
    </pc:sldMkLst>
    <p188:txBody>
      <a:bodyPr/>
      <a:lstStyle/>
      <a:p>
        <a:r>
          <a:rPr lang="it-CH"/>
          <a:t>We first just tried with recommender, with a couple of thousands rows. 
When we tried to scale it got fucked up</a:t>
        </a:r>
      </a:p>
    </p188:txBody>
  </p188:cm>
</p188:cmLst>
</file>

<file path=ppt/comments/modernComment_105_29477F1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19CC2EE-6D60-48A3-8C3D-452C2A25302D}" authorId="{89FCB056-C3D5-F1E6-7639-0EF70DE62FD0}" created="2022-05-06T08:05:15.791">
    <pc:sldMkLst xmlns:pc="http://schemas.microsoft.com/office/powerpoint/2013/main/command">
      <pc:docMk/>
      <pc:sldMk cId="692551454" sldId="261"/>
    </pc:sldMkLst>
    <p188:txBody>
      <a:bodyPr/>
      <a:lstStyle/>
      <a:p>
        <a:r>
          <a:rPr lang="it-CH"/>
          <a:t>Here is when we decided to use SQL and Spark</a:t>
        </a:r>
      </a:p>
    </p188:txBody>
  </p188:cm>
</p188:cmLst>
</file>

<file path=ppt/comments/modernComment_108_6975311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F2B4AE7-8E17-4D58-84E7-AFF389F4BB75}" authorId="{89FCB056-C3D5-F1E6-7639-0EF70DE62FD0}" created="2022-05-06T08:47:06.173">
    <pc:sldMkLst xmlns:pc="http://schemas.microsoft.com/office/powerpoint/2013/main/command">
      <pc:docMk/>
      <pc:sldMk cId="1769287954" sldId="264"/>
    </pc:sldMkLst>
    <p188:txBody>
      <a:bodyPr/>
      <a:lstStyle/>
      <a:p>
        <a:r>
          <a:rPr lang="it-CH"/>
          <a:t>Shall we add something about the limitations?</a:t>
        </a:r>
      </a:p>
    </p188:txBody>
  </p188:cm>
</p188:cmLst>
</file>

<file path=ppt/comments/modernComment_10D_1890595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C25F516-8DD0-4079-A92F-B6F751218610}" authorId="{89FCB056-C3D5-F1E6-7639-0EF70DE62FD0}" created="2022-05-06T08:18:30.077">
    <pc:sldMkLst xmlns:pc="http://schemas.microsoft.com/office/powerpoint/2013/main/command">
      <pc:docMk/>
      <pc:sldMk cId="412113232" sldId="269"/>
    </pc:sldMkLst>
    <p188:txBody>
      <a:bodyPr/>
      <a:lstStyle/>
      <a:p>
        <a:r>
          <a:rPr lang="it-CH"/>
          <a:t>Here add some facts about ecommerce, add some numbers regarding the volume of products bought, and the potential value added by improving this interaction</a:t>
        </a:r>
      </a:p>
    </p188:txBody>
  </p188:cm>
</p188:cmLst>
</file>

<file path=ppt/comments/modernComment_10E_210C2F8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7BB328A-D10A-4B9E-9E30-932E3F18E896}" authorId="{89FCB056-C3D5-F1E6-7639-0EF70DE62FD0}" created="2022-05-06T08:47:06.173">
    <pc:sldMkLst xmlns:pc="http://schemas.microsoft.com/office/powerpoint/2013/main/command">
      <pc:docMk/>
      <pc:sldMk cId="1769287954" sldId="264"/>
    </pc:sldMkLst>
    <p188:txBody>
      <a:bodyPr/>
      <a:lstStyle/>
      <a:p>
        <a:r>
          <a:rPr lang="it-CH"/>
          <a:t>Shall we add something about the limitations?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2ED2-0895-E5D9-03A0-BA42AF435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8DD49-207D-EC17-302A-E66229560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EFF71-C65B-32CF-EFA6-7DCC1783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B3D5-4AE2-4662-B462-F8B6A44D970D}" type="datetimeFigureOut">
              <a:rPr lang="it-CH" smtClean="0"/>
              <a:t>06.05.2022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98244-209B-6567-0AD8-2D539A48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2CB0A-3D59-409A-2B29-FBE4C142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621-855E-47DB-9AA6-561B8C7D0E1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2860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2283-096D-2E87-571F-56B4D620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3AAB7-0B24-AC5F-B72B-116E8040D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26B0F-3325-C9DD-528C-7776FA44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B3D5-4AE2-4662-B462-F8B6A44D970D}" type="datetimeFigureOut">
              <a:rPr lang="it-CH" smtClean="0"/>
              <a:t>06.05.2022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D652D-416C-15A2-A02D-B398B5DA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8166B-53E9-3F19-D1AE-59A298A2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621-855E-47DB-9AA6-561B8C7D0E1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8939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DFDA1-CE61-D04F-7FD8-B51631E42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37DAF-8C48-8761-A9F4-612EAAD23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E2101-3F65-DC0B-03E6-3CFE434A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B3D5-4AE2-4662-B462-F8B6A44D970D}" type="datetimeFigureOut">
              <a:rPr lang="it-CH" smtClean="0"/>
              <a:t>06.05.2022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753EF-2C74-E9B3-69B8-EF11A096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9726C-7054-9D0E-21C9-ED216EEB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621-855E-47DB-9AA6-561B8C7D0E1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8305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C50A-FA49-F087-EC4D-8099E2C1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77E05-F1E2-85BB-3CE5-38C529DD7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D7E9C-5D39-D516-062C-B8637AA2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B3D5-4AE2-4662-B462-F8B6A44D970D}" type="datetimeFigureOut">
              <a:rPr lang="it-CH" smtClean="0"/>
              <a:t>06.05.2022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55767-EE52-5C23-0D91-6657D7CF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9D861-82E2-D78D-40FA-21D16D79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621-855E-47DB-9AA6-561B8C7D0E1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1639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5996-1B16-B488-6EDF-7EBA6DB36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30F6F-9C9F-E2F0-DFF4-21CF98A7F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1580C-69FB-4E8F-197B-3EE89054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B3D5-4AE2-4662-B462-F8B6A44D970D}" type="datetimeFigureOut">
              <a:rPr lang="it-CH" smtClean="0"/>
              <a:t>06.05.2022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14C6E-FE71-F7A0-BD42-F8FDF35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49FC1-DD37-5C69-8D6B-480FE0D5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621-855E-47DB-9AA6-561B8C7D0E1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2557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53F89-AFDD-B93B-F66D-F4DE7878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33D43-359A-3BCD-4BA7-49465C6A6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6A482-2362-5122-B0BC-986A78D4B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2E475-A988-61E0-522A-845DDA34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B3D5-4AE2-4662-B462-F8B6A44D970D}" type="datetimeFigureOut">
              <a:rPr lang="it-CH" smtClean="0"/>
              <a:t>06.05.2022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F46BB-20D8-5300-D0A1-A855E6E2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CB6A8-BC4B-1F40-90E8-ECFAFFF0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621-855E-47DB-9AA6-561B8C7D0E1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1679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394F-EF87-B9B2-B2D0-9E5C3B6A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C0A74-FEB3-CD0F-CB7E-E6BCE7C28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DB3C5-4E1D-B0F8-8FD9-F3EA5278C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DBC2E-C841-58F5-A421-8AC988C56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640E2-9DB5-CEEE-6437-F260C1756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0463BB-0E99-3055-DDEF-2E408051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B3D5-4AE2-4662-B462-F8B6A44D970D}" type="datetimeFigureOut">
              <a:rPr lang="it-CH" smtClean="0"/>
              <a:t>06.05.2022</a:t>
            </a:fld>
            <a:endParaRPr lang="it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98BA9-CDB6-6652-6F45-D063ED0D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04495-86AD-CE8F-DEA3-4E50D03C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621-855E-47DB-9AA6-561B8C7D0E1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865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640D-C172-9077-6B21-8AAAA0AA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70B2B-46DA-79BE-20CD-2C51F1F8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B3D5-4AE2-4662-B462-F8B6A44D970D}" type="datetimeFigureOut">
              <a:rPr lang="it-CH" smtClean="0"/>
              <a:t>06.05.2022</a:t>
            </a:fld>
            <a:endParaRPr lang="it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F5467-062B-6ED7-4E91-3B663215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33158-E208-2FCB-E30E-C764841F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621-855E-47DB-9AA6-561B8C7D0E1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7299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8D16A-F01F-C230-8D9D-E177981E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B3D5-4AE2-4662-B462-F8B6A44D970D}" type="datetimeFigureOut">
              <a:rPr lang="it-CH" smtClean="0"/>
              <a:t>06.05.2022</a:t>
            </a:fld>
            <a:endParaRPr lang="it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C8C76-6C74-AE75-D9DC-5D7FBA54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7BBF0-51FF-A59E-3BA0-1D94479C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621-855E-47DB-9AA6-561B8C7D0E1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3591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1466-EB14-04BF-F41E-B28F59E6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79338-3BC6-E105-335E-9D1D20162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2B9F5-5D30-C4C1-55F9-AD4E96E43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6409-91CF-1BC3-01CB-A7B958ED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B3D5-4AE2-4662-B462-F8B6A44D970D}" type="datetimeFigureOut">
              <a:rPr lang="it-CH" smtClean="0"/>
              <a:t>06.05.2022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7CB6D-4A3A-D346-DDDD-61B346B1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8170C-7184-A82B-CA52-D75260BC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621-855E-47DB-9AA6-561B8C7D0E1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601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65EF-8C13-1CED-E2F0-1994AA9D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E217E9-961E-1FC6-7241-96DA1D0E8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06FF8-A832-0A89-105C-7852A2E5A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7DF26-81AC-72E5-CE57-9F8AC49A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B3D5-4AE2-4662-B462-F8B6A44D970D}" type="datetimeFigureOut">
              <a:rPr lang="it-CH" smtClean="0"/>
              <a:t>06.05.2022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6F0C8-4AC8-E2C5-ACC8-7C97D2D5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E2448-FD9B-71E9-BE74-58129564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D621-855E-47DB-9AA6-561B8C7D0E1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6338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2B6DBE-4181-5145-3BC6-99B1688E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F419D-5427-709C-2D3F-4B50DA1EB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F2AD9-1E79-91F0-1558-B534B51A6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B3D5-4AE2-4662-B462-F8B6A44D970D}" type="datetimeFigureOut">
              <a:rPr lang="it-CH" smtClean="0"/>
              <a:t>06.05.2022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7C340-D772-44EA-1D75-C42EA0C33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F3E00-6E2F-4E4B-7BD0-3B188442E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8D621-855E-47DB-9AA6-561B8C7D0E1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6926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8_6975311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E_210C2F8B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D_1890595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8CB6AA0B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205D812B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29477F1E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F7512E-B314-5037-31F7-55103E820E80}"/>
              </a:ext>
            </a:extLst>
          </p:cNvPr>
          <p:cNvSpPr/>
          <p:nvPr/>
        </p:nvSpPr>
        <p:spPr>
          <a:xfrm>
            <a:off x="1052052" y="560439"/>
            <a:ext cx="10078064" cy="2868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CH" dirty="0"/>
              <a:t>**THIS SLIDE IS NOT PART OF THE DECK</a:t>
            </a:r>
          </a:p>
          <a:p>
            <a:endParaRPr lang="it-CH" dirty="0"/>
          </a:p>
          <a:p>
            <a:r>
              <a:rPr lang="it-CH" dirty="0"/>
              <a:t>Project </a:t>
            </a:r>
            <a:r>
              <a:rPr lang="it-CH" dirty="0" err="1"/>
              <a:t>presentations</a:t>
            </a:r>
            <a:r>
              <a:rPr lang="it-CH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«Economics-style </a:t>
            </a:r>
            <a:r>
              <a:rPr lang="it-CH" dirty="0" err="1"/>
              <a:t>presentation</a:t>
            </a:r>
            <a:r>
              <a:rPr lang="it-CH" dirty="0"/>
              <a:t>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Focus on (</a:t>
            </a:r>
            <a:r>
              <a:rPr lang="it-CH" dirty="0" err="1"/>
              <a:t>primarily</a:t>
            </a:r>
            <a:r>
              <a:rPr lang="it-CH" dirty="0"/>
              <a:t> </a:t>
            </a:r>
            <a:r>
              <a:rPr lang="it-CH" dirty="0" err="1"/>
              <a:t>economic</a:t>
            </a:r>
            <a:r>
              <a:rPr lang="it-CH" dirty="0"/>
              <a:t>) </a:t>
            </a:r>
            <a:r>
              <a:rPr lang="it-CH" dirty="0" err="1"/>
              <a:t>content</a:t>
            </a:r>
            <a:r>
              <a:rPr lang="it-CH" dirty="0"/>
              <a:t>, </a:t>
            </a:r>
            <a:r>
              <a:rPr lang="it-CH" dirty="0" err="1"/>
              <a:t>not</a:t>
            </a:r>
            <a:r>
              <a:rPr lang="it-CH" dirty="0"/>
              <a:t> coding (the project reports </a:t>
            </a:r>
            <a:r>
              <a:rPr lang="it-CH" dirty="0" err="1"/>
              <a:t>will</a:t>
            </a:r>
            <a:r>
              <a:rPr lang="it-CH" dirty="0"/>
              <a:t> </a:t>
            </a:r>
            <a:r>
              <a:rPr lang="it-CH" dirty="0" err="1"/>
              <a:t>provide</a:t>
            </a:r>
            <a:r>
              <a:rPr lang="it-CH" dirty="0"/>
              <a:t> </a:t>
            </a:r>
            <a:r>
              <a:rPr lang="it-CH" dirty="0" err="1"/>
              <a:t>enough</a:t>
            </a:r>
            <a:r>
              <a:rPr lang="it-CH" dirty="0"/>
              <a:t> room for the </a:t>
            </a:r>
            <a:r>
              <a:rPr lang="it-CH" dirty="0" err="1"/>
              <a:t>latter</a:t>
            </a:r>
            <a:r>
              <a:rPr lang="it-CH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 err="1"/>
              <a:t>Expected</a:t>
            </a:r>
            <a:r>
              <a:rPr lang="it-CH" dirty="0"/>
              <a:t> knowledge of audience: </a:t>
            </a:r>
            <a:r>
              <a:rPr lang="it-CH" dirty="0" err="1"/>
              <a:t>prerequisite</a:t>
            </a:r>
            <a:r>
              <a:rPr lang="it-CH" dirty="0"/>
              <a:t> for </a:t>
            </a:r>
            <a:r>
              <a:rPr lang="it-CH" dirty="0" err="1"/>
              <a:t>this</a:t>
            </a:r>
            <a:r>
              <a:rPr lang="it-CH" dirty="0"/>
              <a:t> </a:t>
            </a:r>
            <a:r>
              <a:rPr lang="it-CH" dirty="0" err="1"/>
              <a:t>course</a:t>
            </a:r>
            <a:r>
              <a:rPr lang="it-CH" dirty="0"/>
              <a:t> (knowledge of R, and </a:t>
            </a:r>
            <a:r>
              <a:rPr lang="it-CH" dirty="0" err="1"/>
              <a:t>econs</a:t>
            </a:r>
            <a:r>
              <a:rPr lang="it-CH" dirty="0"/>
              <a:t> </a:t>
            </a:r>
            <a:r>
              <a:rPr lang="it-CH" dirty="0" err="1"/>
              <a:t>methods</a:t>
            </a:r>
            <a:r>
              <a:rPr lang="it-CH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Do </a:t>
            </a:r>
            <a:r>
              <a:rPr lang="it-CH" dirty="0" err="1"/>
              <a:t>not</a:t>
            </a:r>
            <a:r>
              <a:rPr lang="it-CH" dirty="0"/>
              <a:t> </a:t>
            </a:r>
            <a:r>
              <a:rPr lang="it-CH" dirty="0" err="1"/>
              <a:t>expect</a:t>
            </a:r>
            <a:r>
              <a:rPr lang="it-CH" dirty="0"/>
              <a:t> the audience to be </a:t>
            </a:r>
            <a:r>
              <a:rPr lang="it-CH" dirty="0" err="1"/>
              <a:t>familiar</a:t>
            </a:r>
            <a:r>
              <a:rPr lang="it-CH" dirty="0"/>
              <a:t> with </a:t>
            </a:r>
            <a:r>
              <a:rPr lang="it-CH" dirty="0" err="1"/>
              <a:t>every</a:t>
            </a:r>
            <a:r>
              <a:rPr lang="it-CH" dirty="0"/>
              <a:t> </a:t>
            </a:r>
            <a:r>
              <a:rPr lang="it-CH" dirty="0" err="1"/>
              <a:t>specialized</a:t>
            </a:r>
            <a:r>
              <a:rPr lang="it-CH" dirty="0"/>
              <a:t> </a:t>
            </a:r>
            <a:r>
              <a:rPr lang="it-CH" dirty="0" err="1"/>
              <a:t>method</a:t>
            </a:r>
            <a:r>
              <a:rPr lang="it-CH" dirty="0"/>
              <a:t> (</a:t>
            </a:r>
            <a:r>
              <a:rPr lang="it-CH" dirty="0" err="1"/>
              <a:t>we</a:t>
            </a:r>
            <a:r>
              <a:rPr lang="it-CH" dirty="0"/>
              <a:t> </a:t>
            </a:r>
            <a:r>
              <a:rPr lang="it-CH" dirty="0" err="1"/>
              <a:t>should</a:t>
            </a:r>
            <a:r>
              <a:rPr lang="it-CH" dirty="0"/>
              <a:t> </a:t>
            </a:r>
            <a:r>
              <a:rPr lang="it-CH" dirty="0" err="1"/>
              <a:t>explain</a:t>
            </a:r>
            <a:r>
              <a:rPr lang="it-CH" dirty="0"/>
              <a:t> SQL and Spark, and </a:t>
            </a:r>
            <a:r>
              <a:rPr lang="it-CH" dirty="0" err="1"/>
              <a:t>how</a:t>
            </a:r>
            <a:r>
              <a:rPr lang="it-CH" dirty="0"/>
              <a:t> </a:t>
            </a:r>
            <a:r>
              <a:rPr lang="it-CH" dirty="0" err="1"/>
              <a:t>we</a:t>
            </a:r>
            <a:r>
              <a:rPr lang="it-CH" dirty="0"/>
              <a:t> </a:t>
            </a:r>
            <a:r>
              <a:rPr lang="it-CH" dirty="0" err="1"/>
              <a:t>used</a:t>
            </a:r>
            <a:r>
              <a:rPr lang="it-CH" dirty="0"/>
              <a:t> </a:t>
            </a:r>
            <a:r>
              <a:rPr lang="it-CH" dirty="0" err="1"/>
              <a:t>them</a:t>
            </a:r>
            <a:r>
              <a:rPr lang="it-CH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984D2-2B51-073C-4388-A2BAFFADB242}"/>
              </a:ext>
            </a:extLst>
          </p:cNvPr>
          <p:cNvSpPr/>
          <p:nvPr/>
        </p:nvSpPr>
        <p:spPr>
          <a:xfrm>
            <a:off x="1052052" y="3429000"/>
            <a:ext cx="10078064" cy="2868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it-CH" dirty="0" err="1"/>
              <a:t>Grading</a:t>
            </a:r>
            <a:r>
              <a:rPr lang="it-CH" dirty="0"/>
              <a:t> </a:t>
            </a:r>
            <a:r>
              <a:rPr lang="it-CH" dirty="0" err="1"/>
              <a:t>aspects</a:t>
            </a:r>
            <a:r>
              <a:rPr lang="it-CH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 err="1">
                <a:highlight>
                  <a:srgbClr val="C0C0C0"/>
                </a:highlight>
              </a:rPr>
              <a:t>Difficulty</a:t>
            </a:r>
            <a:r>
              <a:rPr lang="it-CH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>
                <a:highlight>
                  <a:srgbClr val="C0C0C0"/>
                </a:highlight>
              </a:rPr>
              <a:t>Data size</a:t>
            </a:r>
            <a:r>
              <a:rPr lang="it-CH" dirty="0"/>
              <a:t> / </a:t>
            </a:r>
            <a:r>
              <a:rPr lang="it-CH" dirty="0" err="1">
                <a:highlight>
                  <a:srgbClr val="C0C0C0"/>
                </a:highlight>
              </a:rPr>
              <a:t>complexity</a:t>
            </a:r>
            <a:endParaRPr lang="it-CH" dirty="0">
              <a:highlight>
                <a:srgbClr val="C0C0C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 err="1">
                <a:highlight>
                  <a:srgbClr val="C0C0C0"/>
                </a:highlight>
              </a:rPr>
              <a:t>Methodology</a:t>
            </a:r>
            <a:endParaRPr lang="it-CH" dirty="0"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 err="1">
                <a:highlight>
                  <a:srgbClr val="C0C0C0"/>
                </a:highlight>
              </a:rPr>
              <a:t>Efficiency</a:t>
            </a:r>
            <a:r>
              <a:rPr lang="it-CH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>
                <a:highlight>
                  <a:srgbClr val="C0C0C0"/>
                </a:highlight>
              </a:rPr>
              <a:t>Appropriate big data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 err="1">
                <a:highlight>
                  <a:srgbClr val="C0C0C0"/>
                </a:highlight>
              </a:rPr>
              <a:t>Efficient</a:t>
            </a:r>
            <a:r>
              <a:rPr lang="it-CH" dirty="0">
                <a:highlight>
                  <a:srgbClr val="C0C0C0"/>
                </a:highlight>
              </a:rPr>
              <a:t> 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 err="1">
                <a:highlight>
                  <a:srgbClr val="C0C0C0"/>
                </a:highlight>
              </a:rPr>
              <a:t>Empirical</a:t>
            </a:r>
            <a:r>
              <a:rPr lang="it-CH" dirty="0">
                <a:highlight>
                  <a:srgbClr val="C0C0C0"/>
                </a:highlight>
              </a:rPr>
              <a:t> strategy</a:t>
            </a:r>
            <a:r>
              <a:rPr lang="it-CH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 err="1">
                <a:highlight>
                  <a:srgbClr val="C0C0C0"/>
                </a:highlight>
              </a:rPr>
              <a:t>Usefulness</a:t>
            </a:r>
            <a:r>
              <a:rPr lang="it-CH" dirty="0">
                <a:highlight>
                  <a:srgbClr val="C0C0C0"/>
                </a:highlight>
              </a:rPr>
              <a:t> of the </a:t>
            </a:r>
            <a:r>
              <a:rPr lang="it-CH" dirty="0" err="1">
                <a:highlight>
                  <a:srgbClr val="C0C0C0"/>
                </a:highlight>
              </a:rPr>
              <a:t>empirical</a:t>
            </a:r>
            <a:r>
              <a:rPr lang="it-CH" dirty="0">
                <a:highlight>
                  <a:srgbClr val="C0C0C0"/>
                </a:highlight>
              </a:rPr>
              <a:t> </a:t>
            </a:r>
            <a:r>
              <a:rPr lang="it-CH" dirty="0" err="1">
                <a:highlight>
                  <a:srgbClr val="C0C0C0"/>
                </a:highlight>
              </a:rPr>
              <a:t>approach</a:t>
            </a:r>
            <a:r>
              <a:rPr lang="it-CH" dirty="0">
                <a:highlight>
                  <a:srgbClr val="C0C0C0"/>
                </a:highlight>
              </a:rPr>
              <a:t> </a:t>
            </a:r>
            <a:r>
              <a:rPr lang="it-CH" dirty="0" err="1">
                <a:highlight>
                  <a:srgbClr val="C0C0C0"/>
                </a:highlight>
              </a:rPr>
              <a:t>given</a:t>
            </a:r>
            <a:r>
              <a:rPr lang="it-CH" dirty="0">
                <a:highlight>
                  <a:srgbClr val="C0C0C0"/>
                </a:highlight>
              </a:rPr>
              <a:t> the RQ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 err="1">
                <a:highlight>
                  <a:srgbClr val="C0C0C0"/>
                </a:highlight>
              </a:rPr>
              <a:t>Accuracy</a:t>
            </a:r>
            <a:r>
              <a:rPr lang="it-CH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 err="1">
                <a:highlight>
                  <a:srgbClr val="C0C0C0"/>
                </a:highlight>
              </a:rPr>
              <a:t>Explanation</a:t>
            </a:r>
            <a:r>
              <a:rPr lang="it-CH" dirty="0">
                <a:highlight>
                  <a:srgbClr val="C0C0C0"/>
                </a:highlight>
              </a:rPr>
              <a:t> of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/>
              <a:t> </a:t>
            </a:r>
            <a:r>
              <a:rPr lang="it-CH" dirty="0" err="1">
                <a:highlight>
                  <a:srgbClr val="C0C0C0"/>
                </a:highlight>
              </a:rPr>
              <a:t>interpretation</a:t>
            </a:r>
            <a:r>
              <a:rPr lang="it-CH" dirty="0">
                <a:highlight>
                  <a:srgbClr val="C0C0C0"/>
                </a:highlight>
              </a:rPr>
              <a:t> of the </a:t>
            </a:r>
            <a:r>
              <a:rPr lang="it-CH" dirty="0" err="1">
                <a:highlight>
                  <a:srgbClr val="C0C0C0"/>
                </a:highlight>
              </a:rPr>
              <a:t>results</a:t>
            </a:r>
            <a:endParaRPr lang="it-CH" dirty="0"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Overall </a:t>
            </a:r>
            <a:r>
              <a:rPr lang="it-CH" dirty="0" err="1"/>
              <a:t>presentation</a:t>
            </a:r>
            <a:r>
              <a:rPr lang="it-CH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 err="1"/>
              <a:t>Convincing</a:t>
            </a:r>
            <a:r>
              <a:rPr lang="it-CH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/>
              <a:t>To the 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/>
              <a:t>Clear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/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244518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68B7-C3F3-9EC9-45DB-BCCD6913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296300"/>
            <a:ext cx="10515600" cy="834410"/>
          </a:xfrm>
        </p:spPr>
        <p:txBody>
          <a:bodyPr>
            <a:normAutofit fontScale="90000"/>
          </a:bodyPr>
          <a:lstStyle/>
          <a:p>
            <a:r>
              <a:rPr lang="it-CH" dirty="0" err="1"/>
              <a:t>Economic</a:t>
            </a:r>
            <a:r>
              <a:rPr lang="it-CH" dirty="0"/>
              <a:t> and business </a:t>
            </a:r>
            <a:r>
              <a:rPr lang="it-CH" dirty="0" err="1"/>
              <a:t>implications</a:t>
            </a:r>
            <a:r>
              <a:rPr lang="it-CH" dirty="0"/>
              <a:t>, </a:t>
            </a:r>
            <a:r>
              <a:rPr lang="it-CH" dirty="0" err="1"/>
              <a:t>what</a:t>
            </a:r>
            <a:r>
              <a:rPr lang="it-CH" dirty="0"/>
              <a:t> </a:t>
            </a:r>
            <a:r>
              <a:rPr lang="it-CH" dirty="0" err="1"/>
              <a:t>contribution</a:t>
            </a:r>
            <a:r>
              <a:rPr lang="it-CH" dirty="0"/>
              <a:t> do </a:t>
            </a:r>
            <a:r>
              <a:rPr lang="it-CH" dirty="0" err="1"/>
              <a:t>we</a:t>
            </a:r>
            <a:r>
              <a:rPr lang="it-CH" dirty="0"/>
              <a:t> </a:t>
            </a:r>
            <a:r>
              <a:rPr lang="it-CH" dirty="0" err="1"/>
              <a:t>give</a:t>
            </a:r>
            <a:r>
              <a:rPr lang="it-CH" dirty="0"/>
              <a:t> to literature/businesses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CBC91F-465D-0B32-8BF3-F0A9B5181F7C}"/>
              </a:ext>
            </a:extLst>
          </p:cNvPr>
          <p:cNvCxnSpPr/>
          <p:nvPr/>
        </p:nvCxnSpPr>
        <p:spPr>
          <a:xfrm>
            <a:off x="334297" y="1278194"/>
            <a:ext cx="1149390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3598EFB-A26A-E5C8-E5D8-C1701DA76ABC}"/>
              </a:ext>
            </a:extLst>
          </p:cNvPr>
          <p:cNvSpPr/>
          <p:nvPr/>
        </p:nvSpPr>
        <p:spPr>
          <a:xfrm>
            <a:off x="6096000" y="5579806"/>
            <a:ext cx="5732206" cy="690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CH" dirty="0" err="1"/>
              <a:t>Accuracy</a:t>
            </a:r>
            <a:r>
              <a:rPr lang="it-CH" dirty="0"/>
              <a:t> (</a:t>
            </a:r>
            <a:r>
              <a:rPr lang="it-CH" dirty="0" err="1"/>
              <a:t>interpretation</a:t>
            </a:r>
            <a:r>
              <a:rPr lang="it-CH" dirty="0"/>
              <a:t> of the </a:t>
            </a:r>
            <a:r>
              <a:rPr lang="it-CH" dirty="0" err="1"/>
              <a:t>results</a:t>
            </a:r>
            <a:r>
              <a:rPr lang="it-CH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C8600-968D-FC7A-D9F1-A71E9457E886}"/>
              </a:ext>
            </a:extLst>
          </p:cNvPr>
          <p:cNvSpPr txBox="1"/>
          <p:nvPr/>
        </p:nvSpPr>
        <p:spPr>
          <a:xfrm>
            <a:off x="334296" y="2067339"/>
            <a:ext cx="108744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 err="1"/>
              <a:t>Economic</a:t>
            </a:r>
            <a:r>
              <a:rPr lang="it-CH" dirty="0"/>
              <a:t> </a:t>
            </a:r>
            <a:r>
              <a:rPr lang="it-CH" dirty="0" err="1"/>
              <a:t>implications</a:t>
            </a:r>
            <a:r>
              <a:rPr lang="it-CH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>
                <a:highlight>
                  <a:srgbClr val="FFFF00"/>
                </a:highlight>
              </a:rPr>
              <a:t>(HAVE A LOOK AT THE LINK AT THE END OF THE PRESENTATION TO FIND IDEAS</a:t>
            </a:r>
            <a:r>
              <a:rPr lang="it-CH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Business </a:t>
            </a:r>
            <a:r>
              <a:rPr lang="it-CH" dirty="0" err="1"/>
              <a:t>value</a:t>
            </a:r>
            <a:r>
              <a:rPr lang="it-CH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 err="1"/>
              <a:t>Let’s</a:t>
            </a:r>
            <a:r>
              <a:rPr lang="it-CH" dirty="0"/>
              <a:t> compute the </a:t>
            </a:r>
            <a:r>
              <a:rPr lang="it-CH" dirty="0" err="1"/>
              <a:t>incremental</a:t>
            </a:r>
            <a:r>
              <a:rPr lang="it-CH" dirty="0"/>
              <a:t> revenues </a:t>
            </a:r>
            <a:r>
              <a:rPr lang="it-CH" dirty="0" err="1"/>
              <a:t>that</a:t>
            </a:r>
            <a:r>
              <a:rPr lang="it-CH" dirty="0"/>
              <a:t> </a:t>
            </a:r>
            <a:r>
              <a:rPr lang="it-CH" dirty="0" err="1"/>
              <a:t>our</a:t>
            </a:r>
            <a:r>
              <a:rPr lang="it-CH" dirty="0"/>
              <a:t> </a:t>
            </a:r>
            <a:r>
              <a:rPr lang="it-CH" dirty="0" err="1"/>
              <a:t>recommender</a:t>
            </a:r>
            <a:r>
              <a:rPr lang="it-CH" dirty="0"/>
              <a:t> system can generate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 err="1"/>
              <a:t>It</a:t>
            </a:r>
            <a:r>
              <a:rPr lang="it-CH" dirty="0"/>
              <a:t> </a:t>
            </a:r>
            <a:r>
              <a:rPr lang="it-CH" dirty="0" err="1"/>
              <a:t>would</a:t>
            </a:r>
            <a:r>
              <a:rPr lang="it-CH" dirty="0"/>
              <a:t> be cool to </a:t>
            </a:r>
            <a:r>
              <a:rPr lang="it-CH" dirty="0" err="1"/>
              <a:t>have</a:t>
            </a:r>
            <a:r>
              <a:rPr lang="it-CH" dirty="0"/>
              <a:t> </a:t>
            </a:r>
            <a:r>
              <a:rPr lang="it-CH" dirty="0" err="1"/>
              <a:t>also</a:t>
            </a:r>
            <a:r>
              <a:rPr lang="it-CH" dirty="0"/>
              <a:t> a «</a:t>
            </a:r>
            <a:r>
              <a:rPr lang="it-CH" dirty="0" err="1"/>
              <a:t>universal</a:t>
            </a:r>
            <a:r>
              <a:rPr lang="it-CH" dirty="0"/>
              <a:t>» </a:t>
            </a:r>
            <a:r>
              <a:rPr lang="it-CH" dirty="0" err="1"/>
              <a:t>version</a:t>
            </a:r>
            <a:endParaRPr lang="it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7692879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68B7-C3F3-9EC9-45DB-BCCD6913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296300"/>
            <a:ext cx="10515600" cy="834410"/>
          </a:xfrm>
        </p:spPr>
        <p:txBody>
          <a:bodyPr>
            <a:normAutofit fontScale="90000"/>
          </a:bodyPr>
          <a:lstStyle/>
          <a:p>
            <a:r>
              <a:rPr lang="it-CH" dirty="0" err="1"/>
              <a:t>Limitations</a:t>
            </a:r>
            <a:r>
              <a:rPr lang="it-CH" dirty="0"/>
              <a:t> of </a:t>
            </a:r>
            <a:r>
              <a:rPr lang="it-CH" dirty="0" err="1"/>
              <a:t>our</a:t>
            </a:r>
            <a:r>
              <a:rPr lang="it-CH" dirty="0"/>
              <a:t> </a:t>
            </a:r>
            <a:r>
              <a:rPr lang="it-CH" dirty="0" err="1"/>
              <a:t>approach</a:t>
            </a:r>
            <a:r>
              <a:rPr lang="it-CH" dirty="0"/>
              <a:t>, </a:t>
            </a:r>
            <a:r>
              <a:rPr lang="it-CH" dirty="0" err="1"/>
              <a:t>what</a:t>
            </a:r>
            <a:r>
              <a:rPr lang="it-CH" dirty="0"/>
              <a:t> else </a:t>
            </a:r>
            <a:r>
              <a:rPr lang="it-CH" dirty="0" err="1"/>
              <a:t>could</a:t>
            </a:r>
            <a:r>
              <a:rPr lang="it-CH" dirty="0"/>
              <a:t> be </a:t>
            </a:r>
            <a:r>
              <a:rPr lang="it-CH" dirty="0" err="1"/>
              <a:t>done</a:t>
            </a:r>
            <a:endParaRPr lang="it-CH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CBC91F-465D-0B32-8BF3-F0A9B5181F7C}"/>
              </a:ext>
            </a:extLst>
          </p:cNvPr>
          <p:cNvCxnSpPr/>
          <p:nvPr/>
        </p:nvCxnSpPr>
        <p:spPr>
          <a:xfrm>
            <a:off x="334297" y="1278194"/>
            <a:ext cx="1149390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3598EFB-A26A-E5C8-E5D8-C1701DA76ABC}"/>
              </a:ext>
            </a:extLst>
          </p:cNvPr>
          <p:cNvSpPr/>
          <p:nvPr/>
        </p:nvSpPr>
        <p:spPr>
          <a:xfrm>
            <a:off x="6096000" y="5579806"/>
            <a:ext cx="5732206" cy="690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CH" dirty="0" err="1"/>
              <a:t>Empirical</a:t>
            </a:r>
            <a:r>
              <a:rPr lang="it-CH" dirty="0"/>
              <a:t> strategy (</a:t>
            </a:r>
            <a:r>
              <a:rPr lang="it-CH" dirty="0" err="1"/>
              <a:t>usefulness</a:t>
            </a:r>
            <a:r>
              <a:rPr lang="it-CH" dirty="0"/>
              <a:t> of the </a:t>
            </a:r>
            <a:r>
              <a:rPr lang="it-CH" dirty="0" err="1"/>
              <a:t>approach</a:t>
            </a:r>
            <a:r>
              <a:rPr lang="it-CH" dirty="0"/>
              <a:t>)</a:t>
            </a:r>
          </a:p>
          <a:p>
            <a:r>
              <a:rPr lang="it-CH" dirty="0" err="1"/>
              <a:t>Accuracy</a:t>
            </a:r>
            <a:r>
              <a:rPr lang="it-CH" dirty="0"/>
              <a:t> (</a:t>
            </a:r>
            <a:r>
              <a:rPr lang="it-CH" dirty="0" err="1"/>
              <a:t>interpretation</a:t>
            </a:r>
            <a:r>
              <a:rPr lang="it-CH" dirty="0"/>
              <a:t> of the </a:t>
            </a:r>
            <a:r>
              <a:rPr lang="it-CH" dirty="0" err="1"/>
              <a:t>results</a:t>
            </a:r>
            <a:r>
              <a:rPr lang="it-CH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5F46B-8401-3B52-C89A-B6F65328CB88}"/>
              </a:ext>
            </a:extLst>
          </p:cNvPr>
          <p:cNvSpPr txBox="1"/>
          <p:nvPr/>
        </p:nvSpPr>
        <p:spPr>
          <a:xfrm>
            <a:off x="334296" y="2067339"/>
            <a:ext cx="108744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 err="1"/>
              <a:t>Limitations</a:t>
            </a:r>
            <a:r>
              <a:rPr lang="it-CH" dirty="0"/>
              <a:t> </a:t>
            </a:r>
            <a:r>
              <a:rPr lang="it-CH" dirty="0">
                <a:sym typeface="Wingdings" panose="05000000000000000000" pitchFamily="2" charset="2"/>
              </a:rPr>
              <a:t> </a:t>
            </a:r>
            <a:r>
              <a:rPr lang="it-CH" dirty="0" err="1">
                <a:sym typeface="Wingdings" panose="05000000000000000000" pitchFamily="2" charset="2"/>
              </a:rPr>
              <a:t>let’s</a:t>
            </a:r>
            <a:r>
              <a:rPr lang="it-CH" dirty="0">
                <a:sym typeface="Wingdings" panose="05000000000000000000" pitchFamily="2" charset="2"/>
              </a:rPr>
              <a:t> talk </a:t>
            </a:r>
            <a:r>
              <a:rPr lang="it-CH" dirty="0" err="1">
                <a:sym typeface="Wingdings" panose="05000000000000000000" pitchFamily="2" charset="2"/>
              </a:rPr>
              <a:t>about</a:t>
            </a:r>
            <a:r>
              <a:rPr lang="it-CH" dirty="0">
                <a:sym typeface="Wingdings" panose="05000000000000000000" pitchFamily="2" charset="2"/>
              </a:rPr>
              <a:t> </a:t>
            </a:r>
            <a:r>
              <a:rPr lang="it-CH" dirty="0" err="1">
                <a:sym typeface="Wingdings" panose="05000000000000000000" pitchFamily="2" charset="2"/>
              </a:rPr>
              <a:t>this</a:t>
            </a:r>
            <a:r>
              <a:rPr lang="it-CH" dirty="0">
                <a:sym typeface="Wingdings" panose="05000000000000000000" pitchFamily="2" charset="2"/>
              </a:rPr>
              <a:t> </a:t>
            </a:r>
            <a:r>
              <a:rPr lang="it-CH" dirty="0" err="1">
                <a:sym typeface="Wingdings" panose="05000000000000000000" pitchFamily="2" charset="2"/>
              </a:rPr>
              <a:t>together</a:t>
            </a:r>
            <a:endParaRPr lang="it-CH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 err="1">
                <a:sym typeface="Wingdings" panose="05000000000000000000" pitchFamily="2" charset="2"/>
              </a:rPr>
              <a:t>We</a:t>
            </a:r>
            <a:r>
              <a:rPr lang="it-CH" dirty="0">
                <a:sym typeface="Wingdings" panose="05000000000000000000" pitchFamily="2" charset="2"/>
              </a:rPr>
              <a:t> </a:t>
            </a:r>
            <a:r>
              <a:rPr lang="it-CH" dirty="0" err="1">
                <a:sym typeface="Wingdings" panose="05000000000000000000" pitchFamily="2" charset="2"/>
              </a:rPr>
              <a:t>have</a:t>
            </a:r>
            <a:r>
              <a:rPr lang="it-CH" dirty="0">
                <a:sym typeface="Wingdings" panose="05000000000000000000" pitchFamily="2" charset="2"/>
              </a:rPr>
              <a:t> a big </a:t>
            </a:r>
            <a:r>
              <a:rPr lang="it-CH" dirty="0" err="1">
                <a:sym typeface="Wingdings" panose="05000000000000000000" pitchFamily="2" charset="2"/>
              </a:rPr>
              <a:t>assumption</a:t>
            </a:r>
            <a:r>
              <a:rPr lang="it-CH" dirty="0">
                <a:sym typeface="Wingdings" panose="05000000000000000000" pitchFamily="2" charset="2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Collaborative vs 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 err="1">
                <a:sym typeface="Wingdings" panose="05000000000000000000" pitchFamily="2" charset="2"/>
              </a:rPr>
              <a:t>Introductin</a:t>
            </a:r>
            <a:r>
              <a:rPr lang="it-CH" dirty="0">
                <a:sym typeface="Wingdings" panose="05000000000000000000" pitchFamily="2" charset="2"/>
              </a:rPr>
              <a:t> of some </a:t>
            </a:r>
            <a:r>
              <a:rPr lang="it-CH" dirty="0" err="1">
                <a:sym typeface="Wingdings" panose="05000000000000000000" pitchFamily="2" charset="2"/>
              </a:rPr>
              <a:t>bias</a:t>
            </a:r>
            <a:r>
              <a:rPr lang="it-CH" dirty="0">
                <a:sym typeface="Wingdings" panose="05000000000000000000" pitchFamily="2" charset="2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 err="1">
                <a:sym typeface="Wingdings" panose="05000000000000000000" pitchFamily="2" charset="2"/>
              </a:rPr>
              <a:t>What</a:t>
            </a:r>
            <a:r>
              <a:rPr lang="it-CH" dirty="0">
                <a:sym typeface="Wingdings" panose="05000000000000000000" pitchFamily="2" charset="2"/>
              </a:rPr>
              <a:t> else can </a:t>
            </a:r>
            <a:r>
              <a:rPr lang="it-CH" dirty="0" err="1">
                <a:sym typeface="Wingdings" panose="05000000000000000000" pitchFamily="2" charset="2"/>
              </a:rPr>
              <a:t>we</a:t>
            </a:r>
            <a:r>
              <a:rPr lang="it-CH" dirty="0">
                <a:sym typeface="Wingdings" panose="05000000000000000000" pitchFamily="2" charset="2"/>
              </a:rPr>
              <a:t> do?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AWS?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AB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 err="1">
                <a:sym typeface="Wingdings" panose="05000000000000000000" pitchFamily="2" charset="2"/>
              </a:rPr>
              <a:t>Something</a:t>
            </a:r>
            <a:r>
              <a:rPr lang="it-CH" dirty="0">
                <a:sym typeface="Wingdings" panose="05000000000000000000" pitchFamily="2" charset="2"/>
              </a:rPr>
              <a:t> else?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55444673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68B7-C3F3-9EC9-45DB-BCCD6913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296300"/>
            <a:ext cx="10515600" cy="834410"/>
          </a:xfrm>
        </p:spPr>
        <p:txBody>
          <a:bodyPr>
            <a:normAutofit/>
          </a:bodyPr>
          <a:lstStyle/>
          <a:p>
            <a:r>
              <a:rPr lang="it-CH" sz="4000" dirty="0"/>
              <a:t>Thank </a:t>
            </a:r>
            <a:r>
              <a:rPr lang="it-CH" sz="4000" dirty="0" err="1"/>
              <a:t>you</a:t>
            </a:r>
            <a:r>
              <a:rPr lang="it-CH" sz="4000" dirty="0"/>
              <a:t> slide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CBC91F-465D-0B32-8BF3-F0A9B5181F7C}"/>
              </a:ext>
            </a:extLst>
          </p:cNvPr>
          <p:cNvCxnSpPr/>
          <p:nvPr/>
        </p:nvCxnSpPr>
        <p:spPr>
          <a:xfrm>
            <a:off x="334297" y="1278194"/>
            <a:ext cx="1149390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0F4F271-7D74-DDCE-C5AC-BFAE66BC3872}"/>
              </a:ext>
            </a:extLst>
          </p:cNvPr>
          <p:cNvSpPr/>
          <p:nvPr/>
        </p:nvSpPr>
        <p:spPr>
          <a:xfrm>
            <a:off x="6096000" y="5579806"/>
            <a:ext cx="5732206" cy="73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CH" dirty="0" err="1"/>
              <a:t>This</a:t>
            </a:r>
            <a:r>
              <a:rPr lang="it-CH" dirty="0"/>
              <a:t> </a:t>
            </a:r>
            <a:r>
              <a:rPr lang="it-CH" dirty="0" err="1"/>
              <a:t>is</a:t>
            </a:r>
            <a:r>
              <a:rPr lang="it-CH" dirty="0"/>
              <a:t> just a </a:t>
            </a:r>
            <a:r>
              <a:rPr lang="it-CH" dirty="0" err="1"/>
              <a:t>conclusion</a:t>
            </a:r>
            <a:r>
              <a:rPr lang="it-CH" dirty="0"/>
              <a:t> slide, </a:t>
            </a:r>
            <a:r>
              <a:rPr lang="it-CH" dirty="0" err="1"/>
              <a:t>nothing</a:t>
            </a:r>
            <a:r>
              <a:rPr lang="it-CH" dirty="0"/>
              <a:t> special </a:t>
            </a:r>
            <a:r>
              <a:rPr lang="it-CH" dirty="0" err="1"/>
              <a:t>about</a:t>
            </a:r>
            <a:r>
              <a:rPr lang="it-CH" dirty="0"/>
              <a:t> </a:t>
            </a:r>
            <a:r>
              <a:rPr lang="it-CH" dirty="0" err="1"/>
              <a:t>here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894535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E99E0C-7618-D5C7-0DBD-09A20482E0CE}"/>
              </a:ext>
            </a:extLst>
          </p:cNvPr>
          <p:cNvSpPr/>
          <p:nvPr/>
        </p:nvSpPr>
        <p:spPr>
          <a:xfrm>
            <a:off x="3229897" y="1977518"/>
            <a:ext cx="5732206" cy="2902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CH" dirty="0" err="1"/>
              <a:t>Blank</a:t>
            </a:r>
            <a:r>
              <a:rPr lang="it-CH" dirty="0"/>
              <a:t> slide </a:t>
            </a:r>
            <a:r>
              <a:rPr lang="it-CH" dirty="0" err="1"/>
              <a:t>that</a:t>
            </a:r>
            <a:r>
              <a:rPr lang="it-CH" dirty="0"/>
              <a:t> </a:t>
            </a:r>
            <a:r>
              <a:rPr lang="it-CH" dirty="0" err="1"/>
              <a:t>signals</a:t>
            </a:r>
            <a:r>
              <a:rPr lang="it-CH" dirty="0"/>
              <a:t> the shift </a:t>
            </a:r>
            <a:r>
              <a:rPr lang="it-CH" dirty="0" err="1"/>
              <a:t>towards</a:t>
            </a:r>
            <a:r>
              <a:rPr lang="it-CH" dirty="0"/>
              <a:t> the </a:t>
            </a:r>
            <a:r>
              <a:rPr lang="it-CH" dirty="0" err="1"/>
              <a:t>appendix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581106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68B7-C3F3-9EC9-45DB-BCCD6913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296300"/>
            <a:ext cx="10515600" cy="834410"/>
          </a:xfrm>
        </p:spPr>
        <p:txBody>
          <a:bodyPr>
            <a:normAutofit/>
          </a:bodyPr>
          <a:lstStyle/>
          <a:p>
            <a:r>
              <a:rPr lang="it-CH" sz="4000" dirty="0" err="1"/>
              <a:t>Appendinx</a:t>
            </a:r>
            <a:r>
              <a:rPr lang="it-CH" sz="4000" dirty="0"/>
              <a:t>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CBC91F-465D-0B32-8BF3-F0A9B5181F7C}"/>
              </a:ext>
            </a:extLst>
          </p:cNvPr>
          <p:cNvCxnSpPr/>
          <p:nvPr/>
        </p:nvCxnSpPr>
        <p:spPr>
          <a:xfrm>
            <a:off x="334297" y="1278194"/>
            <a:ext cx="1149390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0F4F271-7D74-DDCE-C5AC-BFAE66BC3872}"/>
              </a:ext>
            </a:extLst>
          </p:cNvPr>
          <p:cNvSpPr/>
          <p:nvPr/>
        </p:nvSpPr>
        <p:spPr>
          <a:xfrm>
            <a:off x="6096000" y="5579806"/>
            <a:ext cx="5732206" cy="73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CH" dirty="0"/>
              <a:t>Here </a:t>
            </a:r>
            <a:r>
              <a:rPr lang="it-CH" dirty="0" err="1"/>
              <a:t>we</a:t>
            </a:r>
            <a:r>
              <a:rPr lang="it-CH" dirty="0"/>
              <a:t> can put </a:t>
            </a:r>
            <a:r>
              <a:rPr lang="it-CH" dirty="0" err="1"/>
              <a:t>additional</a:t>
            </a:r>
            <a:r>
              <a:rPr lang="it-CH" dirty="0"/>
              <a:t> </a:t>
            </a:r>
            <a:r>
              <a:rPr lang="it-CH" dirty="0" err="1"/>
              <a:t>graphs</a:t>
            </a:r>
            <a:r>
              <a:rPr lang="it-CH" dirty="0"/>
              <a:t> </a:t>
            </a:r>
            <a:r>
              <a:rPr lang="it-CH" dirty="0" err="1"/>
              <a:t>etc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993430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68B7-C3F3-9EC9-45DB-BCCD6913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296300"/>
            <a:ext cx="10515600" cy="834410"/>
          </a:xfrm>
        </p:spPr>
        <p:txBody>
          <a:bodyPr>
            <a:normAutofit/>
          </a:bodyPr>
          <a:lstStyle/>
          <a:p>
            <a:r>
              <a:rPr lang="it-CH" sz="4000" dirty="0" err="1"/>
              <a:t>References</a:t>
            </a:r>
            <a:endParaRPr lang="it-CH" sz="4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CBC91F-465D-0B32-8BF3-F0A9B5181F7C}"/>
              </a:ext>
            </a:extLst>
          </p:cNvPr>
          <p:cNvCxnSpPr/>
          <p:nvPr/>
        </p:nvCxnSpPr>
        <p:spPr>
          <a:xfrm>
            <a:off x="334297" y="1278194"/>
            <a:ext cx="1149390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0F4F271-7D74-DDCE-C5AC-BFAE66BC3872}"/>
              </a:ext>
            </a:extLst>
          </p:cNvPr>
          <p:cNvSpPr/>
          <p:nvPr/>
        </p:nvSpPr>
        <p:spPr>
          <a:xfrm>
            <a:off x="6096000" y="5579806"/>
            <a:ext cx="5732206" cy="710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CH" dirty="0"/>
              <a:t>Here </a:t>
            </a:r>
            <a:r>
              <a:rPr lang="it-CH" dirty="0" err="1"/>
              <a:t>we</a:t>
            </a:r>
            <a:r>
              <a:rPr lang="it-CH" dirty="0"/>
              <a:t> </a:t>
            </a:r>
            <a:r>
              <a:rPr lang="it-CH" dirty="0" err="1"/>
              <a:t>should</a:t>
            </a:r>
            <a:r>
              <a:rPr lang="it-CH" dirty="0"/>
              <a:t> put </a:t>
            </a:r>
            <a:r>
              <a:rPr lang="it-CH" dirty="0" err="1"/>
              <a:t>all</a:t>
            </a:r>
            <a:r>
              <a:rPr lang="it-CH" dirty="0"/>
              <a:t> the links </a:t>
            </a:r>
            <a:r>
              <a:rPr lang="it-CH" dirty="0" err="1"/>
              <a:t>that</a:t>
            </a:r>
            <a:r>
              <a:rPr lang="it-CH" dirty="0"/>
              <a:t> </a:t>
            </a:r>
            <a:r>
              <a:rPr lang="it-CH" dirty="0" err="1"/>
              <a:t>we</a:t>
            </a:r>
            <a:r>
              <a:rPr lang="it-CH" dirty="0"/>
              <a:t> </a:t>
            </a:r>
            <a:r>
              <a:rPr lang="it-CH" dirty="0" err="1"/>
              <a:t>used</a:t>
            </a:r>
            <a:r>
              <a:rPr lang="it-CH" dirty="0"/>
              <a:t> and the literature for the </a:t>
            </a:r>
            <a:r>
              <a:rPr lang="it-CH" dirty="0" err="1"/>
              <a:t>empirical</a:t>
            </a:r>
            <a:r>
              <a:rPr lang="it-CH" dirty="0"/>
              <a:t> </a:t>
            </a:r>
            <a:r>
              <a:rPr lang="it-CH" dirty="0" err="1"/>
              <a:t>methods</a:t>
            </a:r>
            <a:endParaRPr lang="it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FABF1-A8AE-19D6-6D52-9CE60CFB3A8B}"/>
              </a:ext>
            </a:extLst>
          </p:cNvPr>
          <p:cNvSpPr txBox="1"/>
          <p:nvPr/>
        </p:nvSpPr>
        <p:spPr>
          <a:xfrm>
            <a:off x="334296" y="2067339"/>
            <a:ext cx="1087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https://gist.github.com/twolodzko/7becd98ff256ef826b56945de297700d</a:t>
            </a:r>
          </a:p>
        </p:txBody>
      </p:sp>
    </p:spTree>
    <p:extLst>
      <p:ext uri="{BB962C8B-B14F-4D97-AF65-F5344CB8AC3E}">
        <p14:creationId xmlns:p14="http://schemas.microsoft.com/office/powerpoint/2010/main" val="336282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68B7-C3F3-9EC9-45DB-BCCD6913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1967786"/>
            <a:ext cx="10953135" cy="1085796"/>
          </a:xfrm>
        </p:spPr>
        <p:txBody>
          <a:bodyPr>
            <a:noAutofit/>
          </a:bodyPr>
          <a:lstStyle/>
          <a:p>
            <a:r>
              <a:rPr lang="it-CH" sz="4800" b="1" dirty="0"/>
              <a:t>A </a:t>
            </a:r>
            <a:r>
              <a:rPr lang="it-CH" sz="4800" b="1" dirty="0" err="1"/>
              <a:t>recommender</a:t>
            </a:r>
            <a:r>
              <a:rPr lang="it-CH" sz="4800" b="1" dirty="0"/>
              <a:t> system </a:t>
            </a:r>
            <a:r>
              <a:rPr lang="it-CH" sz="4800" b="1" dirty="0" err="1"/>
              <a:t>based</a:t>
            </a:r>
            <a:r>
              <a:rPr lang="it-CH" sz="4800" b="1" dirty="0"/>
              <a:t> on customer interaction with an e-commerce website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569E8C-8866-F2AD-6C4C-99FDB1083C54}"/>
              </a:ext>
            </a:extLst>
          </p:cNvPr>
          <p:cNvCxnSpPr/>
          <p:nvPr/>
        </p:nvCxnSpPr>
        <p:spPr>
          <a:xfrm>
            <a:off x="334297" y="3429000"/>
            <a:ext cx="1149390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00A51A-F507-1DE9-B7B1-65AF96824932}"/>
              </a:ext>
            </a:extLst>
          </p:cNvPr>
          <p:cNvSpPr txBox="1"/>
          <p:nvPr/>
        </p:nvSpPr>
        <p:spPr>
          <a:xfrm>
            <a:off x="334297" y="3804419"/>
            <a:ext cx="6361471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CH" dirty="0"/>
              <a:t>Richard </a:t>
            </a:r>
            <a:r>
              <a:rPr lang="it-CH" dirty="0" err="1"/>
              <a:t>Hruby</a:t>
            </a:r>
            <a:r>
              <a:rPr lang="it-CH" dirty="0"/>
              <a:t> (17-619-172)</a:t>
            </a:r>
          </a:p>
          <a:p>
            <a:r>
              <a:rPr lang="it-CH" dirty="0"/>
              <a:t>Johan </a:t>
            </a:r>
            <a:r>
              <a:rPr lang="it-CH" dirty="0" err="1"/>
              <a:t>Faxner</a:t>
            </a:r>
            <a:r>
              <a:rPr lang="it-CH" dirty="0"/>
              <a:t> (21-603-204)</a:t>
            </a:r>
          </a:p>
          <a:p>
            <a:r>
              <a:rPr lang="it-CH" dirty="0"/>
              <a:t>Tim </a:t>
            </a:r>
            <a:r>
              <a:rPr lang="it-CH" dirty="0" err="1"/>
              <a:t>Matheis</a:t>
            </a:r>
            <a:r>
              <a:rPr lang="it-CH" dirty="0"/>
              <a:t> (21-603-907)</a:t>
            </a:r>
          </a:p>
          <a:p>
            <a:r>
              <a:rPr lang="it-CH" dirty="0"/>
              <a:t>Giovanni Magagnin (17-300-914)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E9A5A-6CE4-922D-54AD-1013FBCAA201}"/>
              </a:ext>
            </a:extLst>
          </p:cNvPr>
          <p:cNvSpPr txBox="1"/>
          <p:nvPr/>
        </p:nvSpPr>
        <p:spPr>
          <a:xfrm>
            <a:off x="334297" y="5380166"/>
            <a:ext cx="578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 err="1"/>
              <a:t>Thursday</a:t>
            </a:r>
            <a:r>
              <a:rPr lang="it-CH" dirty="0"/>
              <a:t>, 12° of </a:t>
            </a:r>
            <a:r>
              <a:rPr lang="it-CH" dirty="0" err="1"/>
              <a:t>May</a:t>
            </a:r>
            <a:r>
              <a:rPr lang="it-CH" dirty="0"/>
              <a:t> 2022. Big Data Analytics (8,727,1.00)</a:t>
            </a:r>
          </a:p>
        </p:txBody>
      </p:sp>
    </p:spTree>
    <p:extLst>
      <p:ext uri="{BB962C8B-B14F-4D97-AF65-F5344CB8AC3E}">
        <p14:creationId xmlns:p14="http://schemas.microsoft.com/office/powerpoint/2010/main" val="229766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68B7-C3F3-9EC9-45DB-BCCD6913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296300"/>
            <a:ext cx="10515600" cy="834410"/>
          </a:xfrm>
        </p:spPr>
        <p:txBody>
          <a:bodyPr>
            <a:normAutofit/>
          </a:bodyPr>
          <a:lstStyle/>
          <a:p>
            <a:r>
              <a:rPr lang="it-CH" sz="4000" dirty="0" err="1"/>
              <a:t>Motivation</a:t>
            </a:r>
            <a:r>
              <a:rPr lang="it-CH" sz="4000" dirty="0"/>
              <a:t> plus </a:t>
            </a:r>
            <a:r>
              <a:rPr lang="it-CH" sz="4000" dirty="0" err="1"/>
              <a:t>facts</a:t>
            </a:r>
            <a:r>
              <a:rPr lang="it-CH" sz="4000" dirty="0"/>
              <a:t> </a:t>
            </a:r>
            <a:r>
              <a:rPr lang="it-CH" sz="4000" dirty="0" err="1"/>
              <a:t>about</a:t>
            </a:r>
            <a:r>
              <a:rPr lang="it-CH" sz="4000" dirty="0"/>
              <a:t> e-commerce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CBC91F-465D-0B32-8BF3-F0A9B5181F7C}"/>
              </a:ext>
            </a:extLst>
          </p:cNvPr>
          <p:cNvCxnSpPr/>
          <p:nvPr/>
        </p:nvCxnSpPr>
        <p:spPr>
          <a:xfrm>
            <a:off x="334297" y="1278194"/>
            <a:ext cx="1149390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0F4F271-7D74-DDCE-C5AC-BFAE66BC3872}"/>
              </a:ext>
            </a:extLst>
          </p:cNvPr>
          <p:cNvSpPr/>
          <p:nvPr/>
        </p:nvSpPr>
        <p:spPr>
          <a:xfrm>
            <a:off x="6096000" y="5579806"/>
            <a:ext cx="5732206" cy="71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CH" dirty="0" err="1"/>
              <a:t>Difficulty</a:t>
            </a:r>
            <a:r>
              <a:rPr lang="it-CH" dirty="0"/>
              <a:t> (data size and data </a:t>
            </a:r>
            <a:r>
              <a:rPr lang="it-CH" dirty="0" err="1"/>
              <a:t>complexity</a:t>
            </a:r>
            <a:r>
              <a:rPr lang="it-CH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C6D30-4DCD-0B53-512B-EC7E1CCCAD12}"/>
              </a:ext>
            </a:extLst>
          </p:cNvPr>
          <p:cNvSpPr txBox="1"/>
          <p:nvPr/>
        </p:nvSpPr>
        <p:spPr>
          <a:xfrm>
            <a:off x="334296" y="2067339"/>
            <a:ext cx="8504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 err="1"/>
              <a:t>Facts</a:t>
            </a:r>
            <a:r>
              <a:rPr lang="it-CH" dirty="0"/>
              <a:t> </a:t>
            </a:r>
            <a:r>
              <a:rPr lang="it-CH" dirty="0" err="1"/>
              <a:t>about</a:t>
            </a:r>
            <a:r>
              <a:rPr lang="it-CH" dirty="0"/>
              <a:t> e-commerce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Numbers </a:t>
            </a:r>
            <a:r>
              <a:rPr lang="it-CH" dirty="0" err="1"/>
              <a:t>regarding</a:t>
            </a:r>
            <a:r>
              <a:rPr lang="it-CH" dirty="0"/>
              <a:t> the volume of products </a:t>
            </a:r>
            <a:r>
              <a:rPr lang="it-CH" dirty="0" err="1"/>
              <a:t>bought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 err="1"/>
              <a:t>Sustainability</a:t>
            </a:r>
            <a:r>
              <a:rPr lang="it-CH" dirty="0"/>
              <a:t>? Better </a:t>
            </a:r>
            <a:r>
              <a:rPr lang="it-CH" dirty="0" err="1"/>
              <a:t>recommendiation</a:t>
            </a:r>
            <a:r>
              <a:rPr lang="it-CH" dirty="0"/>
              <a:t> = </a:t>
            </a:r>
            <a:r>
              <a:rPr lang="it-CH" dirty="0" err="1"/>
              <a:t>less</a:t>
            </a:r>
            <a:r>
              <a:rPr lang="it-CH" dirty="0"/>
              <a:t> </a:t>
            </a:r>
            <a:r>
              <a:rPr lang="it-CH" dirty="0" err="1"/>
              <a:t>waste</a:t>
            </a:r>
            <a:r>
              <a:rPr lang="it-CH" dirty="0"/>
              <a:t> on </a:t>
            </a:r>
            <a:r>
              <a:rPr lang="it-CH" dirty="0" err="1"/>
              <a:t>not</a:t>
            </a:r>
            <a:r>
              <a:rPr lang="it-CH" dirty="0"/>
              <a:t> products </a:t>
            </a:r>
            <a:r>
              <a:rPr lang="it-CH" dirty="0" err="1"/>
              <a:t>that</a:t>
            </a:r>
            <a:r>
              <a:rPr lang="it-CH" dirty="0"/>
              <a:t> are </a:t>
            </a:r>
            <a:r>
              <a:rPr lang="it-CH" dirty="0" err="1"/>
              <a:t>not</a:t>
            </a:r>
            <a:r>
              <a:rPr lang="it-CH" dirty="0"/>
              <a:t> </a:t>
            </a:r>
            <a:r>
              <a:rPr lang="it-CH" dirty="0" err="1"/>
              <a:t>liked</a:t>
            </a:r>
            <a:endParaRPr lang="it-CH" dirty="0"/>
          </a:p>
          <a:p>
            <a:r>
              <a:rPr lang="it-CH" dirty="0">
                <a:sym typeface="Wingdings" panose="05000000000000000000" pitchFamily="2" charset="2"/>
              </a:rPr>
              <a:t> </a:t>
            </a:r>
            <a:r>
              <a:rPr lang="it-CH" dirty="0" err="1"/>
              <a:t>Potential</a:t>
            </a:r>
            <a:r>
              <a:rPr lang="it-CH" dirty="0"/>
              <a:t> </a:t>
            </a:r>
            <a:r>
              <a:rPr lang="it-CH" dirty="0" err="1"/>
              <a:t>economic</a:t>
            </a:r>
            <a:r>
              <a:rPr lang="it-CH" dirty="0"/>
              <a:t> and business </a:t>
            </a:r>
            <a:r>
              <a:rPr lang="it-CH" dirty="0" err="1"/>
              <a:t>added</a:t>
            </a:r>
            <a:r>
              <a:rPr lang="it-CH" dirty="0"/>
              <a:t> </a:t>
            </a:r>
            <a:r>
              <a:rPr lang="it-CH" dirty="0" err="1"/>
              <a:t>value</a:t>
            </a:r>
            <a:r>
              <a:rPr lang="it-CH" dirty="0"/>
              <a:t> of </a:t>
            </a:r>
            <a:r>
              <a:rPr lang="it-CH" dirty="0" err="1"/>
              <a:t>improving</a:t>
            </a:r>
            <a:r>
              <a:rPr lang="it-CH" dirty="0"/>
              <a:t> </a:t>
            </a:r>
            <a:r>
              <a:rPr lang="it-CH" dirty="0" err="1"/>
              <a:t>this</a:t>
            </a:r>
            <a:r>
              <a:rPr lang="it-CH" dirty="0"/>
              <a:t> interaction </a:t>
            </a:r>
          </a:p>
        </p:txBody>
      </p:sp>
    </p:spTree>
    <p:extLst>
      <p:ext uri="{BB962C8B-B14F-4D97-AF65-F5344CB8AC3E}">
        <p14:creationId xmlns:p14="http://schemas.microsoft.com/office/powerpoint/2010/main" val="41211323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68B7-C3F3-9EC9-45DB-BCCD6913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296300"/>
            <a:ext cx="10515600" cy="834410"/>
          </a:xfrm>
        </p:spPr>
        <p:txBody>
          <a:bodyPr>
            <a:normAutofit fontScale="90000"/>
          </a:bodyPr>
          <a:lstStyle/>
          <a:p>
            <a:r>
              <a:rPr lang="it-CH" dirty="0"/>
              <a:t>Presentation of the data-set, </a:t>
            </a:r>
            <a:r>
              <a:rPr lang="it-CH" dirty="0" err="1"/>
              <a:t>what</a:t>
            </a:r>
            <a:r>
              <a:rPr lang="it-CH" dirty="0"/>
              <a:t> </a:t>
            </a:r>
            <a:r>
              <a:rPr lang="it-CH" dirty="0" err="1"/>
              <a:t>we</a:t>
            </a:r>
            <a:r>
              <a:rPr lang="it-CH" dirty="0"/>
              <a:t> </a:t>
            </a:r>
            <a:r>
              <a:rPr lang="it-CH" dirty="0" err="1"/>
              <a:t>want</a:t>
            </a:r>
            <a:r>
              <a:rPr lang="it-CH" dirty="0"/>
              <a:t> to </a:t>
            </a:r>
            <a:r>
              <a:rPr lang="it-CH" dirty="0" err="1"/>
              <a:t>get</a:t>
            </a:r>
            <a:r>
              <a:rPr lang="it-CH" dirty="0"/>
              <a:t> out of </a:t>
            </a:r>
            <a:r>
              <a:rPr lang="it-CH" dirty="0" err="1"/>
              <a:t>it</a:t>
            </a:r>
            <a:endParaRPr lang="it-CH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CBC91F-465D-0B32-8BF3-F0A9B5181F7C}"/>
              </a:ext>
            </a:extLst>
          </p:cNvPr>
          <p:cNvCxnSpPr/>
          <p:nvPr/>
        </p:nvCxnSpPr>
        <p:spPr>
          <a:xfrm>
            <a:off x="334297" y="1278194"/>
            <a:ext cx="1149390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0F4F271-7D74-DDCE-C5AC-BFAE66BC3872}"/>
              </a:ext>
            </a:extLst>
          </p:cNvPr>
          <p:cNvSpPr/>
          <p:nvPr/>
        </p:nvSpPr>
        <p:spPr>
          <a:xfrm>
            <a:off x="6096000" y="5579806"/>
            <a:ext cx="5732206" cy="71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CH" dirty="0" err="1"/>
              <a:t>Difficulty</a:t>
            </a:r>
            <a:r>
              <a:rPr lang="it-CH" dirty="0"/>
              <a:t> (data size and data </a:t>
            </a:r>
            <a:r>
              <a:rPr lang="it-CH" dirty="0" err="1"/>
              <a:t>complexity</a:t>
            </a:r>
            <a:r>
              <a:rPr lang="it-CH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CBD73-D6E6-EC8E-B42F-16B54B1BA614}"/>
              </a:ext>
            </a:extLst>
          </p:cNvPr>
          <p:cNvSpPr txBox="1"/>
          <p:nvPr/>
        </p:nvSpPr>
        <p:spPr>
          <a:xfrm>
            <a:off x="334297" y="2067339"/>
            <a:ext cx="57322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Source of the data-set </a:t>
            </a:r>
            <a:r>
              <a:rPr lang="it-CH" dirty="0">
                <a:sym typeface="Wingdings" panose="05000000000000000000" pitchFamily="2" charset="2"/>
              </a:rPr>
              <a:t> </a:t>
            </a:r>
            <a:r>
              <a:rPr lang="it-CH" dirty="0" err="1">
                <a:sym typeface="Wingdings" panose="05000000000000000000" pitchFamily="2" charset="2"/>
              </a:rPr>
              <a:t>kaggle</a:t>
            </a:r>
            <a:r>
              <a:rPr lang="it-CH" dirty="0">
                <a:sym typeface="Wingdings" panose="05000000000000000000" pitchFamily="2" charset="2"/>
              </a:rPr>
              <a:t> 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Size of the data-set </a:t>
            </a:r>
            <a:r>
              <a:rPr lang="it-CH" dirty="0">
                <a:sym typeface="Wingdings" panose="05000000000000000000" pitchFamily="2" charset="2"/>
              </a:rPr>
              <a:t> 9gb + 6gb = 15gb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 err="1"/>
              <a:t>Structure</a:t>
            </a:r>
            <a:r>
              <a:rPr lang="it-CH" dirty="0"/>
              <a:t> and </a:t>
            </a:r>
            <a:r>
              <a:rPr lang="it-CH" dirty="0" err="1"/>
              <a:t>content</a:t>
            </a:r>
            <a:r>
              <a:rPr lang="it-CH" dirty="0"/>
              <a:t> of the data-set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/>
              <a:t>Event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/>
              <a:t>Event </a:t>
            </a:r>
            <a:r>
              <a:rPr lang="it-CH" dirty="0" err="1"/>
              <a:t>type</a:t>
            </a:r>
            <a:endParaRPr lang="it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/>
              <a:t>Product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 err="1"/>
              <a:t>Category</a:t>
            </a:r>
            <a:r>
              <a:rPr lang="it-CH" dirty="0"/>
              <a:t>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 err="1"/>
              <a:t>Category</a:t>
            </a:r>
            <a:r>
              <a:rPr lang="it-CH" dirty="0"/>
              <a:t>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/>
              <a:t>Brand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/>
              <a:t>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/>
              <a:t>User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/>
              <a:t>User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Data </a:t>
            </a:r>
            <a:r>
              <a:rPr lang="it-CH" dirty="0" err="1"/>
              <a:t>cleaning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36078132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68B7-C3F3-9EC9-45DB-BCCD6913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296300"/>
            <a:ext cx="10515600" cy="834410"/>
          </a:xfrm>
        </p:spPr>
        <p:txBody>
          <a:bodyPr>
            <a:noAutofit/>
          </a:bodyPr>
          <a:lstStyle/>
          <a:p>
            <a:r>
              <a:rPr lang="it-CH" sz="4000" dirty="0" err="1"/>
              <a:t>Methodology</a:t>
            </a:r>
            <a:r>
              <a:rPr lang="it-CH" sz="4000" dirty="0"/>
              <a:t>, </a:t>
            </a:r>
            <a:r>
              <a:rPr lang="it-CH" sz="4000" dirty="0" err="1"/>
              <a:t>how</a:t>
            </a:r>
            <a:r>
              <a:rPr lang="it-CH" sz="4000" dirty="0"/>
              <a:t> </a:t>
            </a:r>
            <a:r>
              <a:rPr lang="it-CH" sz="4000" dirty="0" err="1"/>
              <a:t>we</a:t>
            </a:r>
            <a:r>
              <a:rPr lang="it-CH" sz="4000" dirty="0"/>
              <a:t> plan to </a:t>
            </a:r>
            <a:r>
              <a:rPr lang="it-CH" sz="4000" dirty="0" err="1"/>
              <a:t>get</a:t>
            </a:r>
            <a:r>
              <a:rPr lang="it-CH" sz="4000" dirty="0"/>
              <a:t> insight from the data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CBC91F-465D-0B32-8BF3-F0A9B5181F7C}"/>
              </a:ext>
            </a:extLst>
          </p:cNvPr>
          <p:cNvCxnSpPr/>
          <p:nvPr/>
        </p:nvCxnSpPr>
        <p:spPr>
          <a:xfrm>
            <a:off x="334297" y="1278194"/>
            <a:ext cx="1149390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0F4F271-7D74-DDCE-C5AC-BFAE66BC3872}"/>
              </a:ext>
            </a:extLst>
          </p:cNvPr>
          <p:cNvSpPr/>
          <p:nvPr/>
        </p:nvSpPr>
        <p:spPr>
          <a:xfrm>
            <a:off x="6096000" y="5579806"/>
            <a:ext cx="5732206" cy="73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CH" dirty="0" err="1"/>
              <a:t>Difficulty</a:t>
            </a:r>
            <a:r>
              <a:rPr lang="it-CH" dirty="0"/>
              <a:t> (</a:t>
            </a:r>
            <a:r>
              <a:rPr lang="it-CH" dirty="0" err="1"/>
              <a:t>methodology</a:t>
            </a:r>
            <a:r>
              <a:rPr lang="it-CH" dirty="0"/>
              <a:t>)</a:t>
            </a:r>
          </a:p>
          <a:p>
            <a:r>
              <a:rPr lang="it-CH" dirty="0" err="1"/>
              <a:t>Empirical</a:t>
            </a:r>
            <a:r>
              <a:rPr lang="it-CH" dirty="0"/>
              <a:t> strategy (</a:t>
            </a:r>
            <a:r>
              <a:rPr lang="it-CH" dirty="0" err="1"/>
              <a:t>usefulness</a:t>
            </a:r>
            <a:r>
              <a:rPr lang="it-CH" dirty="0"/>
              <a:t> of the </a:t>
            </a:r>
            <a:r>
              <a:rPr lang="it-CH" dirty="0" err="1"/>
              <a:t>empirical</a:t>
            </a:r>
            <a:r>
              <a:rPr lang="it-CH" dirty="0"/>
              <a:t> </a:t>
            </a:r>
            <a:r>
              <a:rPr lang="it-CH" dirty="0" err="1"/>
              <a:t>approach</a:t>
            </a:r>
            <a:r>
              <a:rPr lang="it-CH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F640C-4FFC-F08B-C0B5-AD6143250F4D}"/>
              </a:ext>
            </a:extLst>
          </p:cNvPr>
          <p:cNvSpPr txBox="1"/>
          <p:nvPr/>
        </p:nvSpPr>
        <p:spPr>
          <a:xfrm>
            <a:off x="334296" y="2067339"/>
            <a:ext cx="108744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(KEEP IN MIND, STUDENTS ARE NOT EXPECTED TO KNOW THESE METHODS, WE NEED TO ACCOUNT FOR THAT)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 err="1"/>
              <a:t>Recommender</a:t>
            </a:r>
            <a:r>
              <a:rPr lang="it-CH" dirty="0"/>
              <a:t> systems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/>
              <a:t>How </a:t>
            </a:r>
            <a:r>
              <a:rPr lang="it-CH" dirty="0" err="1"/>
              <a:t>does</a:t>
            </a:r>
            <a:r>
              <a:rPr lang="it-CH" dirty="0"/>
              <a:t> </a:t>
            </a:r>
            <a:r>
              <a:rPr lang="it-CH" dirty="0" err="1"/>
              <a:t>this</a:t>
            </a:r>
            <a:r>
              <a:rPr lang="it-CH" dirty="0"/>
              <a:t> help </a:t>
            </a:r>
            <a:r>
              <a:rPr lang="it-CH" dirty="0" err="1"/>
              <a:t>us</a:t>
            </a:r>
            <a:r>
              <a:rPr lang="it-CH" dirty="0"/>
              <a:t> </a:t>
            </a:r>
            <a:r>
              <a:rPr lang="it-CH" dirty="0" err="1"/>
              <a:t>achieving</a:t>
            </a:r>
            <a:r>
              <a:rPr lang="it-CH" dirty="0"/>
              <a:t> </a:t>
            </a:r>
            <a:r>
              <a:rPr lang="it-CH" dirty="0" err="1"/>
              <a:t>our</a:t>
            </a:r>
            <a:r>
              <a:rPr lang="it-CH" dirty="0"/>
              <a:t> </a:t>
            </a:r>
            <a:r>
              <a:rPr lang="it-CH" dirty="0" err="1"/>
              <a:t>motivation</a:t>
            </a:r>
            <a:r>
              <a:rPr lang="it-CH" dirty="0"/>
              <a:t> of </a:t>
            </a:r>
            <a:r>
              <a:rPr lang="it-CH" dirty="0" err="1"/>
              <a:t>improving</a:t>
            </a:r>
            <a:r>
              <a:rPr lang="it-CH" dirty="0"/>
              <a:t> e-commerce users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Collaborative filtering </a:t>
            </a:r>
            <a:r>
              <a:rPr lang="it-CH" dirty="0" err="1"/>
              <a:t>approach</a:t>
            </a:r>
            <a:endParaRPr lang="it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 err="1"/>
              <a:t>What</a:t>
            </a:r>
            <a:r>
              <a:rPr lang="it-CH" dirty="0"/>
              <a:t> </a:t>
            </a:r>
            <a:r>
              <a:rPr lang="it-CH" dirty="0" err="1"/>
              <a:t>is</a:t>
            </a:r>
            <a:r>
              <a:rPr lang="it-CH" dirty="0"/>
              <a:t> </a:t>
            </a:r>
            <a:r>
              <a:rPr lang="it-CH" dirty="0" err="1"/>
              <a:t>it</a:t>
            </a:r>
            <a:r>
              <a:rPr lang="it-CH" dirty="0"/>
              <a:t> </a:t>
            </a:r>
            <a:r>
              <a:rPr lang="it-CH" dirty="0" err="1"/>
              <a:t>about</a:t>
            </a:r>
            <a:endParaRPr lang="it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/>
              <a:t>Math </a:t>
            </a:r>
            <a:r>
              <a:rPr lang="it-CH" dirty="0" err="1"/>
              <a:t>behind</a:t>
            </a:r>
            <a:r>
              <a:rPr lang="it-CH" dirty="0"/>
              <a:t> </a:t>
            </a:r>
            <a:r>
              <a:rPr lang="it-CH" dirty="0" err="1"/>
              <a:t>it</a:t>
            </a:r>
            <a:endParaRPr lang="it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 err="1"/>
              <a:t>Expected</a:t>
            </a:r>
            <a:r>
              <a:rPr lang="it-CH" dirty="0"/>
              <a:t> </a:t>
            </a:r>
            <a:r>
              <a:rPr lang="it-CH" dirty="0" err="1"/>
              <a:t>results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ALS </a:t>
            </a:r>
            <a:r>
              <a:rPr lang="it-CH" dirty="0" err="1"/>
              <a:t>approach</a:t>
            </a:r>
            <a:r>
              <a:rPr lang="it-CH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 err="1"/>
              <a:t>What</a:t>
            </a:r>
            <a:r>
              <a:rPr lang="it-CH" dirty="0"/>
              <a:t> </a:t>
            </a:r>
            <a:r>
              <a:rPr lang="it-CH" dirty="0" err="1"/>
              <a:t>is</a:t>
            </a:r>
            <a:r>
              <a:rPr lang="it-CH" dirty="0"/>
              <a:t> </a:t>
            </a:r>
            <a:r>
              <a:rPr lang="it-CH" dirty="0" err="1"/>
              <a:t>it</a:t>
            </a:r>
            <a:r>
              <a:rPr lang="it-CH" dirty="0"/>
              <a:t> </a:t>
            </a:r>
            <a:r>
              <a:rPr lang="it-CH" dirty="0" err="1"/>
              <a:t>about</a:t>
            </a:r>
            <a:endParaRPr lang="it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/>
              <a:t>Math </a:t>
            </a:r>
            <a:r>
              <a:rPr lang="it-CH" dirty="0" err="1"/>
              <a:t>behind</a:t>
            </a:r>
            <a:r>
              <a:rPr lang="it-CH" dirty="0"/>
              <a:t> </a:t>
            </a:r>
            <a:r>
              <a:rPr lang="it-CH" dirty="0" err="1"/>
              <a:t>it</a:t>
            </a:r>
            <a:endParaRPr lang="it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 err="1"/>
              <a:t>Expected</a:t>
            </a:r>
            <a:r>
              <a:rPr lang="it-CH" dirty="0"/>
              <a:t> </a:t>
            </a:r>
            <a:r>
              <a:rPr lang="it-CH" dirty="0" err="1"/>
              <a:t>results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How </a:t>
            </a:r>
            <a:r>
              <a:rPr lang="it-CH" dirty="0" err="1"/>
              <a:t>different</a:t>
            </a:r>
            <a:r>
              <a:rPr lang="it-CH" dirty="0"/>
              <a:t> the </a:t>
            </a:r>
            <a:r>
              <a:rPr lang="it-CH" dirty="0" err="1"/>
              <a:t>results</a:t>
            </a:r>
            <a:r>
              <a:rPr lang="it-CH" dirty="0"/>
              <a:t> are </a:t>
            </a:r>
            <a:r>
              <a:rPr lang="it-CH" dirty="0" err="1"/>
              <a:t>expected</a:t>
            </a:r>
            <a:r>
              <a:rPr lang="it-CH" dirty="0"/>
              <a:t> to be</a:t>
            </a:r>
          </a:p>
        </p:txBody>
      </p:sp>
    </p:spTree>
    <p:extLst>
      <p:ext uri="{BB962C8B-B14F-4D97-AF65-F5344CB8AC3E}">
        <p14:creationId xmlns:p14="http://schemas.microsoft.com/office/powerpoint/2010/main" val="127812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68B7-C3F3-9EC9-45DB-BCCD6913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296300"/>
            <a:ext cx="10515600" cy="834410"/>
          </a:xfrm>
        </p:spPr>
        <p:txBody>
          <a:bodyPr>
            <a:normAutofit fontScale="90000"/>
          </a:bodyPr>
          <a:lstStyle/>
          <a:p>
            <a:r>
              <a:rPr lang="it-CH" dirty="0" err="1"/>
              <a:t>Implications</a:t>
            </a:r>
            <a:r>
              <a:rPr lang="it-CH" dirty="0"/>
              <a:t> of the big data-set, </a:t>
            </a:r>
            <a:r>
              <a:rPr lang="it-CH" dirty="0" err="1"/>
              <a:t>what</a:t>
            </a:r>
            <a:r>
              <a:rPr lang="it-CH" dirty="0"/>
              <a:t> </a:t>
            </a:r>
            <a:r>
              <a:rPr lang="it-CH" dirty="0" err="1"/>
              <a:t>issues</a:t>
            </a:r>
            <a:r>
              <a:rPr lang="it-CH" dirty="0"/>
              <a:t> </a:t>
            </a:r>
            <a:r>
              <a:rPr lang="it-CH" dirty="0" err="1"/>
              <a:t>we</a:t>
            </a:r>
            <a:r>
              <a:rPr lang="it-CH" dirty="0"/>
              <a:t> </a:t>
            </a:r>
            <a:r>
              <a:rPr lang="it-CH" dirty="0" err="1"/>
              <a:t>faced</a:t>
            </a:r>
            <a:r>
              <a:rPr lang="it-CH" dirty="0"/>
              <a:t> </a:t>
            </a:r>
            <a:r>
              <a:rPr lang="it-CH" dirty="0" err="1"/>
              <a:t>while</a:t>
            </a:r>
            <a:r>
              <a:rPr lang="it-CH" dirty="0"/>
              <a:t> working with 15gb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CBC91F-465D-0B32-8BF3-F0A9B5181F7C}"/>
              </a:ext>
            </a:extLst>
          </p:cNvPr>
          <p:cNvCxnSpPr/>
          <p:nvPr/>
        </p:nvCxnSpPr>
        <p:spPr>
          <a:xfrm>
            <a:off x="334297" y="1278194"/>
            <a:ext cx="1149390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0F4F271-7D74-DDCE-C5AC-BFAE66BC3872}"/>
              </a:ext>
            </a:extLst>
          </p:cNvPr>
          <p:cNvSpPr/>
          <p:nvPr/>
        </p:nvSpPr>
        <p:spPr>
          <a:xfrm>
            <a:off x="6096000" y="5579806"/>
            <a:ext cx="5732206" cy="700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CH" dirty="0" err="1"/>
              <a:t>Difficulty</a:t>
            </a:r>
            <a:r>
              <a:rPr lang="it-CH" dirty="0"/>
              <a:t> (data </a:t>
            </a:r>
            <a:r>
              <a:rPr lang="it-CH" dirty="0" err="1"/>
              <a:t>complexity</a:t>
            </a:r>
            <a:r>
              <a:rPr lang="it-CH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29AA24-8338-352F-C015-B4C993D40465}"/>
              </a:ext>
            </a:extLst>
          </p:cNvPr>
          <p:cNvSpPr txBox="1"/>
          <p:nvPr/>
        </p:nvSpPr>
        <p:spPr>
          <a:xfrm>
            <a:off x="334296" y="2067339"/>
            <a:ext cx="108744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 err="1"/>
              <a:t>We</a:t>
            </a:r>
            <a:r>
              <a:rPr lang="it-CH" dirty="0"/>
              <a:t> </a:t>
            </a:r>
            <a:r>
              <a:rPr lang="it-CH" dirty="0" err="1"/>
              <a:t>started</a:t>
            </a:r>
            <a:r>
              <a:rPr lang="it-CH" dirty="0"/>
              <a:t> by </a:t>
            </a:r>
            <a:r>
              <a:rPr lang="it-CH" dirty="0" err="1"/>
              <a:t>trying</a:t>
            </a:r>
            <a:r>
              <a:rPr lang="it-CH" dirty="0"/>
              <a:t> out the </a:t>
            </a:r>
            <a:r>
              <a:rPr lang="it-CH" dirty="0" err="1"/>
              <a:t>recommender</a:t>
            </a:r>
            <a:r>
              <a:rPr lang="it-CH" dirty="0"/>
              <a:t> lab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/>
              <a:t>Quick intro </a:t>
            </a:r>
            <a:r>
              <a:rPr lang="it-CH" dirty="0" err="1"/>
              <a:t>about</a:t>
            </a:r>
            <a:r>
              <a:rPr lang="it-CH" dirty="0"/>
              <a:t> </a:t>
            </a:r>
            <a:r>
              <a:rPr lang="it-CH" dirty="0" err="1"/>
              <a:t>recommender</a:t>
            </a:r>
            <a:r>
              <a:rPr lang="it-CH" dirty="0"/>
              <a:t> lab (WE SHOULD NOT EXPECT THE STUDENTS TO KNOW THIS)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 err="1"/>
              <a:t>Results</a:t>
            </a:r>
            <a:r>
              <a:rPr lang="it-CH" dirty="0"/>
              <a:t> of </a:t>
            </a:r>
            <a:r>
              <a:rPr lang="it-CH" dirty="0" err="1"/>
              <a:t>our</a:t>
            </a:r>
            <a:r>
              <a:rPr lang="it-CH" dirty="0"/>
              <a:t> </a:t>
            </a:r>
            <a:r>
              <a:rPr lang="it-CH" dirty="0" err="1"/>
              <a:t>quick</a:t>
            </a:r>
            <a:r>
              <a:rPr lang="it-CH" dirty="0"/>
              <a:t> test: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/>
              <a:t>With the </a:t>
            </a:r>
            <a:r>
              <a:rPr lang="it-CH" dirty="0" err="1"/>
              <a:t>reduced</a:t>
            </a:r>
            <a:r>
              <a:rPr lang="it-CH" dirty="0"/>
              <a:t> data-set of 10k </a:t>
            </a:r>
            <a:r>
              <a:rPr lang="it-CH" dirty="0" err="1"/>
              <a:t>rows</a:t>
            </a:r>
            <a:r>
              <a:rPr lang="it-CH" dirty="0"/>
              <a:t> </a:t>
            </a:r>
            <a:r>
              <a:rPr lang="it-CH" dirty="0" err="1"/>
              <a:t>it</a:t>
            </a:r>
            <a:r>
              <a:rPr lang="it-CH" dirty="0"/>
              <a:t> </a:t>
            </a:r>
            <a:r>
              <a:rPr lang="it-CH" dirty="0" err="1"/>
              <a:t>worked</a:t>
            </a:r>
            <a:r>
              <a:rPr lang="it-CH" dirty="0"/>
              <a:t> fine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Next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 err="1"/>
              <a:t>We</a:t>
            </a:r>
            <a:r>
              <a:rPr lang="it-CH" dirty="0"/>
              <a:t> </a:t>
            </a:r>
            <a:r>
              <a:rPr lang="it-CH" dirty="0" err="1"/>
              <a:t>tried</a:t>
            </a:r>
            <a:r>
              <a:rPr lang="it-CH" dirty="0"/>
              <a:t> the </a:t>
            </a:r>
            <a:r>
              <a:rPr lang="it-CH" dirty="0" err="1"/>
              <a:t>same</a:t>
            </a:r>
            <a:r>
              <a:rPr lang="it-CH" dirty="0"/>
              <a:t> </a:t>
            </a:r>
            <a:r>
              <a:rPr lang="it-CH" dirty="0" err="1"/>
              <a:t>approach</a:t>
            </a:r>
            <a:r>
              <a:rPr lang="it-CH" dirty="0"/>
              <a:t> with </a:t>
            </a:r>
            <a:r>
              <a:rPr lang="it-CH" dirty="0" err="1"/>
              <a:t>larger</a:t>
            </a:r>
            <a:r>
              <a:rPr lang="it-CH" dirty="0"/>
              <a:t> data, </a:t>
            </a:r>
            <a:r>
              <a:rPr lang="it-CH" dirty="0" err="1"/>
              <a:t>we</a:t>
            </a:r>
            <a:r>
              <a:rPr lang="it-CH" dirty="0"/>
              <a:t> </a:t>
            </a:r>
            <a:r>
              <a:rPr lang="it-CH" dirty="0" err="1"/>
              <a:t>found</a:t>
            </a:r>
            <a:r>
              <a:rPr lang="it-CH" dirty="0"/>
              <a:t> 2 </a:t>
            </a:r>
            <a:r>
              <a:rPr lang="it-CH" dirty="0" err="1"/>
              <a:t>bottlenecks</a:t>
            </a:r>
            <a:r>
              <a:rPr lang="it-CH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CH" dirty="0" err="1"/>
              <a:t>Bottle</a:t>
            </a:r>
            <a:r>
              <a:rPr lang="it-CH" dirty="0"/>
              <a:t> neck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CH" dirty="0" err="1"/>
              <a:t>Bottle</a:t>
            </a:r>
            <a:r>
              <a:rPr lang="it-CH" dirty="0"/>
              <a:t> neck 2</a:t>
            </a:r>
          </a:p>
        </p:txBody>
      </p:sp>
    </p:spTree>
    <p:extLst>
      <p:ext uri="{BB962C8B-B14F-4D97-AF65-F5344CB8AC3E}">
        <p14:creationId xmlns:p14="http://schemas.microsoft.com/office/powerpoint/2010/main" val="54299882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68B7-C3F3-9EC9-45DB-BCCD6913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296300"/>
            <a:ext cx="10515600" cy="834410"/>
          </a:xfrm>
        </p:spPr>
        <p:txBody>
          <a:bodyPr>
            <a:normAutofit fontScale="90000"/>
          </a:bodyPr>
          <a:lstStyle/>
          <a:p>
            <a:r>
              <a:rPr lang="it-CH" dirty="0"/>
              <a:t>Big data techniques, </a:t>
            </a:r>
            <a:r>
              <a:rPr lang="it-CH" dirty="0" err="1"/>
              <a:t>what</a:t>
            </a:r>
            <a:r>
              <a:rPr lang="it-CH" dirty="0"/>
              <a:t> </a:t>
            </a:r>
            <a:r>
              <a:rPr lang="it-CH" dirty="0" err="1"/>
              <a:t>did</a:t>
            </a:r>
            <a:r>
              <a:rPr lang="it-CH" dirty="0"/>
              <a:t> </a:t>
            </a:r>
            <a:r>
              <a:rPr lang="it-CH" dirty="0" err="1"/>
              <a:t>we</a:t>
            </a:r>
            <a:r>
              <a:rPr lang="it-CH" dirty="0"/>
              <a:t> do to face the </a:t>
            </a:r>
            <a:r>
              <a:rPr lang="it-CH" dirty="0" err="1"/>
              <a:t>issues</a:t>
            </a:r>
            <a:r>
              <a:rPr lang="it-CH" dirty="0"/>
              <a:t> </a:t>
            </a:r>
            <a:r>
              <a:rPr lang="it-CH" dirty="0" err="1"/>
              <a:t>we</a:t>
            </a:r>
            <a:r>
              <a:rPr lang="it-CH" dirty="0"/>
              <a:t> </a:t>
            </a:r>
            <a:r>
              <a:rPr lang="it-CH" dirty="0" err="1"/>
              <a:t>had</a:t>
            </a:r>
            <a:r>
              <a:rPr lang="it-CH" dirty="0"/>
              <a:t> </a:t>
            </a:r>
            <a:r>
              <a:rPr lang="it-CH" dirty="0" err="1"/>
              <a:t>while</a:t>
            </a:r>
            <a:r>
              <a:rPr lang="it-CH" dirty="0"/>
              <a:t> working with </a:t>
            </a:r>
            <a:r>
              <a:rPr lang="it-CH" dirty="0" err="1"/>
              <a:t>such</a:t>
            </a:r>
            <a:r>
              <a:rPr lang="it-CH" dirty="0"/>
              <a:t> data-set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CBC91F-465D-0B32-8BF3-F0A9B5181F7C}"/>
              </a:ext>
            </a:extLst>
          </p:cNvPr>
          <p:cNvCxnSpPr/>
          <p:nvPr/>
        </p:nvCxnSpPr>
        <p:spPr>
          <a:xfrm>
            <a:off x="334297" y="1278194"/>
            <a:ext cx="1149390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0F4F271-7D74-DDCE-C5AC-BFAE66BC3872}"/>
              </a:ext>
            </a:extLst>
          </p:cNvPr>
          <p:cNvSpPr/>
          <p:nvPr/>
        </p:nvSpPr>
        <p:spPr>
          <a:xfrm>
            <a:off x="6096000" y="5579806"/>
            <a:ext cx="5732206" cy="700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CH" dirty="0" err="1"/>
              <a:t>Efficiency</a:t>
            </a:r>
            <a:r>
              <a:rPr lang="it-CH" dirty="0"/>
              <a:t> (appropriate big data techniques, </a:t>
            </a:r>
            <a:r>
              <a:rPr lang="it-CH" dirty="0" err="1"/>
              <a:t>efficient</a:t>
            </a:r>
            <a:r>
              <a:rPr lang="it-CH" dirty="0"/>
              <a:t> coding)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B7B6E0-846B-F111-8659-6A48434D5A3B}"/>
              </a:ext>
            </a:extLst>
          </p:cNvPr>
          <p:cNvSpPr txBox="1"/>
          <p:nvPr/>
        </p:nvSpPr>
        <p:spPr>
          <a:xfrm>
            <a:off x="334296" y="2067339"/>
            <a:ext cx="108744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Data-base with SQL (WE CANNOT EXPECT THE STUDENTS TO KNOW THIS)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 err="1"/>
              <a:t>Motivation</a:t>
            </a:r>
            <a:r>
              <a:rPr lang="it-CH" dirty="0"/>
              <a:t> </a:t>
            </a:r>
            <a:r>
              <a:rPr lang="it-CH" dirty="0" err="1"/>
              <a:t>behind</a:t>
            </a:r>
            <a:r>
              <a:rPr lang="it-CH" dirty="0"/>
              <a:t> </a:t>
            </a:r>
            <a:r>
              <a:rPr lang="it-CH" dirty="0" err="1"/>
              <a:t>using</a:t>
            </a:r>
            <a:r>
              <a:rPr lang="it-CH" dirty="0"/>
              <a:t> </a:t>
            </a:r>
            <a:r>
              <a:rPr lang="it-CH" dirty="0" err="1"/>
              <a:t>this</a:t>
            </a:r>
            <a:r>
              <a:rPr lang="it-CH" dirty="0"/>
              <a:t> </a:t>
            </a:r>
            <a:r>
              <a:rPr lang="it-CH" dirty="0" err="1"/>
              <a:t>approach</a:t>
            </a:r>
            <a:endParaRPr lang="it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 err="1"/>
              <a:t>What</a:t>
            </a:r>
            <a:r>
              <a:rPr lang="it-CH" dirty="0"/>
              <a:t> </a:t>
            </a:r>
            <a:r>
              <a:rPr lang="it-CH" dirty="0" err="1"/>
              <a:t>did</a:t>
            </a:r>
            <a:r>
              <a:rPr lang="it-CH" dirty="0"/>
              <a:t> </a:t>
            </a:r>
            <a:r>
              <a:rPr lang="it-CH" dirty="0" err="1"/>
              <a:t>we</a:t>
            </a:r>
            <a:r>
              <a:rPr lang="it-CH" dirty="0"/>
              <a:t> 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 err="1"/>
              <a:t>Why</a:t>
            </a:r>
            <a:r>
              <a:rPr lang="it-CH" dirty="0"/>
              <a:t> </a:t>
            </a:r>
            <a:r>
              <a:rPr lang="it-CH" dirty="0" err="1"/>
              <a:t>this</a:t>
            </a:r>
            <a:r>
              <a:rPr lang="it-CH" dirty="0"/>
              <a:t> </a:t>
            </a:r>
            <a:r>
              <a:rPr lang="it-CH" dirty="0" err="1"/>
              <a:t>approach</a:t>
            </a:r>
            <a:r>
              <a:rPr lang="it-CH" dirty="0"/>
              <a:t> </a:t>
            </a:r>
            <a:r>
              <a:rPr lang="it-CH" dirty="0" err="1"/>
              <a:t>was</a:t>
            </a:r>
            <a:r>
              <a:rPr lang="it-CH" dirty="0"/>
              <a:t> </a:t>
            </a:r>
            <a:r>
              <a:rPr lang="it-CH" dirty="0" err="1"/>
              <a:t>valuable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Spark (WE CANNOT EXPECT THE STUDENTS TO KNOW THIS)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 err="1"/>
              <a:t>Motivation</a:t>
            </a:r>
            <a:r>
              <a:rPr lang="it-CH" dirty="0"/>
              <a:t> </a:t>
            </a:r>
            <a:r>
              <a:rPr lang="it-CH" dirty="0" err="1"/>
              <a:t>behind</a:t>
            </a:r>
            <a:r>
              <a:rPr lang="it-CH" dirty="0"/>
              <a:t> </a:t>
            </a:r>
            <a:r>
              <a:rPr lang="it-CH" dirty="0" err="1"/>
              <a:t>using</a:t>
            </a:r>
            <a:r>
              <a:rPr lang="it-CH" dirty="0"/>
              <a:t> </a:t>
            </a:r>
            <a:r>
              <a:rPr lang="it-CH" dirty="0" err="1"/>
              <a:t>this</a:t>
            </a:r>
            <a:r>
              <a:rPr lang="it-CH" dirty="0"/>
              <a:t> </a:t>
            </a:r>
            <a:r>
              <a:rPr lang="it-CH" dirty="0" err="1"/>
              <a:t>approach</a:t>
            </a:r>
            <a:endParaRPr lang="it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 err="1"/>
              <a:t>What</a:t>
            </a:r>
            <a:r>
              <a:rPr lang="it-CH" dirty="0"/>
              <a:t> </a:t>
            </a:r>
            <a:r>
              <a:rPr lang="it-CH" dirty="0" err="1"/>
              <a:t>did</a:t>
            </a:r>
            <a:r>
              <a:rPr lang="it-CH" dirty="0"/>
              <a:t> </a:t>
            </a:r>
            <a:r>
              <a:rPr lang="it-CH" dirty="0" err="1"/>
              <a:t>we</a:t>
            </a:r>
            <a:r>
              <a:rPr lang="it-CH" dirty="0"/>
              <a:t> 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 err="1"/>
              <a:t>Why</a:t>
            </a:r>
            <a:r>
              <a:rPr lang="it-CH" dirty="0"/>
              <a:t> </a:t>
            </a:r>
            <a:r>
              <a:rPr lang="it-CH" dirty="0" err="1"/>
              <a:t>this</a:t>
            </a:r>
            <a:r>
              <a:rPr lang="it-CH" dirty="0"/>
              <a:t> </a:t>
            </a:r>
            <a:r>
              <a:rPr lang="it-CH" dirty="0" err="1"/>
              <a:t>approach</a:t>
            </a:r>
            <a:r>
              <a:rPr lang="it-CH" dirty="0"/>
              <a:t> </a:t>
            </a:r>
            <a:r>
              <a:rPr lang="it-CH" dirty="0" err="1"/>
              <a:t>was</a:t>
            </a:r>
            <a:r>
              <a:rPr lang="it-CH" dirty="0"/>
              <a:t> </a:t>
            </a:r>
            <a:r>
              <a:rPr lang="it-CH" dirty="0" err="1"/>
              <a:t>valuable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 err="1"/>
              <a:t>Shall</a:t>
            </a:r>
            <a:r>
              <a:rPr lang="it-CH" dirty="0"/>
              <a:t> </a:t>
            </a:r>
            <a:r>
              <a:rPr lang="it-CH" dirty="0" err="1"/>
              <a:t>we</a:t>
            </a:r>
            <a:r>
              <a:rPr lang="it-CH" dirty="0"/>
              <a:t> </a:t>
            </a:r>
            <a:r>
              <a:rPr lang="it-CH" dirty="0" err="1"/>
              <a:t>also</a:t>
            </a:r>
            <a:r>
              <a:rPr lang="it-CH" dirty="0"/>
              <a:t> talk </a:t>
            </a:r>
            <a:r>
              <a:rPr lang="it-CH" dirty="0" err="1"/>
              <a:t>about</a:t>
            </a:r>
            <a:r>
              <a:rPr lang="it-CH" dirty="0"/>
              <a:t> </a:t>
            </a:r>
            <a:r>
              <a:rPr lang="it-CH" dirty="0" err="1"/>
              <a:t>how</a:t>
            </a:r>
            <a:r>
              <a:rPr lang="it-CH" dirty="0"/>
              <a:t> </a:t>
            </a:r>
            <a:r>
              <a:rPr lang="it-CH" dirty="0" err="1"/>
              <a:t>we</a:t>
            </a:r>
            <a:r>
              <a:rPr lang="it-CH" dirty="0"/>
              <a:t> </a:t>
            </a:r>
            <a:r>
              <a:rPr lang="it-CH" dirty="0" err="1"/>
              <a:t>optimized</a:t>
            </a:r>
            <a:r>
              <a:rPr lang="it-CH" dirty="0"/>
              <a:t> </a:t>
            </a:r>
            <a:r>
              <a:rPr lang="it-CH" dirty="0" err="1"/>
              <a:t>our</a:t>
            </a:r>
            <a:r>
              <a:rPr lang="it-CH" dirty="0"/>
              <a:t> code?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/>
              <a:t>Loop vs cross join (time, </a:t>
            </a:r>
            <a:r>
              <a:rPr lang="it-CH" dirty="0" err="1"/>
              <a:t>memory</a:t>
            </a:r>
            <a:r>
              <a:rPr lang="it-CH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 err="1"/>
              <a:t>Stuff</a:t>
            </a:r>
            <a:r>
              <a:rPr lang="it-CH" dirty="0"/>
              <a:t> like </a:t>
            </a:r>
            <a:r>
              <a:rPr lang="it-CH" dirty="0" err="1"/>
              <a:t>garbage</a:t>
            </a:r>
            <a:r>
              <a:rPr lang="it-CH" dirty="0"/>
              <a:t> </a:t>
            </a:r>
            <a:r>
              <a:rPr lang="it-CH" dirty="0" err="1"/>
              <a:t>collector</a:t>
            </a:r>
            <a:r>
              <a:rPr lang="it-CH" dirty="0"/>
              <a:t> or </a:t>
            </a:r>
            <a:r>
              <a:rPr lang="it-CH" dirty="0" err="1"/>
              <a:t>something</a:t>
            </a:r>
            <a:r>
              <a:rPr lang="it-CH" dirty="0"/>
              <a:t> like </a:t>
            </a:r>
            <a:r>
              <a:rPr lang="it-CH" dirty="0" err="1"/>
              <a:t>this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6925514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68B7-C3F3-9EC9-45DB-BCCD6913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296300"/>
            <a:ext cx="10515600" cy="834410"/>
          </a:xfrm>
        </p:spPr>
        <p:txBody>
          <a:bodyPr>
            <a:normAutofit fontScale="90000"/>
          </a:bodyPr>
          <a:lstStyle/>
          <a:p>
            <a:r>
              <a:rPr lang="it-CH" dirty="0"/>
              <a:t>Performance of the big data </a:t>
            </a:r>
            <a:r>
              <a:rPr lang="it-CH" dirty="0" err="1"/>
              <a:t>methods</a:t>
            </a:r>
            <a:r>
              <a:rPr lang="it-CH" dirty="0"/>
              <a:t>, speed/</a:t>
            </a:r>
            <a:r>
              <a:rPr lang="it-CH" dirty="0" err="1"/>
              <a:t>efficiency</a:t>
            </a:r>
            <a:r>
              <a:rPr lang="it-CH" dirty="0"/>
              <a:t> </a:t>
            </a:r>
            <a:r>
              <a:rPr lang="it-CH" dirty="0" err="1"/>
              <a:t>improvements</a:t>
            </a:r>
            <a:endParaRPr lang="it-CH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CBC91F-465D-0B32-8BF3-F0A9B5181F7C}"/>
              </a:ext>
            </a:extLst>
          </p:cNvPr>
          <p:cNvCxnSpPr/>
          <p:nvPr/>
        </p:nvCxnSpPr>
        <p:spPr>
          <a:xfrm>
            <a:off x="334297" y="1278194"/>
            <a:ext cx="1149390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31F49A5-621F-0387-0D57-52F0CC3C896E}"/>
              </a:ext>
            </a:extLst>
          </p:cNvPr>
          <p:cNvSpPr/>
          <p:nvPr/>
        </p:nvSpPr>
        <p:spPr>
          <a:xfrm>
            <a:off x="6096000" y="5579806"/>
            <a:ext cx="5732206" cy="700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CH" dirty="0" err="1"/>
              <a:t>Efficiency</a:t>
            </a:r>
            <a:r>
              <a:rPr lang="it-CH" dirty="0"/>
              <a:t> (appropriate big data techniques, </a:t>
            </a:r>
            <a:r>
              <a:rPr lang="it-CH" dirty="0" err="1"/>
              <a:t>efficient</a:t>
            </a:r>
            <a:r>
              <a:rPr lang="it-CH" dirty="0"/>
              <a:t> coding)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ADDB0-DD33-8349-0894-61F0C4B0D533}"/>
              </a:ext>
            </a:extLst>
          </p:cNvPr>
          <p:cNvSpPr txBox="1"/>
          <p:nvPr/>
        </p:nvSpPr>
        <p:spPr>
          <a:xfrm>
            <a:off x="334296" y="2067339"/>
            <a:ext cx="10874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How </a:t>
            </a:r>
            <a:r>
              <a:rPr lang="it-CH" dirty="0" err="1"/>
              <a:t>shall</a:t>
            </a:r>
            <a:r>
              <a:rPr lang="it-CH" dirty="0"/>
              <a:t> </a:t>
            </a:r>
            <a:r>
              <a:rPr lang="it-CH" dirty="0" err="1"/>
              <a:t>we</a:t>
            </a:r>
            <a:r>
              <a:rPr lang="it-CH" dirty="0"/>
              <a:t> tackle </a:t>
            </a:r>
            <a:r>
              <a:rPr lang="it-CH" dirty="0" err="1"/>
              <a:t>this</a:t>
            </a:r>
            <a:r>
              <a:rPr lang="it-CH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 err="1"/>
              <a:t>Maybe</a:t>
            </a:r>
            <a:r>
              <a:rPr lang="it-CH" dirty="0"/>
              <a:t> </a:t>
            </a:r>
            <a:r>
              <a:rPr lang="it-CH" dirty="0" err="1"/>
              <a:t>we</a:t>
            </a:r>
            <a:r>
              <a:rPr lang="it-CH" dirty="0"/>
              <a:t> compare the speed of the </a:t>
            </a:r>
            <a:r>
              <a:rPr lang="it-CH" dirty="0" err="1"/>
              <a:t>results</a:t>
            </a:r>
            <a:r>
              <a:rPr lang="it-CH" dirty="0"/>
              <a:t> with </a:t>
            </a:r>
            <a:r>
              <a:rPr lang="it-CH" dirty="0" err="1"/>
              <a:t>recommenderlab</a:t>
            </a:r>
            <a:r>
              <a:rPr lang="it-CH" dirty="0"/>
              <a:t> and 10k </a:t>
            </a:r>
            <a:r>
              <a:rPr lang="it-CH" dirty="0" err="1"/>
              <a:t>rows</a:t>
            </a:r>
            <a:r>
              <a:rPr lang="it-CH" dirty="0"/>
              <a:t> with the speed of the </a:t>
            </a:r>
            <a:r>
              <a:rPr lang="it-CH" dirty="0" err="1"/>
              <a:t>results</a:t>
            </a:r>
            <a:r>
              <a:rPr lang="it-CH" dirty="0"/>
              <a:t> with big data </a:t>
            </a:r>
            <a:r>
              <a:rPr lang="it-CH" dirty="0" err="1"/>
              <a:t>methods</a:t>
            </a:r>
            <a:r>
              <a:rPr lang="it-CH" dirty="0"/>
              <a:t> and </a:t>
            </a:r>
            <a:r>
              <a:rPr lang="it-CH" dirty="0" err="1"/>
              <a:t>entire</a:t>
            </a:r>
            <a:r>
              <a:rPr lang="it-CH" dirty="0"/>
              <a:t> data-set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(</a:t>
            </a:r>
            <a:r>
              <a:rPr lang="it-CH" dirty="0">
                <a:highlight>
                  <a:srgbClr val="FFFF00"/>
                </a:highlight>
              </a:rPr>
              <a:t>LET’S HAVE A LOOK AT THE LECTURES IF WE FIND SOME EASILY IMPLEMENTABLE TECHNIQUES</a:t>
            </a:r>
            <a:r>
              <a:rPr lang="it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697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68B7-C3F3-9EC9-45DB-BCCD6913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296300"/>
            <a:ext cx="10515600" cy="834410"/>
          </a:xfrm>
        </p:spPr>
        <p:txBody>
          <a:bodyPr>
            <a:normAutofit fontScale="90000"/>
          </a:bodyPr>
          <a:lstStyle/>
          <a:p>
            <a:r>
              <a:rPr lang="it-CH" dirty="0" err="1"/>
              <a:t>Results</a:t>
            </a:r>
            <a:r>
              <a:rPr lang="it-CH" dirty="0"/>
              <a:t> of the </a:t>
            </a:r>
            <a:r>
              <a:rPr lang="it-CH" dirty="0" err="1"/>
              <a:t>prediction</a:t>
            </a:r>
            <a:r>
              <a:rPr lang="it-CH" dirty="0"/>
              <a:t>, </a:t>
            </a:r>
            <a:r>
              <a:rPr lang="it-CH" dirty="0" err="1"/>
              <a:t>how</a:t>
            </a:r>
            <a:r>
              <a:rPr lang="it-CH" dirty="0"/>
              <a:t> do </a:t>
            </a:r>
            <a:r>
              <a:rPr lang="it-CH" dirty="0" err="1"/>
              <a:t>we</a:t>
            </a:r>
            <a:r>
              <a:rPr lang="it-CH" dirty="0"/>
              <a:t> </a:t>
            </a:r>
            <a:r>
              <a:rPr lang="it-CH" dirty="0" err="1"/>
              <a:t>assess</a:t>
            </a:r>
            <a:r>
              <a:rPr lang="it-CH" dirty="0"/>
              <a:t> </a:t>
            </a:r>
            <a:r>
              <a:rPr lang="it-CH" dirty="0" err="1"/>
              <a:t>it</a:t>
            </a:r>
            <a:r>
              <a:rPr lang="it-CH" dirty="0"/>
              <a:t>? How do </a:t>
            </a:r>
            <a:r>
              <a:rPr lang="it-CH" dirty="0" err="1"/>
              <a:t>we</a:t>
            </a:r>
            <a:r>
              <a:rPr lang="it-CH" dirty="0"/>
              <a:t> know </a:t>
            </a:r>
            <a:r>
              <a:rPr lang="it-CH" dirty="0" err="1"/>
              <a:t>it</a:t>
            </a:r>
            <a:r>
              <a:rPr lang="it-CH" dirty="0"/>
              <a:t> </a:t>
            </a:r>
            <a:r>
              <a:rPr lang="it-CH" dirty="0" err="1"/>
              <a:t>is</a:t>
            </a:r>
            <a:r>
              <a:rPr lang="it-CH" dirty="0"/>
              <a:t> </a:t>
            </a:r>
            <a:r>
              <a:rPr lang="it-CH" dirty="0" err="1"/>
              <a:t>valuable</a:t>
            </a:r>
            <a:r>
              <a:rPr lang="it-CH" dirty="0"/>
              <a:t>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CBC91F-465D-0B32-8BF3-F0A9B5181F7C}"/>
              </a:ext>
            </a:extLst>
          </p:cNvPr>
          <p:cNvCxnSpPr/>
          <p:nvPr/>
        </p:nvCxnSpPr>
        <p:spPr>
          <a:xfrm>
            <a:off x="334297" y="1278194"/>
            <a:ext cx="1149390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0F4F271-7D74-DDCE-C5AC-BFAE66BC3872}"/>
              </a:ext>
            </a:extLst>
          </p:cNvPr>
          <p:cNvSpPr/>
          <p:nvPr/>
        </p:nvSpPr>
        <p:spPr>
          <a:xfrm>
            <a:off x="6096000" y="5579806"/>
            <a:ext cx="5732206" cy="690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CH" dirty="0" err="1"/>
              <a:t>Accuracy</a:t>
            </a:r>
            <a:r>
              <a:rPr lang="it-CH" dirty="0"/>
              <a:t> (</a:t>
            </a:r>
            <a:r>
              <a:rPr lang="it-CH" dirty="0" err="1"/>
              <a:t>explanation</a:t>
            </a:r>
            <a:r>
              <a:rPr lang="it-CH" dirty="0"/>
              <a:t> of strategy)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7E334-5214-BE46-18B8-1173F38D6D86}"/>
              </a:ext>
            </a:extLst>
          </p:cNvPr>
          <p:cNvSpPr txBox="1"/>
          <p:nvPr/>
        </p:nvSpPr>
        <p:spPr>
          <a:xfrm>
            <a:off x="334296" y="2067339"/>
            <a:ext cx="10874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ROC curve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 err="1"/>
              <a:t>Maybe</a:t>
            </a:r>
            <a:r>
              <a:rPr lang="it-CH" dirty="0"/>
              <a:t> </a:t>
            </a:r>
            <a:r>
              <a:rPr lang="it-CH" dirty="0" err="1"/>
              <a:t>our</a:t>
            </a:r>
            <a:r>
              <a:rPr lang="it-CH" dirty="0"/>
              <a:t> </a:t>
            </a:r>
            <a:r>
              <a:rPr lang="it-CH" dirty="0" err="1"/>
              <a:t>definition</a:t>
            </a:r>
            <a:r>
              <a:rPr lang="it-CH" dirty="0"/>
              <a:t> of </a:t>
            </a:r>
            <a:r>
              <a:rPr lang="it-CH" dirty="0" err="1"/>
              <a:t>true</a:t>
            </a:r>
            <a:r>
              <a:rPr lang="it-CH" dirty="0"/>
              <a:t> positive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 err="1"/>
              <a:t>Maybe</a:t>
            </a:r>
            <a:r>
              <a:rPr lang="it-CH" dirty="0"/>
              <a:t> </a:t>
            </a:r>
            <a:r>
              <a:rPr lang="it-CH" dirty="0" err="1"/>
              <a:t>confusion</a:t>
            </a:r>
            <a:r>
              <a:rPr lang="it-CH" dirty="0"/>
              <a:t> </a:t>
            </a:r>
            <a:r>
              <a:rPr lang="it-CH" dirty="0" err="1"/>
              <a:t>matrix</a:t>
            </a:r>
            <a:r>
              <a:rPr lang="it-CH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09826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859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A recommender system based on customer interaction with an e-commerce website</vt:lpstr>
      <vt:lpstr>Motivation plus facts about e-commerce</vt:lpstr>
      <vt:lpstr>Presentation of the data-set, what we want to get out of it</vt:lpstr>
      <vt:lpstr>Methodology, how we plan to get insight from the data </vt:lpstr>
      <vt:lpstr>Implications of the big data-set, what issues we faced while working with 15gb</vt:lpstr>
      <vt:lpstr>Big data techniques, what did we do to face the issues we had while working with such data-set</vt:lpstr>
      <vt:lpstr>Performance of the big data methods, speed/efficiency improvements</vt:lpstr>
      <vt:lpstr>Results of the prediction, how do we assess it? How do we know it is valuable?</vt:lpstr>
      <vt:lpstr>Economic and business implications, what contribution do we give to literature/businesses</vt:lpstr>
      <vt:lpstr>Limitations of our approach, what else could be done</vt:lpstr>
      <vt:lpstr>Thank you slide</vt:lpstr>
      <vt:lpstr>PowerPoint Presentation</vt:lpstr>
      <vt:lpstr>Appendinx 1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Magagnin, Giovanni</dc:creator>
  <cp:lastModifiedBy>Magagnin, Giovanni</cp:lastModifiedBy>
  <cp:revision>6</cp:revision>
  <dcterms:created xsi:type="dcterms:W3CDTF">2022-05-05T15:42:14Z</dcterms:created>
  <dcterms:modified xsi:type="dcterms:W3CDTF">2022-05-06T16:34:11Z</dcterms:modified>
</cp:coreProperties>
</file>