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88F39135.xml" ContentType="application/vnd.ms-powerpoint.comments+xml"/>
  <Override PartName="/ppt/comments/modernComment_10F_5F1EDCF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11_CF0093ED.xml" ContentType="application/vnd.ms-powerpoint.comments+xml"/>
  <Override PartName="/ppt/comments/modernComment_110_5F0C4D19.xml" ContentType="application/vnd.ms-powerpoint.comments+xml"/>
  <Override PartName="/ppt/comments/modernComment_112_575671C0.xml" ContentType="application/vnd.ms-powerpoint.comments+xml"/>
  <Override PartName="/ppt/notesSlides/notesSlide1.xml" ContentType="application/vnd.openxmlformats-officedocument.presentationml.notesSlide+xml"/>
  <Override PartName="/ppt/comments/modernComment_118_3B7ECBB5.xml" ContentType="application/vnd.ms-powerpoint.comments+xml"/>
  <Override PartName="/ppt/comments/modernComment_11B_3539656B.xml" ContentType="application/vnd.ms-powerpoint.comments+xml"/>
  <Override PartName="/ppt/comments/modernComment_116_1825BA.xml" ContentType="application/vnd.ms-powerpoint.comments+xml"/>
  <Override PartName="/ppt/comments/modernComment_117_6827EC3A.xml" ContentType="application/vnd.ms-powerpoint.comments+xml"/>
  <Override PartName="/ppt/comments/modernComment_109_70EC5056.xml" ContentType="application/vnd.ms-powerpoint.comments+xml"/>
  <Override PartName="/ppt/comments/modernComment_114_FC9C2371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sldIdLst>
    <p:sldId id="257" r:id="rId5"/>
    <p:sldId id="271" r:id="rId6"/>
    <p:sldId id="273" r:id="rId7"/>
    <p:sldId id="272" r:id="rId8"/>
    <p:sldId id="274" r:id="rId9"/>
    <p:sldId id="280" r:id="rId10"/>
    <p:sldId id="283" r:id="rId11"/>
    <p:sldId id="281" r:id="rId12"/>
    <p:sldId id="278" r:id="rId13"/>
    <p:sldId id="279" r:id="rId14"/>
    <p:sldId id="282" r:id="rId15"/>
    <p:sldId id="265" r:id="rId16"/>
    <p:sldId id="284" r:id="rId17"/>
    <p:sldId id="266" r:id="rId18"/>
    <p:sldId id="285" r:id="rId19"/>
    <p:sldId id="286" r:id="rId20"/>
    <p:sldId id="267" r:id="rId21"/>
    <p:sldId id="276" r:id="rId2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680A50-3706-99CE-EAD4-B4ECEF51277B}" name="Hruby, Richard" initials="HR" userId="S::richard.hruby@student.unisg.ch::4a87ec2d-be39-4cf5-beb3-c63254534d81" providerId="AD"/>
  <p188:author id="{89FCB056-C3D5-F1E6-7639-0EF70DE62FD0}" name="Magagnin, Giovanni" initials="MG" userId="Magagnin, Giovanni" providerId="None"/>
  <p188:author id="{F24C415C-874D-3A80-E8A3-84736E5EEAEA}" name="Matheis, Tim" initials="MT" userId="Matheis, Tim" providerId="None"/>
  <p188:author id="{5C14A0BD-0F5D-9251-0E22-3FF58552DE33}" name="Faxner, Johan" initials="FJ" userId="S::johan.faxner@student.unisg.ch::2b74b95a-69aa-4e61-9c4b-6124d55c250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1F0"/>
    <a:srgbClr val="C3F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024D1-97A4-49B8-8AB7-A0E58A46B748}" v="110" dt="2022-05-10T23:05:24.529"/>
    <p1510:client id="{2D810128-A04A-4746-9EA2-6D8E165921EC}" v="8" dt="2022-05-11T10:08:26.460"/>
    <p1510:client id="{4B38B50A-1442-4D52-8076-94B8EB5CA3A7}" v="107" dt="2022-05-10T23:33:21.686"/>
    <p1510:client id="{842CB545-318A-4961-9738-7E5B8061E2EE}" v="529" dt="2022-05-10T17:27:16.442"/>
    <p1510:client id="{898D4357-74D2-DF41-A2F5-159268C22832}" v="2100" dt="2022-05-11T10:46:35.831"/>
    <p1510:client id="{93FE84DF-2386-41FE-9699-25E53F2D9DDD}" v="2" dt="2022-05-10T22:59:01.059"/>
    <p1510:client id="{A7C71A6F-E46C-4547-8A81-C440AC9A446B}" v="27" dt="2022-05-11T11:53:58.561"/>
    <p1510:client id="{CA5708FB-06D6-4792-A02D-2576F973FB32}" v="237" dt="2022-05-11T12:38:59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93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gag\Documents\UNIVERSITA\_St.GALLEN%20-%20Master%20in%20Quant%20Economics%20and%20Finance\Subjects\4%5e%20Semester\CEMS%20-%20HSG\Subjects\Big%20Data%20Analytics\Project\Presentation\Supporting%20docs\statista%20e%20commer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gag\Documents\UNIVERSITA\_St.GALLEN%20-%20Master%20in%20Quant%20Economics%20and%20Finance\Subjects\4%5e%20Semester\CEMS%20-%20HSG\Subjects\Big%20Data%20Analytics\Project\Presentation\Supporting%20docs\statista%20user%20inspir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noProof="0"/>
              <a:t>E-commerce as share of total retail sales worldwide 2015-2025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C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Sheet1!$F$4:$F$14</c:f>
              <c:numCache>
                <c:formatCode>General</c:formatCod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numCache>
            </c:numRef>
          </c:cat>
          <c:val>
            <c:numRef>
              <c:f>Sheet1!$G$4:$G$14</c:f>
              <c:numCache>
                <c:formatCode>0%</c:formatCode>
                <c:ptCount val="11"/>
                <c:pt idx="0">
                  <c:v>7.3999999999999996E-2</c:v>
                </c:pt>
                <c:pt idx="1">
                  <c:v>8.5999999999999993E-2</c:v>
                </c:pt>
                <c:pt idx="2">
                  <c:v>0.104</c:v>
                </c:pt>
                <c:pt idx="3">
                  <c:v>0.122</c:v>
                </c:pt>
                <c:pt idx="4">
                  <c:v>0.13800000000000001</c:v>
                </c:pt>
                <c:pt idx="5">
                  <c:v>0.17799999999999999</c:v>
                </c:pt>
                <c:pt idx="6">
                  <c:v>0.19600000000000001</c:v>
                </c:pt>
                <c:pt idx="7">
                  <c:v>0.21</c:v>
                </c:pt>
                <c:pt idx="8">
                  <c:v>0.223</c:v>
                </c:pt>
                <c:pt idx="9">
                  <c:v>0.23400000000000001</c:v>
                </c:pt>
                <c:pt idx="10">
                  <c:v>0.245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0-418D-B889-E1676F169F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60887727"/>
        <c:axId val="760893551"/>
      </c:barChart>
      <c:catAx>
        <c:axId val="760887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CH"/>
          </a:p>
        </c:txPr>
        <c:crossAx val="760893551"/>
        <c:crosses val="autoZero"/>
        <c:auto val="1"/>
        <c:lblAlgn val="ctr"/>
        <c:lblOffset val="100"/>
        <c:noMultiLvlLbl val="0"/>
      </c:catAx>
      <c:valAx>
        <c:axId val="760893551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6088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CH" sz="2000" b="1" i="0" u="none" strike="noStrike" baseline="0">
                <a:effectLst/>
              </a:rPr>
              <a:t>LEADING SOURCES OF INSPIRATION FOR ONLINE SHOPPERS WORLWIDE AS OF APRIL 2021</a:t>
            </a:r>
            <a:r>
              <a:rPr lang="it-CH" sz="2000" b="1" i="0" u="none" strike="noStrike" baseline="0"/>
              <a:t> </a:t>
            </a:r>
            <a:endParaRPr lang="it-CH" sz="2000" b="1"/>
          </a:p>
        </c:rich>
      </c:tx>
      <c:layout>
        <c:manualLayout>
          <c:xMode val="edge"/>
          <c:yMode val="edge"/>
          <c:x val="0.124749027642940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7D-45AB-A8EB-4E848F74B00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7D-45AB-A8EB-4E848F74B00F}"/>
              </c:ext>
            </c:extLst>
          </c:dPt>
          <c:dPt>
            <c:idx val="2"/>
            <c:bubble3D val="0"/>
            <c:spPr>
              <a:solidFill>
                <a:srgbClr val="C3F32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7D-45AB-A8EB-4E848F74B00F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7D-45AB-A8EB-4E848F74B00F}"/>
              </c:ext>
            </c:extLst>
          </c:dPt>
          <c:cat>
            <c:strRef>
              <c:f>Data!$B$6:$B$9</c:f>
              <c:strCache>
                <c:ptCount val="4"/>
                <c:pt idx="0">
                  <c:v>Search engines</c:v>
                </c:pt>
                <c:pt idx="1">
                  <c:v>Social media</c:v>
                </c:pt>
                <c:pt idx="2">
                  <c:v>Amazon</c:v>
                </c:pt>
                <c:pt idx="3">
                  <c:v>Other marketplaces</c:v>
                </c:pt>
              </c:strCache>
            </c:strRef>
          </c:cat>
          <c:val>
            <c:numRef>
              <c:f>Data!$C$6:$C$9</c:f>
              <c:numCache>
                <c:formatCode>0%</c:formatCode>
                <c:ptCount val="4"/>
                <c:pt idx="0">
                  <c:v>0.39</c:v>
                </c:pt>
                <c:pt idx="1">
                  <c:v>0.33</c:v>
                </c:pt>
                <c:pt idx="2">
                  <c:v>0.28999999999999998</c:v>
                </c:pt>
                <c:pt idx="3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7D-45AB-A8EB-4E848F74B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6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1_88F391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21F5541-CCD0-0048-866E-D99AF2DE378C}" authorId="{DF680A50-3706-99CE-EAD4-B4ECEF51277B}" created="2022-05-11T10:39:11.0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97663797" sldId="257"/>
      <ac:picMk id="11" creationId="{EB51223A-83DC-CA8D-DB84-CF97CB0F50FB}"/>
    </ac:deMkLst>
    <p188:txBody>
      <a:bodyPr/>
      <a:lstStyle/>
      <a:p>
        <a:r>
          <a:rPr lang="en-US"/>
          <a:t>include page numbers</a:t>
        </a:r>
      </a:p>
    </p188:txBody>
  </p188:cm>
</p188:cmLst>
</file>

<file path=ppt/comments/modernComment_109_70EC505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D869EE-23ED-4AF1-A5DA-618211C19C21}" authorId="{89FCB056-C3D5-F1E6-7639-0EF70DE62FD0}" created="2022-05-07T17:34:19.477">
    <pc:sldMkLst xmlns:pc="http://schemas.microsoft.com/office/powerpoint/2013/main/command">
      <pc:docMk/>
      <pc:sldMk cId="1894535254" sldId="265"/>
    </pc:sldMkLst>
    <p188:replyLst>
      <p188:reply id="{98FBA6A1-1D83-4049-8A52-848BC02C9EC3}" authorId="{F24C415C-874D-3A80-E8A3-84736E5EEAEA}" created="2022-05-08T17:03:42.849">
        <p188:txBody>
          <a:bodyPr/>
          <a:lstStyle/>
          <a:p>
            <a:r>
              <a:rPr lang="en-US"/>
              <a:t>[@Magagnin, Giovanni] opinion?</a:t>
            </a:r>
          </a:p>
        </p188:txBody>
      </p188:reply>
      <p188:reply id="{AD09E8D2-9F55-46B2-9E73-416886737EDA}" authorId="{89FCB056-C3D5-F1E6-7639-0EF70DE62FD0}" created="2022-05-08T19:17:42.265">
        <p188:txBody>
          <a:bodyPr/>
          <a:lstStyle/>
          <a:p>
            <a:r>
              <a:rPr lang="it-CH"/>
              <a:t>Beauty</a:t>
            </a:r>
          </a:p>
        </p188:txBody>
      </p188:reply>
    </p188:replyLst>
    <p188:txBody>
      <a:bodyPr/>
      <a:lstStyle/>
      <a:p>
        <a:r>
          <a:rPr lang="it-CH"/>
          <a:t>[@Matheis, Tim] and [@Magagnin, Giovanni]</a:t>
        </a:r>
      </a:p>
    </p188:txBody>
  </p188:cm>
</p188:cmLst>
</file>

<file path=ppt/comments/modernComment_10F_5F1ED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0B0219-8FA9-45BB-8EA0-354472349BA8}" authorId="{89FCB056-C3D5-F1E6-7639-0EF70DE62FD0}" created="2022-05-07T12:19:11.609">
    <pc:sldMkLst xmlns:pc="http://schemas.microsoft.com/office/powerpoint/2013/main/command">
      <pc:docMk/>
      <pc:sldMk cId="99741135" sldId="271"/>
    </pc:sldMkLst>
    <p188:txBody>
      <a:bodyPr/>
      <a:lstStyle/>
      <a:p>
        <a:r>
          <a:rPr lang="it-CH"/>
          <a:t>Sources: 
- Data (r)evolution - The economics of algorithmic
search and recommender services
- statista
- statista</a:t>
        </a:r>
      </a:p>
    </p188:txBody>
  </p188:cm>
  <p188:cm id="{24A15846-6FE2-8C46-A84A-CB7DE6E6E790}" authorId="{DF680A50-3706-99CE-EAD4-B4ECEF51277B}" created="2022-05-11T10:38:10.60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9741135" sldId="271"/>
      <ac:graphicFrameMk id="12" creationId="{E7D72696-BD29-67E7-6D44-FB1B17D0DCF0}"/>
      <dc:dgmMk xmlns:dc="http://schemas.microsoft.com/office/drawing/2013/diagram/command"/>
      <dc:nodeMk xmlns:dc="http://schemas.microsoft.com/office/drawing/2013/diagram/command" id="{B7DACE2B-895E-40AD-9363-98C64D03FDF7}"/>
      <ac:txMk cp="2" len="154">
        <ac:context len="158" hash="4224415730"/>
      </ac:txMk>
    </ac:txMkLst>
    <p188:pos x="7723854" y="2400541"/>
    <p188:txBody>
      <a:bodyPr/>
      <a:lstStyle/>
      <a:p>
        <a:r>
          <a:rPr lang="en-US"/>
          <a:t>Change this to our research question!</a:t>
        </a:r>
      </a:p>
    </p188:txBody>
  </p188:cm>
</p188:cmLst>
</file>

<file path=ppt/comments/modernComment_110_5F0C4D1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CBFBE3-9168-4D40-A7B9-94917D8BB841}" authorId="{89FCB056-C3D5-F1E6-7639-0EF70DE62FD0}" created="2022-05-07T12:19:24.637">
    <pc:sldMkLst xmlns:pc="http://schemas.microsoft.com/office/powerpoint/2013/main/command">
      <pc:docMk/>
      <pc:sldMk cId="1594641689" sldId="272"/>
    </pc:sldMkLst>
    <p188:replyLst>
      <p188:reply id="{E4E2E688-89EA-47A2-82AB-38B472DCDC3A}" authorId="{F24C415C-874D-3A80-E8A3-84736E5EEAEA}" created="2022-05-08T14:45:07.528">
        <p188:txBody>
          <a:bodyPr/>
          <a:lstStyle/>
          <a:p>
            <a:r>
              <a:rPr lang="en-US"/>
              <a:t>[@Magagnin, Giovanni]
This? https://www.kaggle.com/datasets/mkechinov/ecommerce-behavior-data-from-multi-category-store </a:t>
            </a:r>
          </a:p>
        </p188:txBody>
      </p188:reply>
    </p188:replyLst>
    <p188:txBody>
      <a:bodyPr/>
      <a:lstStyle/>
      <a:p>
        <a:r>
          <a:rPr lang="it-CH"/>
          <a:t>Sources:
- kaggle</a:t>
        </a:r>
      </a:p>
    </p188:txBody>
  </p188:cm>
  <p188:cm id="{BA3710E9-1D28-44D4-BA5D-4C9FA3D6BCB2}" authorId="{89FCB056-C3D5-F1E6-7639-0EF70DE62FD0}" created="2022-05-07T14:46:26.96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594641689" sldId="272"/>
      <ac:spMk id="13" creationId="{6B6A385F-89C4-7D5C-ACD5-5C70DF510DF0}"/>
      <ac:txMk cp="0" len="22">
        <ac:context len="23" hash="1149152186"/>
      </ac:txMk>
    </ac:txMkLst>
    <p188:replyLst>
      <p188:reply id="{378A07FF-C02A-4050-B0CA-4DFD4D3D9B5B}" authorId="{F24C415C-874D-3A80-E8A3-84736E5EEAEA}" created="2022-05-08T14:43:45.781">
        <p188:txBody>
          <a:bodyPr/>
          <a:lstStyle/>
          <a:p>
            <a:r>
              <a:rPr lang="en-US"/>
              <a:t>[@Magagnin, Giovanni], where would we put them? You want the queries for the numeric outputs, right? For the plots, we do not want/need them?</a:t>
            </a:r>
          </a:p>
        </p188:txBody>
      </p188:reply>
    </p188:replyLst>
    <p188:txBody>
      <a:bodyPr/>
      <a:lstStyle/>
      <a:p>
        <a:r>
          <a:rPr lang="it-CH"/>
          <a:t>Need some screenshots for the descriptive statistics</a:t>
        </a:r>
      </a:p>
    </p188:txBody>
  </p188:cm>
  <p188:cm id="{FD749E31-CA4C-4AAD-ABEA-34B7C35FD412}" authorId="{89FCB056-C3D5-F1E6-7639-0EF70DE62FD0}" created="2022-05-08T11:16:07.78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94641689" sldId="272"/>
      <ac:spMk id="13" creationId="{6B6A385F-89C4-7D5C-ACD5-5C70DF510DF0}"/>
    </ac:deMkLst>
    <p188:replyLst>
      <p188:reply id="{7BA6679B-4691-457E-88F7-B9E558BD6BD3}" authorId="{F24C415C-874D-3A80-E8A3-84736E5EEAEA}" created="2022-05-08T14:51:30.071">
        <p188:txBody>
          <a:bodyPr/>
          <a:lstStyle/>
          <a:p>
            <a:r>
              <a:rPr lang="en-US"/>
              <a:t>[@Magagnin, Giovanni] does the "explanation" make sense? Where would you put the text? Can we shift the images a bit up?</a:t>
            </a:r>
          </a:p>
        </p188:txBody>
      </p188:reply>
      <p188:reply id="{B04D9614-EC87-48ED-95ED-B30FC31BD14C}" authorId="{89FCB056-C3D5-F1E6-7639-0EF70DE62FD0}" created="2022-05-08T15:00:45.304">
        <p188:txBody>
          <a:bodyPr/>
          <a:lstStyle/>
          <a:p>
            <a:r>
              <a:rPr lang="it-CH"/>
              <a:t>What do you think about this way?</a:t>
            </a:r>
          </a:p>
        </p188:txBody>
      </p188:reply>
      <p188:reply id="{0017C9E6-2ECF-4645-914B-B8D7B2C8CBCA}" authorId="{F24C415C-874D-3A80-E8A3-84736E5EEAEA}" created="2022-05-08T17:09:34.738">
        <p188:txBody>
          <a:bodyPr/>
          <a:lstStyle/>
          <a:p>
            <a:r>
              <a:rPr lang="en-US"/>
              <a:t>[@Magagnin, Giovanni] Nice!</a:t>
            </a:r>
          </a:p>
        </p188:txBody>
      </p188:reply>
    </p188:replyLst>
    <p188:txBody>
      <a:bodyPr/>
      <a:lstStyle/>
      <a:p>
        <a:r>
          <a:rPr lang="it-CH"/>
          <a:t>Consider writing a line about these 2 graphs, what do they show?</a:t>
        </a:r>
      </a:p>
    </p188:txBody>
  </p188:cm>
  <p188:cm id="{F0C449BD-AFA0-4065-972F-B76BEEF2CE33}" authorId="{89FCB056-C3D5-F1E6-7639-0EF70DE62FD0}" created="2022-05-08T17:55:18.96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94641689" sldId="272"/>
      <ac:picMk id="14" creationId="{7093F233-256A-646A-FB1D-2301DC7B91E3}"/>
    </ac:deMkLst>
    <p188:txBody>
      <a:bodyPr/>
      <a:lstStyle/>
      <a:p>
        <a:r>
          <a:rPr lang="it-CH"/>
          <a:t>Change graph with updated white background</a:t>
        </a:r>
      </a:p>
    </p188:txBody>
  </p188:cm>
</p188:cmLst>
</file>

<file path=ppt/comments/modernComment_111_CF0093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77BFBA-E984-4970-BD2E-ADBBE1CAEF46}" authorId="{89FCB056-C3D5-F1E6-7639-0EF70DE62FD0}" created="2022-05-07T12:54:30.893">
    <pc:sldMkLst xmlns:pc="http://schemas.microsoft.com/office/powerpoint/2013/main/command">
      <pc:docMk/>
      <pc:sldMk cId="3472921581" sldId="273"/>
    </pc:sldMkLst>
    <p188:txBody>
      <a:bodyPr/>
      <a:lstStyle/>
      <a:p>
        <a:r>
          <a:rPr lang="it-CH"/>
          <a:t>https://towardsdatascience.com/introduction-to-recommender-systems-6c66cf15ada</a:t>
        </a:r>
      </a:p>
    </p188:txBody>
  </p188:cm>
  <p188:cm id="{96D13691-90CA-4163-AB3A-0E6936783D34}" authorId="{89FCB056-C3D5-F1E6-7639-0EF70DE62FD0}" created="2022-05-08T11:15:09.2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72921581" sldId="273"/>
      <ac:spMk id="9" creationId="{65B35BFD-1199-5106-AA7D-C04AA1405106}"/>
    </ac:deMkLst>
    <p188:replyLst>
      <p188:reply id="{2C7728DF-770A-4C68-AC68-924FDC6FBC18}" authorId="{89FCB056-C3D5-F1E6-7639-0EF70DE62FD0}" created="2022-05-08T15:26:30.380">
        <p188:txBody>
          <a:bodyPr/>
          <a:lstStyle/>
          <a:p>
            <a:r>
              <a:rPr lang="it-CH"/>
              <a:t>Ref: 
Word document from TEAMS</a:t>
            </a:r>
          </a:p>
        </p188:txBody>
      </p188:reply>
    </p188:replyLst>
    <p188:txBody>
      <a:bodyPr/>
      <a:lstStyle/>
      <a:p>
        <a:r>
          <a:rPr lang="it-CH"/>
          <a:t>Add a quick sentence about what this is</a:t>
        </a:r>
      </a:p>
    </p188:txBody>
  </p188:cm>
  <p188:cm id="{EF8B4AA6-89EA-40D1-971B-935FB1FEF92E}" authorId="{89FCB056-C3D5-F1E6-7639-0EF70DE62FD0}" created="2022-05-08T11:15:20.63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72921581" sldId="273"/>
      <ac:spMk id="8" creationId="{3EF67E1A-8C72-63A5-3303-6515270B8E7F}"/>
    </ac:deMkLst>
    <p188:replyLst>
      <p188:reply id="{CEE1741A-2C4B-4519-9FAE-A2149D2598BA}" authorId="{89FCB056-C3D5-F1E6-7639-0EF70DE62FD0}" created="2022-05-08T15:26:15.587">
        <p188:txBody>
          <a:bodyPr/>
          <a:lstStyle/>
          <a:p>
            <a:r>
              <a:rPr lang="it-CH"/>
              <a:t>Ref: https://towardsdatascience.com/prototyping-a-recommender-system-step-by-step-part-2-alternating-least-square-als-matrix-4a76c58714a1
</a:t>
            </a:r>
          </a:p>
        </p188:txBody>
      </p188:reply>
    </p188:replyLst>
    <p188:txBody>
      <a:bodyPr/>
      <a:lstStyle/>
      <a:p>
        <a:r>
          <a:rPr lang="it-CH"/>
          <a:t>Add a quick sentence about what this is</a:t>
        </a:r>
      </a:p>
    </p188:txBody>
  </p188:cm>
  <p188:cm id="{7DFCB721-53EB-41A3-987F-B6E43C08A5AE}" authorId="{89FCB056-C3D5-F1E6-7639-0EF70DE62FD0}" created="2022-05-08T17:50:28.6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72921581" sldId="273"/>
      <ac:picMk id="17" creationId="{69DD4C7D-7015-E7DD-4F1B-B752FADEB740}"/>
    </ac:deMkLst>
    <p188:txBody>
      <a:bodyPr/>
      <a:lstStyle/>
      <a:p>
        <a:r>
          <a:rPr lang="it-CH"/>
          <a:t>Maybe add an arrow here </a:t>
        </a:r>
      </a:p>
    </p188:txBody>
  </p188:cm>
</p188:cmLst>
</file>

<file path=ppt/comments/modernComment_112_575671C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0139FA-1D80-4A36-86BC-F34450E38021}" authorId="{89FCB056-C3D5-F1E6-7639-0EF70DE62FD0}" created="2022-05-07T17:24:03.3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65283008" sldId="274"/>
      <ac:picMk id="7" creationId="{DCD71B16-8875-0019-08D9-CCA43D8B71FC}"/>
    </ac:deMkLst>
    <p188:replyLst>
      <p188:reply id="{6320D67F-646C-413E-AC66-CE318497FC8B}" authorId="{F24C415C-874D-3A80-E8A3-84736E5EEAEA}" created="2022-05-08T14:34:30.164">
        <p188:txBody>
          <a:bodyPr/>
          <a:lstStyle/>
          <a:p>
            <a:r>
              <a:rPr lang="en-US"/>
              <a:t>[@Magagnin, Giovanni] pasted a new screenshot, can we delete previous one?</a:t>
            </a:r>
          </a:p>
        </p188:txBody>
      </p188:reply>
      <p188:reply id="{A1249F34-38FA-4875-8ABD-AF02BD5111A1}" authorId="{89FCB056-C3D5-F1E6-7639-0EF70DE62FD0}" created="2022-05-08T14:36:08.610">
        <p188:txBody>
          <a:bodyPr/>
          <a:lstStyle/>
          <a:p>
            <a:r>
              <a:rPr lang="it-CH"/>
              <a:t>Yes!</a:t>
            </a:r>
          </a:p>
        </p188:txBody>
      </p188:reply>
      <p188:reply id="{44352F8F-CC26-46F4-90B4-7DBB320ABB9F}" authorId="{F24C415C-874D-3A80-E8A3-84736E5EEAEA}" created="2022-05-08T14:36:28.149">
        <p188:txBody>
          <a:bodyPr/>
          <a:lstStyle/>
          <a:p>
            <a:r>
              <a:rPr lang="en-US"/>
              <a:t>[@Faxner, Johan] using a database for the recommender seems better as you do not have to read the whole csv (which is not even possible for both months). In the "binary_recommender_whole_dataset.R", the code is already implemented. Should we copy to "binary_recommender2.R"?</a:t>
            </a:r>
          </a:p>
        </p188:txBody>
      </p188:reply>
      <p188:reply id="{B5E382F4-9E8B-4F26-9E76-DE71E6499D52}" authorId="{F24C415C-874D-3A80-E8A3-84736E5EEAEA}" created="2022-05-08T14:40:03.815">
        <p188:txBody>
          <a:bodyPr/>
          <a:lstStyle/>
          <a:p>
            <a:r>
              <a:rPr lang="en-US"/>
              <a:t>[@Faxner, Johan] for getting only 150k rows for example, you could just specify the number of rows in the query</a:t>
            </a:r>
          </a:p>
        </p188:txBody>
      </p188:reply>
      <p188:reply id="{34B13E7A-9F25-4FA2-8022-CEB53B73B7EC}" authorId="{5C14A0BD-0F5D-9251-0E22-3FF58552DE33}" created="2022-05-08T14:47:16.336">
        <p188:txBody>
          <a:bodyPr/>
          <a:lstStyle/>
          <a:p>
            <a:r>
              <a:rPr lang="en-US"/>
              <a:t>Yeah I'm sure that's fine</a:t>
            </a:r>
          </a:p>
        </p188:txBody>
      </p188:reply>
    </p188:replyLst>
    <p188:txBody>
      <a:bodyPr/>
      <a:lstStyle/>
      <a:p>
        <a:r>
          <a:rPr lang="it-CH"/>
          <a:t>[@Matheis, Tim], dont forget to change the theme</a:t>
        </a:r>
      </a:p>
    </p188:txBody>
  </p188:cm>
  <p188:cm id="{417EE9BF-1F42-49AB-BFF8-548825350A43}" authorId="{89FCB056-C3D5-F1E6-7639-0EF70DE62FD0}" created="2022-05-07T17:26:20.84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65283008" sldId="274"/>
      <ac:spMk id="16" creationId="{59FDD7D1-C82A-642A-51F5-CFF9F9A1E951}"/>
    </ac:deMkLst>
    <p188:txBody>
      <a:bodyPr/>
      <a:lstStyle/>
      <a:p>
        <a:r>
          <a:rPr lang="it-CH"/>
          <a:t>[@Faxner, Johan] don't forget to change the theme</a:t>
        </a:r>
      </a:p>
    </p188:txBody>
  </p188:cm>
  <p188:cm id="{3AF83E9F-19DC-47F2-982E-818322539F3A}" authorId="{5C14A0BD-0F5D-9251-0E22-3FF58552DE33}" created="2022-05-08T09:19:37.9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65283008" sldId="274"/>
      <ac:picMk id="3" creationId="{FFFE3658-CA43-D0C0-2C91-CFFC9AFE70AE}"/>
    </ac:deMkLst>
    <p188:replyLst>
      <p188:reply id="{0447A1CC-D12E-47E7-ACD8-8F305F17E092}" authorId="{F24C415C-874D-3A80-E8A3-84736E5EEAEA}" created="2022-05-08T14:53:29.393">
        <p188:txBody>
          <a:bodyPr/>
          <a:lstStyle/>
          <a:p>
            <a:r>
              <a:rPr lang="en-US"/>
              <a:t>[@Faxner, Johan] should we clarify this? By for example explicitly stating that this is only for 200k rows? </a:t>
            </a:r>
          </a:p>
        </p188:txBody>
      </p188:reply>
      <p188:reply id="{0CDE2310-6A3D-4FD4-8A41-5B3DD5938261}" authorId="{89FCB056-C3D5-F1E6-7639-0EF70DE62FD0}" created="2022-05-08T14:56:54.977">
        <p188:txBody>
          <a:bodyPr/>
          <a:lstStyle/>
          <a:p>
            <a:r>
              <a:rPr lang="it-CH"/>
              <a:t>Do you think we need to write something or it's enough to talk about it in the presentation?</a:t>
            </a:r>
          </a:p>
        </p188:txBody>
      </p188:reply>
      <p188:reply id="{82549627-85D9-4B19-96F2-43516B254DC8}" authorId="{5C14A0BD-0F5D-9251-0E22-3FF58552DE33}" created="2022-05-08T16:15:49.790">
        <p188:txBody>
          <a:bodyPr/>
          <a:lstStyle/>
          <a:p>
            <a:r>
              <a:rPr lang="en-US"/>
              <a:t>Hmm might be nice to add some note about it just to be sure</a:t>
            </a:r>
          </a:p>
        </p188:txBody>
      </p188:reply>
    </p188:replyLst>
    <p188:txBody>
      <a:bodyPr/>
      <a:lstStyle/>
      <a:p>
        <a:r>
          <a:rPr lang="en-US"/>
          <a:t>This is for the 200k rows dataset. Can't even reach this line of code for the entire dataset because essential components that precede this can't be executed</a:t>
        </a:r>
      </a:p>
    </p188:txBody>
  </p188:cm>
  <p188:cm id="{3E262895-C1C5-4142-B766-6284FBF3B642}" authorId="{89FCB056-C3D5-F1E6-7639-0EF70DE62FD0}" created="2022-05-08T19:19:59.17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65283008" sldId="274"/>
      <ac:spMk id="10" creationId="{0A545622-26EF-7424-7F1B-8DCCA568CA4C}"/>
    </ac:deMkLst>
    <p188:txBody>
      <a:bodyPr/>
      <a:lstStyle/>
      <a:p>
        <a:r>
          <a:rPr lang="it-CH"/>
          <a:t>Grey boxes similar to other slide</a:t>
        </a:r>
      </a:p>
    </p188:txBody>
  </p188:cm>
</p188:cmLst>
</file>

<file path=ppt/comments/modernComment_114_FC9C237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4F78C6-DEF0-4DAA-A6E3-17BDE7640117}" authorId="{89FCB056-C3D5-F1E6-7639-0EF70DE62FD0}" created="2022-05-07T17:28:09.5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38091121" sldId="276"/>
      <ac:spMk id="7" creationId="{894ADDB0-DD33-8349-0894-61F0C4B0D533}"/>
    </ac:deMkLst>
    <p188:replyLst>
      <p188:reply id="{9891DD03-AC30-4020-9334-DA7986D2E987}" authorId="{89FCB056-C3D5-F1E6-7639-0EF70DE62FD0}" created="2022-05-07T17:28:45.278">
        <p188:txBody>
          <a:bodyPr/>
          <a:lstStyle/>
          <a:p>
            <a:r>
              <a:rPr lang="it-CH"/>
              <a:t>[@Hruby, Richard] sends number to [@Faxner, Johan]</a:t>
            </a:r>
          </a:p>
        </p188:txBody>
      </p188:reply>
    </p188:replyLst>
    <p188:txBody>
      <a:bodyPr/>
      <a:lstStyle/>
      <a:p>
        <a:r>
          <a:rPr lang="it-CH"/>
          <a:t>Slide 16 of lecture 2</a:t>
        </a:r>
      </a:p>
    </p188:txBody>
  </p188:cm>
  <p188:cm id="{1CB97974-BF22-4CBC-BE74-BB9947AD7E1F}" authorId="{89FCB056-C3D5-F1E6-7639-0EF70DE62FD0}" created="2022-05-08T18:13:08.618">
    <pc:sldMkLst xmlns:pc="http://schemas.microsoft.com/office/powerpoint/2013/main/command">
      <pc:docMk/>
      <pc:sldMk cId="4238091121" sldId="276"/>
    </pc:sldMkLst>
    <p188:txBody>
      <a:bodyPr/>
      <a:lstStyle/>
      <a:p>
        <a:r>
          <a:rPr lang="it-CH"/>
          <a:t>Split slide into 2, left side with recommenderlab, right side time with spark</a:t>
        </a:r>
      </a:p>
    </p188:txBody>
  </p188:cm>
  <p188:cm id="{F50FE734-0560-D342-B736-1E34ACE14FCD}" authorId="{DF680A50-3706-99CE-EAD4-B4ECEF51277B}" created="2022-05-08T19:26:52.5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38091121" sldId="276"/>
      <ac:picMk id="3" creationId="{2BD763C5-DDF6-D3AC-64E6-48F6B900A3EA}"/>
    </ac:deMkLst>
    <p188:txBody>
      <a:bodyPr/>
      <a:lstStyle/>
      <a:p>
        <a:r>
          <a:rPr lang="en-US"/>
          <a:t>add spark image</a:t>
        </a:r>
      </a:p>
    </p188:txBody>
  </p188:cm>
</p188:cmLst>
</file>

<file path=ppt/comments/modernComment_116_1825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CA6DBC-5847-4C94-8C63-7660AE706AC8}" authorId="{89FCB056-C3D5-F1E6-7639-0EF70DE62FD0}" created="2022-05-07T17:33:33.588">
    <pc:sldMkLst xmlns:pc="http://schemas.microsoft.com/office/powerpoint/2013/main/command">
      <pc:docMk/>
      <pc:sldMk cId="1582522" sldId="278"/>
    </pc:sldMkLst>
    <p188:txBody>
      <a:bodyPr/>
      <a:lstStyle/>
      <a:p>
        <a:r>
          <a:rPr lang="it-CH"/>
          <a:t>[@Magagnin, Giovanni]
Integrate the revenue table (from the code) and the relevant graph
Case study of how much money other recommenders can generate</a:t>
        </a:r>
      </a:p>
    </p188:txBody>
  </p188:cm>
  <p188:cm id="{65295B7E-C719-480D-A828-1EA38B9E2309}" authorId="{89FCB056-C3D5-F1E6-7639-0EF70DE62FD0}" created="2022-05-11T09:43:10.0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82522" sldId="278"/>
      <ac:spMk id="9" creationId="{29B8C00B-8562-1B2B-AA34-453BDD2746B7}"/>
    </ac:deMkLst>
    <p188:txBody>
      <a:bodyPr/>
      <a:lstStyle/>
      <a:p>
        <a:r>
          <a:rPr lang="it-CH"/>
          <a:t>How big is it in percentage values?</a:t>
        </a:r>
      </a:p>
    </p188:txBody>
  </p188:cm>
</p188:cmLst>
</file>

<file path=ppt/comments/modernComment_117_6827EC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7F943FF-EB98-4A80-8F67-70C34E55B944}" authorId="{89FCB056-C3D5-F1E6-7639-0EF70DE62FD0}" created="2022-05-07T17:34:08.206">
    <pc:sldMkLst xmlns:pc="http://schemas.microsoft.com/office/powerpoint/2013/main/command">
      <pc:docMk/>
      <pc:sldMk cId="1747446842" sldId="279"/>
    </pc:sldMkLst>
    <p188:replyLst>
      <p188:reply id="{CD2976E9-39C4-4489-A5D6-33640D46B2D8}" authorId="{F24C415C-874D-3A80-E8A3-84736E5EEAEA}" created="2022-05-08T16:11:56.131">
        <p188:txBody>
          <a:bodyPr/>
          <a:lstStyle/>
          <a:p>
            <a:r>
              <a:rPr lang="en-US"/>
              <a:t>[@Magagnin, Giovanni] "Introduction of some bias?" what do you mean?</a:t>
            </a:r>
          </a:p>
        </p188:txBody>
      </p188:reply>
      <p188:reply id="{B2EC92D6-B260-4137-AA25-FDB4577CC345}" authorId="{89FCB056-C3D5-F1E6-7639-0EF70DE62FD0}" created="2022-05-08T17:09:14.604">
        <p188:txBody>
          <a:bodyPr/>
          <a:lstStyle/>
          <a:p>
            <a:r>
              <a:rPr lang="it-CH"/>
              <a:t>The way we made our predictions, we already know that they bought them. Do you think this can cause some bias? (just brainstorming)</a:t>
            </a:r>
          </a:p>
        </p188:txBody>
      </p188:reply>
    </p188:replyLst>
    <p188:txBody>
      <a:bodyPr/>
      <a:lstStyle/>
      <a:p>
        <a:r>
          <a:rPr lang="it-CH"/>
          <a:t>[@Matheis, Tim]</a:t>
        </a:r>
      </a:p>
    </p188:txBody>
  </p188:cm>
  <p188:cm id="{99B5E378-139D-4D8B-80B9-DAA815C357FF}" authorId="{89FCB056-C3D5-F1E6-7639-0EF70DE62FD0}" created="2022-05-08T19:09:26.15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47446842" sldId="279"/>
      <ac:spMk id="7" creationId="{7BA5F46B-8401-3B52-C89A-B6F65328CB88}"/>
    </ac:deMkLst>
    <p188:txBody>
      <a:bodyPr/>
      <a:lstStyle/>
      <a:p>
        <a:r>
          <a:rPr lang="it-CH"/>
          <a:t>Add icons for limitations and future works</a:t>
        </a:r>
      </a:p>
    </p188:txBody>
  </p188:cm>
</p188:cmLst>
</file>

<file path=ppt/comments/modernComment_118_3B7ECBB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B4DB668-1C0A-40CA-8841-324D9A1F6A18}" authorId="{89FCB056-C3D5-F1E6-7639-0EF70DE62FD0}" created="2022-05-07T17:27:09.53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98165429" sldId="280"/>
      <ac:spMk id="12" creationId="{07220D3D-0C62-320C-A9C3-BFFA6DD19603}"/>
    </ac:deMkLst>
    <p188:replyLst>
      <p188:reply id="{794E1392-1CD1-4F54-B95C-8940A82BBFBA}" authorId="{89FCB056-C3D5-F1E6-7639-0EF70DE62FD0}" created="2022-05-07T17:27:22.434">
        <p188:txBody>
          <a:bodyPr/>
          <a:lstStyle/>
          <a:p>
            <a:r>
              <a:rPr lang="it-CH"/>
              <a:t>Deployer and dosnow</a:t>
            </a:r>
          </a:p>
        </p188:txBody>
      </p188:reply>
    </p188:replyLst>
    <p188:txBody>
      <a:bodyPr/>
      <a:lstStyle/>
      <a:p>
        <a:r>
          <a:rPr lang="it-CH"/>
          <a:t>[@Hruby, Richard]</a:t>
        </a:r>
      </a:p>
    </p188:txBody>
  </p188:cm>
  <p188:cm id="{F107EBD3-CF62-4C31-9F92-ADBEC5915673}" authorId="{89FCB056-C3D5-F1E6-7639-0EF70DE62FD0}" created="2022-05-08T16:55:48.2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98165429" sldId="280"/>
      <ac:grpSpMk id="3" creationId="{6EB0ECDE-1240-635A-2FDB-D05EAA269772}"/>
    </ac:deMkLst>
    <p188:txBody>
      <a:bodyPr/>
      <a:lstStyle/>
      <a:p>
        <a:r>
          <a:rPr lang="it-CH"/>
          <a:t>Looks sickk</a:t>
        </a:r>
      </a:p>
    </p188:txBody>
  </p188:cm>
</p188:cmLst>
</file>

<file path=ppt/comments/modernComment_11B_353965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863FFA-F258-7349-BEC2-8F96EDE529A0}" authorId="{89FCB056-C3D5-F1E6-7639-0EF70DE62FD0}" created="2022-05-07T17:28:09.5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92953963" sldId="283"/>
      <ac:spMk id="7" creationId="{894ADDB0-DD33-8349-0894-61F0C4B0D533}"/>
    </ac:deMkLst>
    <p188:replyLst>
      <p188:reply id="{9891DD03-AC30-4020-9334-DA7986D2E987}" authorId="{89FCB056-C3D5-F1E6-7639-0EF70DE62FD0}" created="2022-05-07T17:28:45.278">
        <p188:txBody>
          <a:bodyPr/>
          <a:lstStyle/>
          <a:p>
            <a:r>
              <a:rPr lang="it-CH"/>
              <a:t>[@Hruby, Richard] sends number to [@Faxner, Johan]</a:t>
            </a:r>
          </a:p>
        </p188:txBody>
      </p188:reply>
    </p188:replyLst>
    <p188:txBody>
      <a:bodyPr/>
      <a:lstStyle/>
      <a:p>
        <a:r>
          <a:rPr lang="it-CH"/>
          <a:t>Slide 16 of lecture 2</a:t>
        </a:r>
      </a:p>
    </p188:txBody>
  </p188:cm>
  <p188:cm id="{7C6D2174-8480-5747-B605-69410A15A76F}" authorId="{89FCB056-C3D5-F1E6-7639-0EF70DE62FD0}" created="2022-05-08T18:13:08.618">
    <pc:sldMkLst xmlns:pc="http://schemas.microsoft.com/office/powerpoint/2013/main/command">
      <pc:docMk/>
      <pc:sldMk cId="4238091121" sldId="276"/>
    </pc:sldMkLst>
    <p188:txBody>
      <a:bodyPr/>
      <a:lstStyle/>
      <a:p>
        <a:r>
          <a:rPr lang="it-CH"/>
          <a:t>Split slide into 2, left side with recommenderlab, right side time with spark</a:t>
        </a:r>
      </a:p>
    </p188:txBody>
  </p188:cm>
  <p188:cm id="{A18B8593-7065-8040-8700-B3C0D25AFF97}" authorId="{DF680A50-3706-99CE-EAD4-B4ECEF51277B}" created="2022-05-11T10:46:35.7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92953963" sldId="283"/>
      <ac:spMk id="9" creationId="{7D6F8C77-C79F-CCE5-DAC9-36BAC6BBB2FE}"/>
      <ac:txMk cp="0" len="8">
        <ac:context len="169" hash="1509969632"/>
      </ac:txMk>
    </ac:txMkLst>
    <p188:pos x="1003394" y="561515"/>
    <p188:txBody>
      <a:bodyPr/>
      <a:lstStyle/>
      <a:p>
        <a:r>
          <a:rPr lang="en-US"/>
          <a:t>potentially a bit more visual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1DD4B-6AA3-4528-AE83-9A3E46480EB2}" type="doc">
      <dgm:prSet loTypeId="urn:microsoft.com/office/officeart/2008/layout/LinedList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65F42D4-73DF-47C0-8440-85DCADAE1A06}">
      <dgm:prSet custT="1"/>
      <dgm:spPr/>
      <dgm:t>
        <a:bodyPr anchor="ctr"/>
        <a:lstStyle/>
        <a:p>
          <a:r>
            <a:rPr lang="en-GB" sz="1600" noProof="0"/>
            <a:t>The number of digital buyers worldwide went from 1.32b in 2014 to 2.14b in 2021 (Statista)</a:t>
          </a:r>
        </a:p>
      </dgm:t>
    </dgm:pt>
    <dgm:pt modelId="{4A743489-1161-414A-A007-E15686A346B8}" type="parTrans" cxnId="{B6E51AF9-3B00-473B-ADA7-837E16E5DE79}">
      <dgm:prSet/>
      <dgm:spPr/>
      <dgm:t>
        <a:bodyPr/>
        <a:lstStyle/>
        <a:p>
          <a:endParaRPr lang="en-US"/>
        </a:p>
      </dgm:t>
    </dgm:pt>
    <dgm:pt modelId="{C4F95B30-4E5E-4D10-BE49-7C248EB54A96}" type="sibTrans" cxnId="{B6E51AF9-3B00-473B-ADA7-837E16E5DE79}">
      <dgm:prSet/>
      <dgm:spPr/>
      <dgm:t>
        <a:bodyPr/>
        <a:lstStyle/>
        <a:p>
          <a:endParaRPr lang="en-US"/>
        </a:p>
      </dgm:t>
    </dgm:pt>
    <dgm:pt modelId="{A856AECD-0096-4031-836C-95D72C3D7427}">
      <dgm:prSet custT="1"/>
      <dgm:spPr/>
      <dgm:t>
        <a:bodyPr anchor="ctr"/>
        <a:lstStyle/>
        <a:p>
          <a:r>
            <a:rPr lang="en-GB" sz="1600" noProof="0"/>
            <a:t>The availability of information increases the importance of systematic data collection, data processing, data analysis and implementation in various business and value chains</a:t>
          </a:r>
        </a:p>
      </dgm:t>
    </dgm:pt>
    <dgm:pt modelId="{9D56FEA2-5995-4706-9516-F67626D3E25A}" type="parTrans" cxnId="{69A90F7C-6932-4D55-9BF6-73BCCA4CF9F2}">
      <dgm:prSet/>
      <dgm:spPr/>
      <dgm:t>
        <a:bodyPr/>
        <a:lstStyle/>
        <a:p>
          <a:endParaRPr lang="en-US"/>
        </a:p>
      </dgm:t>
    </dgm:pt>
    <dgm:pt modelId="{14E4D9FF-E3CB-44F0-B08A-EC16BFFECC45}" type="sibTrans" cxnId="{69A90F7C-6932-4D55-9BF6-73BCCA4CF9F2}">
      <dgm:prSet/>
      <dgm:spPr/>
      <dgm:t>
        <a:bodyPr/>
        <a:lstStyle/>
        <a:p>
          <a:endParaRPr lang="en-US"/>
        </a:p>
      </dgm:t>
    </dgm:pt>
    <dgm:pt modelId="{B13F77A6-2DC8-4FB6-9C23-800F8D1EBA8C}">
      <dgm:prSet custT="1"/>
      <dgm:spPr/>
      <dgm:t>
        <a:bodyPr anchor="ctr"/>
        <a:lstStyle/>
        <a:p>
          <a:r>
            <a:rPr lang="en-GB" sz="1600" noProof="0"/>
            <a:t>Several studies (inter alia: Accenture, 2018; PwC, 2019; Deloitte, 2019) indicate consumers’ wish and demand for personalization</a:t>
          </a:r>
        </a:p>
      </dgm:t>
    </dgm:pt>
    <dgm:pt modelId="{8E585F03-30A7-4BAF-8383-1802589380FE}" type="parTrans" cxnId="{77C2F233-5527-4D98-ABFE-9852F448A65A}">
      <dgm:prSet/>
      <dgm:spPr/>
      <dgm:t>
        <a:bodyPr/>
        <a:lstStyle/>
        <a:p>
          <a:endParaRPr lang="en-US"/>
        </a:p>
      </dgm:t>
    </dgm:pt>
    <dgm:pt modelId="{EC2B47EA-1E20-4AA9-BD8A-9CDD5C5374A7}" type="sibTrans" cxnId="{77C2F233-5527-4D98-ABFE-9852F448A65A}">
      <dgm:prSet/>
      <dgm:spPr/>
      <dgm:t>
        <a:bodyPr/>
        <a:lstStyle/>
        <a:p>
          <a:endParaRPr lang="en-US"/>
        </a:p>
      </dgm:t>
    </dgm:pt>
    <dgm:pt modelId="{B7DACE2B-895E-40AD-9363-98C64D03FDF7}">
      <dgm:prSet custT="1"/>
      <dgm:spPr/>
      <dgm:t>
        <a:bodyPr anchor="ctr"/>
        <a:lstStyle/>
        <a:p>
          <a:pPr rtl="0"/>
          <a:r>
            <a:rPr lang="en-GB" sz="1600" noProof="0" dirty="0">
              <a:sym typeface="Wingdings" panose="05000000000000000000" pitchFamily="2" charset="2"/>
            </a:rPr>
            <a:t></a:t>
          </a:r>
          <a:r>
            <a:rPr lang="en-GB" sz="1600" noProof="0" dirty="0"/>
            <a:t> </a:t>
          </a:r>
          <a:r>
            <a:rPr lang="en-GB" sz="1600" b="1" noProof="0" dirty="0">
              <a:latin typeface="+mn-lt"/>
            </a:rPr>
            <a:t>How well can we predict the purchases of an online shopper based on their previous shopping </a:t>
          </a:r>
          <a:r>
            <a:rPr lang="en-GB" sz="1600" b="1" noProof="0" dirty="0" err="1">
              <a:latin typeface="+mn-lt"/>
            </a:rPr>
            <a:t>behavior</a:t>
          </a:r>
          <a:r>
            <a:rPr lang="en-GB" sz="1600" b="1" noProof="0" dirty="0">
              <a:latin typeface="+mn-lt"/>
            </a:rPr>
            <a:t> as well as the purchasing </a:t>
          </a:r>
          <a:r>
            <a:rPr lang="en-GB" sz="1600" b="1" noProof="0" dirty="0" err="1">
              <a:latin typeface="+mn-lt"/>
            </a:rPr>
            <a:t>behavior</a:t>
          </a:r>
          <a:r>
            <a:rPr lang="en-GB" sz="1600" b="1" noProof="0" dirty="0">
              <a:latin typeface="+mn-lt"/>
            </a:rPr>
            <a:t> of other customers?</a:t>
          </a:r>
        </a:p>
      </dgm:t>
    </dgm:pt>
    <dgm:pt modelId="{AB99325C-4AAB-44C0-B38A-33EC51CFFE3D}" type="parTrans" cxnId="{6D39EEA4-AA74-4104-94E1-C712CEBDF942}">
      <dgm:prSet/>
      <dgm:spPr/>
      <dgm:t>
        <a:bodyPr/>
        <a:lstStyle/>
        <a:p>
          <a:endParaRPr lang="en-US"/>
        </a:p>
      </dgm:t>
    </dgm:pt>
    <dgm:pt modelId="{F1CD5675-9E80-4A22-AD8B-C1B40B12DAA5}" type="sibTrans" cxnId="{6D39EEA4-AA74-4104-94E1-C712CEBDF942}">
      <dgm:prSet/>
      <dgm:spPr/>
      <dgm:t>
        <a:bodyPr/>
        <a:lstStyle/>
        <a:p>
          <a:endParaRPr lang="en-US"/>
        </a:p>
      </dgm:t>
    </dgm:pt>
    <dgm:pt modelId="{BB3CFEE1-8634-424B-ACE7-6E807241D3B2}" type="pres">
      <dgm:prSet presAssocID="{5001DD4B-6AA3-4528-AE83-9A3E46480EB2}" presName="vert0" presStyleCnt="0">
        <dgm:presLayoutVars>
          <dgm:dir/>
          <dgm:animOne val="branch"/>
          <dgm:animLvl val="lvl"/>
        </dgm:presLayoutVars>
      </dgm:prSet>
      <dgm:spPr/>
    </dgm:pt>
    <dgm:pt modelId="{4AB3515C-3CC8-409C-BFDD-B96F88BEEAEB}" type="pres">
      <dgm:prSet presAssocID="{765F42D4-73DF-47C0-8440-85DCADAE1A06}" presName="thickLine" presStyleLbl="alignNode1" presStyleIdx="0" presStyleCnt="4"/>
      <dgm:spPr/>
    </dgm:pt>
    <dgm:pt modelId="{A7FADC8A-FF1D-4803-B4E0-C29D39DEB6C1}" type="pres">
      <dgm:prSet presAssocID="{765F42D4-73DF-47C0-8440-85DCADAE1A06}" presName="horz1" presStyleCnt="0"/>
      <dgm:spPr/>
    </dgm:pt>
    <dgm:pt modelId="{E6F058B9-165E-4955-A979-8965B46136CD}" type="pres">
      <dgm:prSet presAssocID="{765F42D4-73DF-47C0-8440-85DCADAE1A06}" presName="tx1" presStyleLbl="revTx" presStyleIdx="0" presStyleCnt="4"/>
      <dgm:spPr/>
    </dgm:pt>
    <dgm:pt modelId="{3B16A64E-6C98-46A1-95AB-F40618D15C39}" type="pres">
      <dgm:prSet presAssocID="{765F42D4-73DF-47C0-8440-85DCADAE1A06}" presName="vert1" presStyleCnt="0"/>
      <dgm:spPr/>
    </dgm:pt>
    <dgm:pt modelId="{6F417D0D-7E07-492D-92C0-AEE4F1D09EC1}" type="pres">
      <dgm:prSet presAssocID="{A856AECD-0096-4031-836C-95D72C3D7427}" presName="thickLine" presStyleLbl="alignNode1" presStyleIdx="1" presStyleCnt="4"/>
      <dgm:spPr/>
    </dgm:pt>
    <dgm:pt modelId="{E410FEDB-98B6-465A-A352-440E4B1A6BA8}" type="pres">
      <dgm:prSet presAssocID="{A856AECD-0096-4031-836C-95D72C3D7427}" presName="horz1" presStyleCnt="0"/>
      <dgm:spPr/>
    </dgm:pt>
    <dgm:pt modelId="{41831513-66A6-493C-AECF-B99B41313E29}" type="pres">
      <dgm:prSet presAssocID="{A856AECD-0096-4031-836C-95D72C3D7427}" presName="tx1" presStyleLbl="revTx" presStyleIdx="1" presStyleCnt="4"/>
      <dgm:spPr/>
    </dgm:pt>
    <dgm:pt modelId="{3459FA03-4E79-4E9C-B210-F99213093C80}" type="pres">
      <dgm:prSet presAssocID="{A856AECD-0096-4031-836C-95D72C3D7427}" presName="vert1" presStyleCnt="0"/>
      <dgm:spPr/>
    </dgm:pt>
    <dgm:pt modelId="{C8743DD9-9909-4404-9FE2-75A8B1DD612C}" type="pres">
      <dgm:prSet presAssocID="{B13F77A6-2DC8-4FB6-9C23-800F8D1EBA8C}" presName="thickLine" presStyleLbl="alignNode1" presStyleIdx="2" presStyleCnt="4"/>
      <dgm:spPr/>
    </dgm:pt>
    <dgm:pt modelId="{14B9FED7-3D8D-465E-A432-C2C8B8C06DF1}" type="pres">
      <dgm:prSet presAssocID="{B13F77A6-2DC8-4FB6-9C23-800F8D1EBA8C}" presName="horz1" presStyleCnt="0"/>
      <dgm:spPr/>
    </dgm:pt>
    <dgm:pt modelId="{9F1F29D0-7447-4AF6-80AB-8987D3432A1F}" type="pres">
      <dgm:prSet presAssocID="{B13F77A6-2DC8-4FB6-9C23-800F8D1EBA8C}" presName="tx1" presStyleLbl="revTx" presStyleIdx="2" presStyleCnt="4"/>
      <dgm:spPr/>
    </dgm:pt>
    <dgm:pt modelId="{507A5527-4418-4CF8-8DE9-78313BBC3C2B}" type="pres">
      <dgm:prSet presAssocID="{B13F77A6-2DC8-4FB6-9C23-800F8D1EBA8C}" presName="vert1" presStyleCnt="0"/>
      <dgm:spPr/>
    </dgm:pt>
    <dgm:pt modelId="{5F34355A-1DBE-462D-97A7-41165A783825}" type="pres">
      <dgm:prSet presAssocID="{B7DACE2B-895E-40AD-9363-98C64D03FDF7}" presName="thickLine" presStyleLbl="alignNode1" presStyleIdx="3" presStyleCnt="4"/>
      <dgm:spPr/>
    </dgm:pt>
    <dgm:pt modelId="{C91C588C-57A1-4139-AB10-04D368924BC5}" type="pres">
      <dgm:prSet presAssocID="{B7DACE2B-895E-40AD-9363-98C64D03FDF7}" presName="horz1" presStyleCnt="0"/>
      <dgm:spPr/>
    </dgm:pt>
    <dgm:pt modelId="{B74FC7A6-8EEA-4FEC-82D5-533012DD8C9B}" type="pres">
      <dgm:prSet presAssocID="{B7DACE2B-895E-40AD-9363-98C64D03FDF7}" presName="tx1" presStyleLbl="revTx" presStyleIdx="3" presStyleCnt="4"/>
      <dgm:spPr/>
    </dgm:pt>
    <dgm:pt modelId="{FF7D337A-10C2-4FF3-B102-24EBC14F8A90}" type="pres">
      <dgm:prSet presAssocID="{B7DACE2B-895E-40AD-9363-98C64D03FDF7}" presName="vert1" presStyleCnt="0"/>
      <dgm:spPr/>
    </dgm:pt>
  </dgm:ptLst>
  <dgm:cxnLst>
    <dgm:cxn modelId="{3B29D402-B51F-4EBD-8867-D83F9C3DE19B}" type="presOf" srcId="{B7DACE2B-895E-40AD-9363-98C64D03FDF7}" destId="{B74FC7A6-8EEA-4FEC-82D5-533012DD8C9B}" srcOrd="0" destOrd="0" presId="urn:microsoft.com/office/officeart/2008/layout/LinedList"/>
    <dgm:cxn modelId="{D5DC5706-62F0-484F-92D3-74073220D430}" type="presOf" srcId="{765F42D4-73DF-47C0-8440-85DCADAE1A06}" destId="{E6F058B9-165E-4955-A979-8965B46136CD}" srcOrd="0" destOrd="0" presId="urn:microsoft.com/office/officeart/2008/layout/LinedList"/>
    <dgm:cxn modelId="{D1E94611-1D88-4FEC-8B87-2702E988B184}" type="presOf" srcId="{5001DD4B-6AA3-4528-AE83-9A3E46480EB2}" destId="{BB3CFEE1-8634-424B-ACE7-6E807241D3B2}" srcOrd="0" destOrd="0" presId="urn:microsoft.com/office/officeart/2008/layout/LinedList"/>
    <dgm:cxn modelId="{77C2F233-5527-4D98-ABFE-9852F448A65A}" srcId="{5001DD4B-6AA3-4528-AE83-9A3E46480EB2}" destId="{B13F77A6-2DC8-4FB6-9C23-800F8D1EBA8C}" srcOrd="2" destOrd="0" parTransId="{8E585F03-30A7-4BAF-8383-1802589380FE}" sibTransId="{EC2B47EA-1E20-4AA9-BD8A-9CDD5C5374A7}"/>
    <dgm:cxn modelId="{69A90F7C-6932-4D55-9BF6-73BCCA4CF9F2}" srcId="{5001DD4B-6AA3-4528-AE83-9A3E46480EB2}" destId="{A856AECD-0096-4031-836C-95D72C3D7427}" srcOrd="1" destOrd="0" parTransId="{9D56FEA2-5995-4706-9516-F67626D3E25A}" sibTransId="{14E4D9FF-E3CB-44F0-B08A-EC16BFFECC45}"/>
    <dgm:cxn modelId="{6D39EEA4-AA74-4104-94E1-C712CEBDF942}" srcId="{5001DD4B-6AA3-4528-AE83-9A3E46480EB2}" destId="{B7DACE2B-895E-40AD-9363-98C64D03FDF7}" srcOrd="3" destOrd="0" parTransId="{AB99325C-4AAB-44C0-B38A-33EC51CFFE3D}" sibTransId="{F1CD5675-9E80-4A22-AD8B-C1B40B12DAA5}"/>
    <dgm:cxn modelId="{323475DB-B7C8-47B4-B654-5FA9A6B042A4}" type="presOf" srcId="{A856AECD-0096-4031-836C-95D72C3D7427}" destId="{41831513-66A6-493C-AECF-B99B41313E29}" srcOrd="0" destOrd="0" presId="urn:microsoft.com/office/officeart/2008/layout/LinedList"/>
    <dgm:cxn modelId="{13C0BEF5-02D3-42C9-95F4-2E29AD4DB6A5}" type="presOf" srcId="{B13F77A6-2DC8-4FB6-9C23-800F8D1EBA8C}" destId="{9F1F29D0-7447-4AF6-80AB-8987D3432A1F}" srcOrd="0" destOrd="0" presId="urn:microsoft.com/office/officeart/2008/layout/LinedList"/>
    <dgm:cxn modelId="{B6E51AF9-3B00-473B-ADA7-837E16E5DE79}" srcId="{5001DD4B-6AA3-4528-AE83-9A3E46480EB2}" destId="{765F42D4-73DF-47C0-8440-85DCADAE1A06}" srcOrd="0" destOrd="0" parTransId="{4A743489-1161-414A-A007-E15686A346B8}" sibTransId="{C4F95B30-4E5E-4D10-BE49-7C248EB54A96}"/>
    <dgm:cxn modelId="{935C2B18-85FF-4300-820E-1FEBE95DE768}" type="presParOf" srcId="{BB3CFEE1-8634-424B-ACE7-6E807241D3B2}" destId="{4AB3515C-3CC8-409C-BFDD-B96F88BEEAEB}" srcOrd="0" destOrd="0" presId="urn:microsoft.com/office/officeart/2008/layout/LinedList"/>
    <dgm:cxn modelId="{4A65AFF4-5299-48E9-A83A-589D320E58A9}" type="presParOf" srcId="{BB3CFEE1-8634-424B-ACE7-6E807241D3B2}" destId="{A7FADC8A-FF1D-4803-B4E0-C29D39DEB6C1}" srcOrd="1" destOrd="0" presId="urn:microsoft.com/office/officeart/2008/layout/LinedList"/>
    <dgm:cxn modelId="{7C5A33BB-3427-4284-84E6-1F9264F683DD}" type="presParOf" srcId="{A7FADC8A-FF1D-4803-B4E0-C29D39DEB6C1}" destId="{E6F058B9-165E-4955-A979-8965B46136CD}" srcOrd="0" destOrd="0" presId="urn:microsoft.com/office/officeart/2008/layout/LinedList"/>
    <dgm:cxn modelId="{28610431-E6A8-4A2F-AEA9-E5709E844C28}" type="presParOf" srcId="{A7FADC8A-FF1D-4803-B4E0-C29D39DEB6C1}" destId="{3B16A64E-6C98-46A1-95AB-F40618D15C39}" srcOrd="1" destOrd="0" presId="urn:microsoft.com/office/officeart/2008/layout/LinedList"/>
    <dgm:cxn modelId="{77EA2FD7-D13C-43D8-B9B0-ABF01609DCF6}" type="presParOf" srcId="{BB3CFEE1-8634-424B-ACE7-6E807241D3B2}" destId="{6F417D0D-7E07-492D-92C0-AEE4F1D09EC1}" srcOrd="2" destOrd="0" presId="urn:microsoft.com/office/officeart/2008/layout/LinedList"/>
    <dgm:cxn modelId="{F512A3A5-48AF-42E6-9B51-6EE58CDE206A}" type="presParOf" srcId="{BB3CFEE1-8634-424B-ACE7-6E807241D3B2}" destId="{E410FEDB-98B6-465A-A352-440E4B1A6BA8}" srcOrd="3" destOrd="0" presId="urn:microsoft.com/office/officeart/2008/layout/LinedList"/>
    <dgm:cxn modelId="{1A367952-3CC5-4763-9381-04765973D4CE}" type="presParOf" srcId="{E410FEDB-98B6-465A-A352-440E4B1A6BA8}" destId="{41831513-66A6-493C-AECF-B99B41313E29}" srcOrd="0" destOrd="0" presId="urn:microsoft.com/office/officeart/2008/layout/LinedList"/>
    <dgm:cxn modelId="{550C3F1A-E9E5-4B29-8879-2BC6062C77EB}" type="presParOf" srcId="{E410FEDB-98B6-465A-A352-440E4B1A6BA8}" destId="{3459FA03-4E79-4E9C-B210-F99213093C80}" srcOrd="1" destOrd="0" presId="urn:microsoft.com/office/officeart/2008/layout/LinedList"/>
    <dgm:cxn modelId="{7B5E5A3B-9654-466C-B3FB-74BAA48EB381}" type="presParOf" srcId="{BB3CFEE1-8634-424B-ACE7-6E807241D3B2}" destId="{C8743DD9-9909-4404-9FE2-75A8B1DD612C}" srcOrd="4" destOrd="0" presId="urn:microsoft.com/office/officeart/2008/layout/LinedList"/>
    <dgm:cxn modelId="{98580C6C-7189-4554-B8DF-7A3D9858AA8D}" type="presParOf" srcId="{BB3CFEE1-8634-424B-ACE7-6E807241D3B2}" destId="{14B9FED7-3D8D-465E-A432-C2C8B8C06DF1}" srcOrd="5" destOrd="0" presId="urn:microsoft.com/office/officeart/2008/layout/LinedList"/>
    <dgm:cxn modelId="{F181A9BC-8CC6-4CE7-BF3E-43CF73A9B4C7}" type="presParOf" srcId="{14B9FED7-3D8D-465E-A432-C2C8B8C06DF1}" destId="{9F1F29D0-7447-4AF6-80AB-8987D3432A1F}" srcOrd="0" destOrd="0" presId="urn:microsoft.com/office/officeart/2008/layout/LinedList"/>
    <dgm:cxn modelId="{9E4397C4-0C1C-46CD-945A-53C1DB9777EB}" type="presParOf" srcId="{14B9FED7-3D8D-465E-A432-C2C8B8C06DF1}" destId="{507A5527-4418-4CF8-8DE9-78313BBC3C2B}" srcOrd="1" destOrd="0" presId="urn:microsoft.com/office/officeart/2008/layout/LinedList"/>
    <dgm:cxn modelId="{3CBA8D99-D8BE-4B08-89C6-678AC9FF5520}" type="presParOf" srcId="{BB3CFEE1-8634-424B-ACE7-6E807241D3B2}" destId="{5F34355A-1DBE-462D-97A7-41165A783825}" srcOrd="6" destOrd="0" presId="urn:microsoft.com/office/officeart/2008/layout/LinedList"/>
    <dgm:cxn modelId="{750E4698-1A18-4AA6-B56A-08AD61D04AD2}" type="presParOf" srcId="{BB3CFEE1-8634-424B-ACE7-6E807241D3B2}" destId="{C91C588C-57A1-4139-AB10-04D368924BC5}" srcOrd="7" destOrd="0" presId="urn:microsoft.com/office/officeart/2008/layout/LinedList"/>
    <dgm:cxn modelId="{E371C786-E5A0-4768-A601-821A79940BC9}" type="presParOf" srcId="{C91C588C-57A1-4139-AB10-04D368924BC5}" destId="{B74FC7A6-8EEA-4FEC-82D5-533012DD8C9B}" srcOrd="0" destOrd="0" presId="urn:microsoft.com/office/officeart/2008/layout/LinedList"/>
    <dgm:cxn modelId="{5F0FA380-D499-4829-B69C-DBE5324F3CED}" type="presParOf" srcId="{C91C588C-57A1-4139-AB10-04D368924BC5}" destId="{FF7D337A-10C2-4FF3-B102-24EBC14F8A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3515C-3CC8-409C-BFDD-B96F88BEEAEB}">
      <dsp:nvSpPr>
        <dsp:cNvPr id="0" name=""/>
        <dsp:cNvSpPr/>
      </dsp:nvSpPr>
      <dsp:spPr>
        <a:xfrm>
          <a:off x="0" y="0"/>
          <a:ext cx="1141525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F058B9-165E-4955-A979-8965B46136CD}">
      <dsp:nvSpPr>
        <dsp:cNvPr id="0" name=""/>
        <dsp:cNvSpPr/>
      </dsp:nvSpPr>
      <dsp:spPr>
        <a:xfrm>
          <a:off x="0" y="0"/>
          <a:ext cx="11415253" cy="56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/>
            <a:t>The number of digital buyers worldwide went from 1.32b in 2014 to 2.14b in 2021 (Statista)</a:t>
          </a:r>
        </a:p>
      </dsp:txBody>
      <dsp:txXfrm>
        <a:off x="0" y="0"/>
        <a:ext cx="11415253" cy="569469"/>
      </dsp:txXfrm>
    </dsp:sp>
    <dsp:sp modelId="{6F417D0D-7E07-492D-92C0-AEE4F1D09EC1}">
      <dsp:nvSpPr>
        <dsp:cNvPr id="0" name=""/>
        <dsp:cNvSpPr/>
      </dsp:nvSpPr>
      <dsp:spPr>
        <a:xfrm>
          <a:off x="0" y="569469"/>
          <a:ext cx="1141525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831513-66A6-493C-AECF-B99B41313E29}">
      <dsp:nvSpPr>
        <dsp:cNvPr id="0" name=""/>
        <dsp:cNvSpPr/>
      </dsp:nvSpPr>
      <dsp:spPr>
        <a:xfrm>
          <a:off x="0" y="569469"/>
          <a:ext cx="11415253" cy="56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/>
            <a:t>The availability of information increases the importance of systematic data collection, data processing, data analysis and implementation in various business and value chains</a:t>
          </a:r>
        </a:p>
      </dsp:txBody>
      <dsp:txXfrm>
        <a:off x="0" y="569469"/>
        <a:ext cx="11415253" cy="569469"/>
      </dsp:txXfrm>
    </dsp:sp>
    <dsp:sp modelId="{C8743DD9-9909-4404-9FE2-75A8B1DD612C}">
      <dsp:nvSpPr>
        <dsp:cNvPr id="0" name=""/>
        <dsp:cNvSpPr/>
      </dsp:nvSpPr>
      <dsp:spPr>
        <a:xfrm>
          <a:off x="0" y="1138938"/>
          <a:ext cx="1141525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1F29D0-7447-4AF6-80AB-8987D3432A1F}">
      <dsp:nvSpPr>
        <dsp:cNvPr id="0" name=""/>
        <dsp:cNvSpPr/>
      </dsp:nvSpPr>
      <dsp:spPr>
        <a:xfrm>
          <a:off x="0" y="1138938"/>
          <a:ext cx="11415253" cy="56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/>
            <a:t>Several studies (inter alia: Accenture, 2018; PwC, 2019; Deloitte, 2019) indicate consumers’ wish and demand for personalization</a:t>
          </a:r>
        </a:p>
      </dsp:txBody>
      <dsp:txXfrm>
        <a:off x="0" y="1138938"/>
        <a:ext cx="11415253" cy="569469"/>
      </dsp:txXfrm>
    </dsp:sp>
    <dsp:sp modelId="{5F34355A-1DBE-462D-97A7-41165A783825}">
      <dsp:nvSpPr>
        <dsp:cNvPr id="0" name=""/>
        <dsp:cNvSpPr/>
      </dsp:nvSpPr>
      <dsp:spPr>
        <a:xfrm>
          <a:off x="0" y="1708407"/>
          <a:ext cx="1141525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4FC7A6-8EEA-4FEC-82D5-533012DD8C9B}">
      <dsp:nvSpPr>
        <dsp:cNvPr id="0" name=""/>
        <dsp:cNvSpPr/>
      </dsp:nvSpPr>
      <dsp:spPr>
        <a:xfrm>
          <a:off x="0" y="1708407"/>
          <a:ext cx="11415253" cy="56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>
              <a:sym typeface="Wingdings" panose="05000000000000000000" pitchFamily="2" charset="2"/>
            </a:rPr>
            <a:t></a:t>
          </a:r>
          <a:r>
            <a:rPr lang="en-GB" sz="1600" kern="1200" noProof="0" dirty="0"/>
            <a:t> </a:t>
          </a:r>
          <a:r>
            <a:rPr lang="en-GB" sz="1600" b="1" kern="1200" noProof="0" dirty="0">
              <a:latin typeface="+mn-lt"/>
            </a:rPr>
            <a:t>How well can we predict the purchases of an online shopper based on their previous shopping </a:t>
          </a:r>
          <a:r>
            <a:rPr lang="en-GB" sz="1600" b="1" kern="1200" noProof="0" dirty="0" err="1">
              <a:latin typeface="+mn-lt"/>
            </a:rPr>
            <a:t>behavior</a:t>
          </a:r>
          <a:r>
            <a:rPr lang="en-GB" sz="1600" b="1" kern="1200" noProof="0" dirty="0">
              <a:latin typeface="+mn-lt"/>
            </a:rPr>
            <a:t> as well as the purchasing </a:t>
          </a:r>
          <a:r>
            <a:rPr lang="en-GB" sz="1600" b="1" kern="1200" noProof="0" dirty="0" err="1">
              <a:latin typeface="+mn-lt"/>
            </a:rPr>
            <a:t>behavior</a:t>
          </a:r>
          <a:r>
            <a:rPr lang="en-GB" sz="1600" b="1" kern="1200" noProof="0" dirty="0">
              <a:latin typeface="+mn-lt"/>
            </a:rPr>
            <a:t> of other customers?</a:t>
          </a:r>
        </a:p>
      </dsp:txBody>
      <dsp:txXfrm>
        <a:off x="0" y="1708407"/>
        <a:ext cx="11415253" cy="569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5A2ED-9415-493B-B1DB-6DFCDAA13784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9B37D-CC2B-4DB9-86A5-D60E28A0C8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8476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B37D-CC2B-4DB9-86A5-D60E28A0C82D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9652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2ED2-0895-E5D9-03A0-BA42AF435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8DD49-207D-EC17-302A-E66229560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FF71-C65B-32CF-EFA6-7DCC1783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57F9-9BCC-4B86-8B65-1BFFAE320D8E}" type="datetime1">
              <a:rPr lang="it-CH" smtClean="0"/>
              <a:t>11.05.2022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8244-209B-6567-0AD8-2D539A48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CB0A-3D59-409A-2B29-FBE4C142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2860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2283-096D-2E87-571F-56B4D620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3AAB7-0B24-AC5F-B72B-116E8040D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6B0F-3325-C9DD-528C-7776FA44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6458-74BE-4224-A285-3686CF91C7AE}" type="datetime1">
              <a:rPr lang="it-CH" smtClean="0"/>
              <a:t>11.05.2022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D652D-416C-15A2-A02D-B398B5DA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166B-53E9-3F19-D1AE-59A298A2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8939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DFDA1-CE61-D04F-7FD8-B51631E42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37DAF-8C48-8761-A9F4-612EAAD23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E2101-3F65-DC0B-03E6-3CFE434A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B88-22A4-4E85-9E65-C3B0D845B3F6}" type="datetime1">
              <a:rPr lang="it-CH" smtClean="0"/>
              <a:t>11.05.2022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53EF-2C74-E9B3-69B8-EF11A096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9726C-7054-9D0E-21C9-ED216EEB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8305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C50A-FA49-F087-EC4D-8099E2C1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E05-F1E2-85BB-3CE5-38C529DD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D7E9C-5D39-D516-062C-B8637AA2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1D00-56F8-4AD7-9372-57C0859347EA}" type="datetime1">
              <a:rPr lang="it-CH" smtClean="0"/>
              <a:t>11.05.2022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5767-EE52-5C23-0D91-6657D7C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D861-82E2-D78D-40FA-21D16D79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63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5996-1B16-B488-6EDF-7EBA6DB3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30F6F-9C9F-E2F0-DFF4-21CF98A7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580C-69FB-4E8F-197B-3EE89054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85A9-3826-4BFF-A4E9-FF8A9E23DB0B}" type="datetime1">
              <a:rPr lang="it-CH" smtClean="0"/>
              <a:t>11.05.2022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4C6E-FE71-F7A0-BD42-F8FDF35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9FC1-DD37-5C69-8D6B-480FE0D5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255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3F89-AFDD-B93B-F66D-F4DE7878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33D43-359A-3BCD-4BA7-49465C6A6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6A482-2362-5122-B0BC-986A78D4B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2E475-A988-61E0-522A-845DDA34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D91-8EF8-4F90-B82D-D6F441968917}" type="datetime1">
              <a:rPr lang="it-CH" smtClean="0"/>
              <a:t>11.05.2022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46BB-20D8-5300-D0A1-A855E6E2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CB6A8-BC4B-1F40-90E8-ECFAFFF0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1679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394F-EF87-B9B2-B2D0-9E5C3B6A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0A74-FEB3-CD0F-CB7E-E6BCE7C2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DB3C5-4E1D-B0F8-8FD9-F3EA5278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DBC2E-C841-58F5-A421-8AC988C56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640E2-9DB5-CEEE-6437-F260C1756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463BB-0E99-3055-DDEF-2E408051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CAD2-9183-4EF9-92BF-CB755FA1223E}" type="datetime1">
              <a:rPr lang="it-CH" smtClean="0"/>
              <a:t>11.05.2022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98BA9-CDB6-6652-6F45-D063ED0D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04495-86AD-CE8F-DEA3-4E50D03C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86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640D-C172-9077-6B21-8AAAA0AA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70B2B-46DA-79BE-20CD-2C51F1F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04AE-0C7A-4698-8309-BF7C0DFCD293}" type="datetime1">
              <a:rPr lang="it-CH" smtClean="0"/>
              <a:t>11.05.2022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F5467-062B-6ED7-4E91-3B663215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33158-E208-2FCB-E30E-C764841F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2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8D16A-F01F-C230-8D9D-E177981E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64C-7092-424F-AD5B-53DCEB79CEA6}" type="datetime1">
              <a:rPr lang="it-CH" smtClean="0"/>
              <a:t>11.05.2022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C8C76-6C74-AE75-D9DC-5D7FBA54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7BBF0-51FF-A59E-3BA0-1D94479C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359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1466-EB14-04BF-F41E-B28F59E6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9338-3BC6-E105-335E-9D1D2016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2B9F5-5D30-C4C1-55F9-AD4E96E4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409-91CF-1BC3-01CB-A7B958ED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582C-1941-4BE3-AC0C-A946780F562A}" type="datetime1">
              <a:rPr lang="it-CH" smtClean="0"/>
              <a:t>11.05.2022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7CB6D-4A3A-D346-DDDD-61B346B1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8170C-7184-A82B-CA52-D75260BC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01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65EF-8C13-1CED-E2F0-1994AA9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217E9-961E-1FC6-7241-96DA1D0E8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06FF8-A832-0A89-105C-7852A2E5A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DF26-81AC-72E5-CE57-9F8AC49A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4C90-F119-4661-A1F4-5063BA503698}" type="datetime1">
              <a:rPr lang="it-CH" smtClean="0"/>
              <a:t>11.05.2022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6F0C8-4AC8-E2C5-ACC8-7C97D2D5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E2448-FD9B-71E9-BE74-58129564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38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B6DBE-4181-5145-3BC6-99B1688E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F419D-5427-709C-2D3F-4B50DA1E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2AD9-1E79-91F0-1558-B534B51A6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32F4-0AA2-4656-AA63-701BAFC97783}" type="datetime1">
              <a:rPr lang="it-CH" smtClean="0"/>
              <a:t>11.05.2022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7C340-D772-44EA-1D75-C42EA0C3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F3E00-6E2F-4E4B-7BD0-3B188442E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6926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88F391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microsoft.com/office/2018/10/relationships/comments" Target="../comments/modernComment_117_6827EC3A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microsoft.com/office/2018/10/relationships/comments" Target="../comments/modernComment_109_70EC505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td-ir.tdl.org/bitstream/handle/10735.1/5485/ETD-5608-7403.99.pdf?sequence=5&amp;isAllowed=y" TargetMode="External"/><Relationship Id="rId7" Type="http://schemas.openxmlformats.org/officeDocument/2006/relationships/hyperlink" Target="https://towardsdatascience.com/prototyping-a-recommender-system-step-by-step-part-2-alternating-least-square-als-matrix-4a76c58714a1" TargetMode="External"/><Relationship Id="rId2" Type="http://schemas.openxmlformats.org/officeDocument/2006/relationships/hyperlink" Target="https://gist.github.com/twolodzko/7becd98ff256ef826b56945de297700d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owardsdatascience.com/introduction-to-recommender-systems-6c66cf15ada" TargetMode="External"/><Relationship Id="rId5" Type="http://schemas.openxmlformats.org/officeDocument/2006/relationships/hyperlink" Target="https://www.econstor.eu/bitstream/10419/228752/1/174515275X.pdf" TargetMode="External"/><Relationship Id="rId4" Type="http://schemas.openxmlformats.org/officeDocument/2006/relationships/hyperlink" Target="http://www.learconference2015.com/wp-content/uploads/2014/11/Calvano-slides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114_FC9C237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1.xml"/><Relationship Id="rId7" Type="http://schemas.openxmlformats.org/officeDocument/2006/relationships/diagramQuickStyle" Target="../diagrams/quickStyle1.xml"/><Relationship Id="rId2" Type="http://schemas.microsoft.com/office/2018/10/relationships/comments" Target="../comments/modernComment_10F_5F1EDCF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chart" Target="../charts/chart2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11_CF0093ED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0_5F0C4D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12_575671C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microsoft.com/office/2018/10/relationships/comments" Target="../comments/modernComment_118_3B7ECBB5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11B_3539656B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microsoft.com/office/2018/10/relationships/comments" Target="../comments/modernComment_116_1825BA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1967786"/>
            <a:ext cx="10953135" cy="1085796"/>
          </a:xfrm>
        </p:spPr>
        <p:txBody>
          <a:bodyPr>
            <a:noAutofit/>
          </a:bodyPr>
          <a:lstStyle/>
          <a:p>
            <a:r>
              <a:rPr lang="en-US" sz="4800" b="1"/>
              <a:t>A recommender system based on customer interaction with an e-commerce website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569E8C-8866-F2AD-6C4C-99FDB1083C54}"/>
              </a:ext>
            </a:extLst>
          </p:cNvPr>
          <p:cNvCxnSpPr/>
          <p:nvPr/>
        </p:nvCxnSpPr>
        <p:spPr>
          <a:xfrm>
            <a:off x="334297" y="3429000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00A51A-F507-1DE9-B7B1-65AF96824932}"/>
              </a:ext>
            </a:extLst>
          </p:cNvPr>
          <p:cNvSpPr txBox="1"/>
          <p:nvPr/>
        </p:nvSpPr>
        <p:spPr>
          <a:xfrm>
            <a:off x="334297" y="3804419"/>
            <a:ext cx="6361471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CH"/>
              <a:t>Richard </a:t>
            </a:r>
            <a:r>
              <a:rPr lang="it-CH" err="1"/>
              <a:t>Hruby</a:t>
            </a:r>
            <a:r>
              <a:rPr lang="it-CH"/>
              <a:t> (17-619-172)</a:t>
            </a:r>
          </a:p>
          <a:p>
            <a:r>
              <a:rPr lang="it-CH"/>
              <a:t>Johan </a:t>
            </a:r>
            <a:r>
              <a:rPr lang="it-CH" err="1"/>
              <a:t>Faxner</a:t>
            </a:r>
            <a:r>
              <a:rPr lang="it-CH"/>
              <a:t> (21-603-204)</a:t>
            </a:r>
          </a:p>
          <a:p>
            <a:r>
              <a:rPr lang="it-CH"/>
              <a:t>Tim </a:t>
            </a:r>
            <a:r>
              <a:rPr lang="it-CH" err="1"/>
              <a:t>Matheis</a:t>
            </a:r>
            <a:r>
              <a:rPr lang="it-CH"/>
              <a:t> (21-603-907)</a:t>
            </a:r>
          </a:p>
          <a:p>
            <a:r>
              <a:rPr lang="it-CH"/>
              <a:t>Giovanni Magagnin (17-300-914)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E9A5A-6CE4-922D-54AD-1013FBCAA201}"/>
              </a:ext>
            </a:extLst>
          </p:cNvPr>
          <p:cNvSpPr txBox="1"/>
          <p:nvPr/>
        </p:nvSpPr>
        <p:spPr>
          <a:xfrm>
            <a:off x="334297" y="5380166"/>
            <a:ext cx="57813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Thursday, 12th of May 2022. Big Data Analytics (8,727,1.00)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D3131-E5A4-2825-A3A4-2C80B100B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527" y="220958"/>
            <a:ext cx="2091419" cy="1394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E00AB3-0983-561F-F356-FD83EB9A9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01" y="422547"/>
            <a:ext cx="2091419" cy="991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7A7DFC-E972-8420-35C5-AC79EBDD1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675" y="216156"/>
            <a:ext cx="2091419" cy="1085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51223A-83DC-CA8D-DB84-CF97CB0F5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798" y="5749498"/>
            <a:ext cx="3232296" cy="6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637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Autofit/>
          </a:bodyPr>
          <a:lstStyle/>
          <a:p>
            <a:r>
              <a:rPr lang="it-CH" sz="3600" b="1" err="1"/>
              <a:t>Limitations</a:t>
            </a:r>
            <a:r>
              <a:rPr lang="it-CH" sz="3600" b="1"/>
              <a:t> of </a:t>
            </a:r>
            <a:r>
              <a:rPr lang="it-CH" sz="3600" b="1" err="1"/>
              <a:t>our</a:t>
            </a:r>
            <a:r>
              <a:rPr lang="it-CH" sz="3600" b="1"/>
              <a:t> </a:t>
            </a:r>
            <a:r>
              <a:rPr lang="it-CH" sz="3600" b="1" err="1"/>
              <a:t>approach</a:t>
            </a:r>
            <a:r>
              <a:rPr lang="it-CH" sz="3600" b="1"/>
              <a:t> – </a:t>
            </a:r>
            <a:r>
              <a:rPr lang="it-CH" sz="3600" b="1" err="1"/>
              <a:t>What</a:t>
            </a:r>
            <a:r>
              <a:rPr lang="it-CH" sz="3600" b="1"/>
              <a:t> else </a:t>
            </a:r>
            <a:r>
              <a:rPr lang="it-CH" sz="3600" b="1" err="1"/>
              <a:t>could</a:t>
            </a:r>
            <a:r>
              <a:rPr lang="it-CH" sz="3600" b="1"/>
              <a:t> be </a:t>
            </a:r>
            <a:r>
              <a:rPr lang="it-CH" sz="3600" b="1" err="1"/>
              <a:t>done</a:t>
            </a:r>
            <a:r>
              <a:rPr lang="it-CH" sz="3600" b="1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5F46B-8401-3B52-C89A-B6F65328CB88}"/>
              </a:ext>
            </a:extLst>
          </p:cNvPr>
          <p:cNvSpPr txBox="1"/>
          <p:nvPr/>
        </p:nvSpPr>
        <p:spPr>
          <a:xfrm>
            <a:off x="1021234" y="1305340"/>
            <a:ext cx="108744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Limitations: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>
                <a:sym typeface="Wingdings" panose="05000000000000000000" pitchFamily="2" charset="2"/>
              </a:rPr>
              <a:t>Backward looking bias:</a:t>
            </a:r>
            <a:r>
              <a:rPr lang="en-US">
                <a:sym typeface="Wingdings" panose="05000000000000000000" pitchFamily="2" charset="2"/>
              </a:rPr>
              <a:t> We test whether we would have recommended a product to a customer that actually bought this product. However, the «wrong» predictions could have also led to purchases when the product would have been recommended to the customer. </a:t>
            </a:r>
            <a:endParaRPr lang="en-US" b="1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>
                <a:sym typeface="Wingdings" panose="05000000000000000000" pitchFamily="2" charset="2"/>
              </a:rPr>
              <a:t>Methods:</a:t>
            </a:r>
            <a:r>
              <a:rPr lang="en-US">
                <a:sym typeface="Wingdings" panose="05000000000000000000" pitchFamily="2" charset="2"/>
              </a:rPr>
              <a:t> simplistic «market-basket analysis»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>
                <a:sym typeface="Wingdings" panose="05000000000000000000" pitchFamily="2" charset="2"/>
              </a:rPr>
              <a:t>Limited data: </a:t>
            </a:r>
            <a:r>
              <a:rPr lang="en-US">
                <a:sym typeface="Wingdings" panose="05000000000000000000" pitchFamily="2" charset="2"/>
              </a:rPr>
              <a:t>only two months of data used for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>
                <a:sym typeface="Wingdings" panose="05000000000000000000" pitchFamily="2" charset="2"/>
              </a:rPr>
              <a:t>Product/Customer differentiation:</a:t>
            </a:r>
            <a:r>
              <a:rPr lang="en-US">
                <a:sym typeface="Wingdings" panose="05000000000000000000" pitchFamily="2" charset="2"/>
              </a:rPr>
              <a:t> We treat the products/customers as if they were equal. But it would be useful to include the characteristics of the products.</a:t>
            </a: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Future work: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>
                <a:sym typeface="Wingdings" panose="05000000000000000000" pitchFamily="2" charset="2"/>
              </a:rPr>
              <a:t>Measure real-life business value:</a:t>
            </a:r>
            <a:r>
              <a:rPr lang="en-US">
                <a:sym typeface="Wingdings" panose="05000000000000000000" pitchFamily="2" charset="2"/>
              </a:rPr>
              <a:t> AB testing to figure out how well recommendations 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>
                <a:sym typeface="Wingdings" panose="05000000000000000000" pitchFamily="2" charset="2"/>
              </a:rPr>
              <a:t>Customer </a:t>
            </a:r>
            <a:r>
              <a:rPr lang="en-US" b="1" err="1">
                <a:sym typeface="Wingdings" panose="05000000000000000000" pitchFamily="2" charset="2"/>
              </a:rPr>
              <a:t>behaviour</a:t>
            </a:r>
            <a:r>
              <a:rPr lang="en-US" b="1">
                <a:sym typeface="Wingdings" panose="05000000000000000000" pitchFamily="2" charset="2"/>
              </a:rPr>
              <a:t>:</a:t>
            </a:r>
            <a:r>
              <a:rPr lang="en-US">
                <a:sym typeface="Wingdings" panose="05000000000000000000" pitchFamily="2" charset="2"/>
              </a:rPr>
              <a:t> Including the other interactions of users for predictions (e.g. view, put in cart, and remove from cart)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>
                <a:sym typeface="Wingdings" panose="05000000000000000000" pitchFamily="2" charset="2"/>
              </a:rPr>
              <a:t>Scaling up:</a:t>
            </a:r>
            <a:r>
              <a:rPr lang="en-US">
                <a:sym typeface="Wingdings" panose="05000000000000000000" pitchFamily="2" charset="2"/>
              </a:rPr>
              <a:t> AWS for more robust data pipeline and quicker computation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>
                <a:sym typeface="Wingdings" panose="05000000000000000000" pitchFamily="2" charset="2"/>
              </a:rPr>
              <a:t>Hybrid recommender systems: </a:t>
            </a:r>
            <a:r>
              <a:rPr lang="en-US">
                <a:sym typeface="Wingdings" panose="05000000000000000000" pitchFamily="2" charset="2"/>
              </a:rPr>
              <a:t>Incorporate further information about products and users to increase relevance of recommendations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C5E571A-4577-26FC-878A-787182B2C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7" y="1354519"/>
            <a:ext cx="517053" cy="517053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823F46B-BB6A-5222-B3E9-E8EC80296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7" y="3836757"/>
            <a:ext cx="517052" cy="5170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69FB2-5226-32A9-F2AD-5AEC0FDD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474468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1967786"/>
            <a:ext cx="10953135" cy="1085796"/>
          </a:xfrm>
        </p:spPr>
        <p:txBody>
          <a:bodyPr>
            <a:noAutofit/>
          </a:bodyPr>
          <a:lstStyle/>
          <a:p>
            <a:r>
              <a:rPr lang="en-US" sz="4800" b="1"/>
              <a:t>A recommender system based on customer interaction with an e-commerce website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569E8C-8866-F2AD-6C4C-99FDB1083C54}"/>
              </a:ext>
            </a:extLst>
          </p:cNvPr>
          <p:cNvCxnSpPr/>
          <p:nvPr/>
        </p:nvCxnSpPr>
        <p:spPr>
          <a:xfrm>
            <a:off x="334297" y="3429000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00A51A-F507-1DE9-B7B1-65AF96824932}"/>
              </a:ext>
            </a:extLst>
          </p:cNvPr>
          <p:cNvSpPr txBox="1"/>
          <p:nvPr/>
        </p:nvSpPr>
        <p:spPr>
          <a:xfrm>
            <a:off x="334297" y="3804419"/>
            <a:ext cx="6361471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CH"/>
              <a:t>Richard </a:t>
            </a:r>
            <a:r>
              <a:rPr lang="it-CH" err="1"/>
              <a:t>Hruby</a:t>
            </a:r>
            <a:r>
              <a:rPr lang="it-CH"/>
              <a:t> (17-619-172)</a:t>
            </a:r>
          </a:p>
          <a:p>
            <a:r>
              <a:rPr lang="it-CH"/>
              <a:t>Johan </a:t>
            </a:r>
            <a:r>
              <a:rPr lang="it-CH" err="1"/>
              <a:t>Faxner</a:t>
            </a:r>
            <a:r>
              <a:rPr lang="it-CH"/>
              <a:t> (21-603-204)</a:t>
            </a:r>
          </a:p>
          <a:p>
            <a:r>
              <a:rPr lang="it-CH"/>
              <a:t>Tim </a:t>
            </a:r>
            <a:r>
              <a:rPr lang="it-CH" err="1"/>
              <a:t>Matheis</a:t>
            </a:r>
            <a:r>
              <a:rPr lang="it-CH"/>
              <a:t> (21-603-907)</a:t>
            </a:r>
          </a:p>
          <a:p>
            <a:r>
              <a:rPr lang="it-CH"/>
              <a:t>Giovanni Magagnin (17-300-914)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E9A5A-6CE4-922D-54AD-1013FBCAA201}"/>
              </a:ext>
            </a:extLst>
          </p:cNvPr>
          <p:cNvSpPr txBox="1"/>
          <p:nvPr/>
        </p:nvSpPr>
        <p:spPr>
          <a:xfrm>
            <a:off x="334297" y="5380166"/>
            <a:ext cx="57813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Thursday, 12° of May 2022. Big Data Analytics (8,727,1.00)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D3131-E5A4-2825-A3A4-2C80B100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527" y="220958"/>
            <a:ext cx="2091419" cy="1394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E00AB3-0983-561F-F356-FD83EB9A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01" y="422547"/>
            <a:ext cx="2091419" cy="991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7A7DFC-E972-8420-35C5-AC79EBDD1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75" y="216156"/>
            <a:ext cx="2091419" cy="1085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51223A-83DC-CA8D-DB84-CF97CB0F5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98" y="5749498"/>
            <a:ext cx="3232296" cy="6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9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/>
          </a:bodyPr>
          <a:lstStyle/>
          <a:p>
            <a:r>
              <a:rPr lang="it-CH" sz="3600" b="1" err="1"/>
              <a:t>Discussion</a:t>
            </a:r>
            <a:endParaRPr lang="it-CH" sz="3600" b="1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B36AB5F-015B-D0AE-B757-3131FBBAC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83" y="1449400"/>
            <a:ext cx="6721634" cy="496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52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34769F2-AA0C-37FD-8D0B-273DC6C32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77" y="2167871"/>
            <a:ext cx="9269046" cy="306309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38E36F-96FB-1144-A6B9-7DB5433CEF52}"/>
              </a:ext>
            </a:extLst>
          </p:cNvPr>
          <p:cNvSpPr txBox="1">
            <a:spLocks/>
          </p:cNvSpPr>
          <p:nvPr/>
        </p:nvSpPr>
        <p:spPr>
          <a:xfrm>
            <a:off x="334297" y="296300"/>
            <a:ext cx="10515600" cy="834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3600" b="1" err="1"/>
              <a:t>Appendix</a:t>
            </a:r>
            <a:r>
              <a:rPr lang="it-CH" sz="3600" b="1"/>
              <a:t> 1 - SQL</a:t>
            </a:r>
          </a:p>
        </p:txBody>
      </p:sp>
    </p:spTree>
    <p:extLst>
      <p:ext uri="{BB962C8B-B14F-4D97-AF65-F5344CB8AC3E}">
        <p14:creationId xmlns:p14="http://schemas.microsoft.com/office/powerpoint/2010/main" val="226741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/>
          </a:bodyPr>
          <a:lstStyle/>
          <a:p>
            <a:r>
              <a:rPr lang="it-CH" sz="3600" b="1" err="1"/>
              <a:t>Appendix</a:t>
            </a:r>
            <a:r>
              <a:rPr lang="it-CH" sz="3600" b="1"/>
              <a:t> 2 – Precision Recall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5567A-3F72-C5F3-90A2-D811EF176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00" y="1890066"/>
            <a:ext cx="11239381" cy="39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3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/>
          </a:bodyPr>
          <a:lstStyle/>
          <a:p>
            <a:r>
              <a:rPr lang="it-CH" sz="3600" b="1"/>
              <a:t>Appendix 3 – </a:t>
            </a:r>
            <a:r>
              <a:rPr lang="it-CH" sz="3600" b="1" err="1"/>
              <a:t>Conversions</a:t>
            </a:r>
            <a:r>
              <a:rPr lang="it-CH" sz="3600" b="1"/>
              <a:t> per N </a:t>
            </a:r>
            <a:r>
              <a:rPr lang="it-CH" sz="3600" b="1" err="1"/>
              <a:t>Recommendations</a:t>
            </a:r>
            <a:endParaRPr lang="it-CH" sz="3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BAEA6-2C46-BA33-1B02-9CAA4C6B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00" y="1598911"/>
            <a:ext cx="8918885" cy="46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A530366-3168-437B-38B6-23F0D4637B1A}"/>
              </a:ext>
            </a:extLst>
          </p:cNvPr>
          <p:cNvGrpSpPr/>
          <p:nvPr/>
        </p:nvGrpSpPr>
        <p:grpSpPr>
          <a:xfrm>
            <a:off x="1849664" y="2284688"/>
            <a:ext cx="8492671" cy="2288624"/>
            <a:chOff x="2493576" y="2455199"/>
            <a:chExt cx="8492671" cy="2288624"/>
          </a:xfrm>
        </p:grpSpPr>
        <p:pic>
          <p:nvPicPr>
            <p:cNvPr id="4" name="Picture 3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84299ED1-BB6B-A84E-4DE1-40EF2B3A3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576" y="2455200"/>
              <a:ext cx="7204847" cy="1947600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36C4271-956D-BDB4-8C57-3F3FAEBBB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57"/>
            <a:stretch/>
          </p:blipFill>
          <p:spPr>
            <a:xfrm>
              <a:off x="9662563" y="2455199"/>
              <a:ext cx="866483" cy="1947601"/>
            </a:xfrm>
            <a:prstGeom prst="rect">
              <a:avLst/>
            </a:prstGeom>
          </p:spPr>
        </p:pic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BAC451-AC2A-60E2-A263-4927051FA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90"/>
            <a:stretch/>
          </p:blipFill>
          <p:spPr>
            <a:xfrm>
              <a:off x="9729798" y="2684363"/>
              <a:ext cx="811656" cy="1718437"/>
            </a:xfrm>
            <a:prstGeom prst="rect">
              <a:avLst/>
            </a:prstGeom>
          </p:spPr>
        </p:pic>
        <p:pic>
          <p:nvPicPr>
            <p:cNvPr id="9" name="Picture 8" descr="Background pattern&#10;&#10;Description automatically generated with medium confidence">
              <a:extLst>
                <a:ext uri="{FF2B5EF4-FFF2-40B4-BE49-F238E27FC236}">
                  <a16:creationId xmlns:a16="http://schemas.microsoft.com/office/drawing/2014/main" id="{9A966E6B-02D3-B2D0-4827-BFEAAD1F4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647" y="2813423"/>
              <a:ext cx="609600" cy="1930400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206BE713-6688-A835-2AB8-3EE75FDC7194}"/>
              </a:ext>
            </a:extLst>
          </p:cNvPr>
          <p:cNvSpPr txBox="1">
            <a:spLocks/>
          </p:cNvSpPr>
          <p:nvPr/>
        </p:nvSpPr>
        <p:spPr>
          <a:xfrm>
            <a:off x="334297" y="296300"/>
            <a:ext cx="10515600" cy="834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3600" b="1" err="1"/>
              <a:t>Appendix</a:t>
            </a:r>
            <a:r>
              <a:rPr lang="it-CH" sz="3600" b="1"/>
              <a:t> 3 – </a:t>
            </a:r>
            <a:r>
              <a:rPr lang="en-US" sz="3600" b="1"/>
              <a:t>Top-N Evaluation N=1:25</a:t>
            </a:r>
            <a:endParaRPr lang="it-CH" sz="3600" b="1"/>
          </a:p>
        </p:txBody>
      </p:sp>
    </p:spTree>
    <p:extLst>
      <p:ext uri="{BB962C8B-B14F-4D97-AF65-F5344CB8AC3E}">
        <p14:creationId xmlns:p14="http://schemas.microsoft.com/office/powerpoint/2010/main" val="211946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/>
          </a:bodyPr>
          <a:lstStyle/>
          <a:p>
            <a:r>
              <a:rPr lang="it-CH" sz="3600" b="1" err="1"/>
              <a:t>References</a:t>
            </a:r>
            <a:endParaRPr lang="it-CH" sz="3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FABF1-A8AE-19D6-6D52-9CE60CFB3A8B}"/>
              </a:ext>
            </a:extLst>
          </p:cNvPr>
          <p:cNvSpPr txBox="1"/>
          <p:nvPr/>
        </p:nvSpPr>
        <p:spPr>
          <a:xfrm>
            <a:off x="334296" y="2067339"/>
            <a:ext cx="10874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>
                <a:hlinkClick r:id="rId2"/>
              </a:rPr>
              <a:t>https://gist.github.com/twolodzko/7becd98ff256ef826b56945de297700d</a:t>
            </a:r>
            <a:endParaRPr lang="it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>
                <a:hlinkClick r:id="rId3"/>
              </a:rPr>
              <a:t>https://utd-ir.tdl.org/bitstream/handle/10735.1/5485/ETD-5608-7403.99.pdf?sequence=5&amp;isAllowed=y</a:t>
            </a:r>
            <a:endParaRPr lang="it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>
                <a:hlinkClick r:id="rId4"/>
              </a:rPr>
              <a:t>http://www.learconference2015.com/wp-content/uploads/2014/11/Calvano-slides.pdf</a:t>
            </a:r>
            <a:endParaRPr lang="it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>
                <a:hlinkClick r:id="rId5"/>
              </a:rPr>
              <a:t>https://www.econstor.eu/bitstream/10419/228752/1/174515275X.pdf</a:t>
            </a:r>
            <a:endParaRPr lang="it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>
                <a:hlinkClick r:id="rId6"/>
              </a:rPr>
              <a:t>https://towardsdatascience.com/introduction-to-recommender-systems-6c66cf15ada</a:t>
            </a:r>
            <a:endParaRPr lang="it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>
                <a:hlinkClick r:id="rId7"/>
              </a:rPr>
              <a:t>https://towardsdatascience.com/prototyping-a-recommender-system-step-by-step-part-2-alternating-least-square-als-matrix-4a76c58714a1</a:t>
            </a:r>
            <a:endParaRPr lang="it-CH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352D6-0781-C9DE-0DBA-E81D1AA0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17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6282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6300"/>
            <a:ext cx="11292927" cy="834410"/>
          </a:xfrm>
        </p:spPr>
        <p:txBody>
          <a:bodyPr>
            <a:noAutofit/>
          </a:bodyPr>
          <a:lstStyle/>
          <a:p>
            <a:r>
              <a:rPr lang="it-CH" sz="3600" b="1"/>
              <a:t>Performance of the big data </a:t>
            </a:r>
            <a:r>
              <a:rPr lang="it-CH" sz="3600" b="1" err="1"/>
              <a:t>methods</a:t>
            </a:r>
            <a:r>
              <a:rPr lang="it-CH" sz="3600" b="1"/>
              <a:t>, speed/</a:t>
            </a:r>
            <a:r>
              <a:rPr lang="it-CH" sz="3600" b="1" err="1"/>
              <a:t>efficiency</a:t>
            </a:r>
            <a:r>
              <a:rPr lang="it-CH" sz="3600" b="1"/>
              <a:t> </a:t>
            </a:r>
            <a:r>
              <a:rPr lang="it-CH" sz="3600" b="1" err="1"/>
              <a:t>improvements</a:t>
            </a:r>
            <a:endParaRPr lang="it-CH" sz="3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ADDB0-DD33-8349-0894-61F0C4B0D533}"/>
              </a:ext>
            </a:extLst>
          </p:cNvPr>
          <p:cNvSpPr txBox="1"/>
          <p:nvPr/>
        </p:nvSpPr>
        <p:spPr>
          <a:xfrm>
            <a:off x="334296" y="2067339"/>
            <a:ext cx="1087447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>
                <a:cs typeface="Calibri"/>
              </a:rPr>
              <a:t>It takes 15 seconds to generate the top 15 predictions for 1,000 users with recommenderlab on a </a:t>
            </a:r>
            <a:r>
              <a:rPr lang="it-CH">
                <a:ea typeface="+mn-lt"/>
                <a:cs typeface="+mn-lt"/>
              </a:rPr>
              <a:t>2872 x 1523 rating matrix.</a:t>
            </a:r>
            <a:endParaRPr lang="it-CH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>
                <a:cs typeface="Calibri"/>
              </a:rPr>
              <a:t>Meanwhile, Spark allows us to generate 1,000 predictions in </a:t>
            </a:r>
            <a:r>
              <a:rPr lang="it-CH">
                <a:solidFill>
                  <a:srgbClr val="FF0000"/>
                </a:solidFill>
                <a:cs typeface="Calibri"/>
              </a:rPr>
              <a:t>8 seconds on a 48187 x 9015 rating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>
                <a:solidFill>
                  <a:srgbClr val="000000"/>
                </a:solidFill>
                <a:cs typeface="Calibri" panose="020F0502020204030204"/>
              </a:rPr>
              <a:t>Base R cannot handle spreading a user-item matrix of size </a:t>
            </a:r>
            <a:r>
              <a:rPr lang="it-CH">
                <a:solidFill>
                  <a:srgbClr val="FF0000"/>
                </a:solidFill>
                <a:cs typeface="Calibri"/>
              </a:rPr>
              <a:t> 48187 x 9015</a:t>
            </a:r>
            <a:r>
              <a:rPr lang="it-CH">
                <a:ea typeface="+mn-lt"/>
                <a:cs typeface="+mn-lt"/>
              </a:rPr>
              <a:t>, but Spark allows us to do it quickly</a:t>
            </a:r>
            <a:endParaRPr lang="it-CH">
              <a:solidFill>
                <a:srgbClr val="FF0000"/>
              </a:solidFill>
              <a:ea typeface="Calibri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>
              <a:solidFill>
                <a:schemeClr val="accent6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>
              <a:cs typeface="Calibri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D763C5-DDF6-D3AC-64E6-48F6B900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1" y="4129482"/>
            <a:ext cx="8463886" cy="21434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B427-06A7-5B79-779E-54F6550A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18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380911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/>
          </a:bodyPr>
          <a:lstStyle/>
          <a:p>
            <a:r>
              <a:rPr lang="en-GB" sz="3600" b="1"/>
              <a:t>Motivation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7B24802-8B0D-14F2-3EB4-9F97F9E60F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381713"/>
              </p:ext>
            </p:extLst>
          </p:nvPr>
        </p:nvGraphicFramePr>
        <p:xfrm>
          <a:off x="334296" y="3546986"/>
          <a:ext cx="57617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C8DC4A-FF79-1D74-1796-4CDB515E4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113089"/>
              </p:ext>
            </p:extLst>
          </p:nvPr>
        </p:nvGraphicFramePr>
        <p:xfrm>
          <a:off x="6096000" y="3546986"/>
          <a:ext cx="57322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TextBox 8">
            <a:extLst>
              <a:ext uri="{FF2B5EF4-FFF2-40B4-BE49-F238E27FC236}">
                <a16:creationId xmlns:a16="http://schemas.microsoft.com/office/drawing/2014/main" id="{E7D72696-BD29-67E7-6D44-FB1B17D0DC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80412"/>
              </p:ext>
            </p:extLst>
          </p:nvPr>
        </p:nvGraphicFramePr>
        <p:xfrm>
          <a:off x="334296" y="1199909"/>
          <a:ext cx="11415253" cy="227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34EF7-B752-AF1E-7EB2-AB27529A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7411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Autofit/>
          </a:bodyPr>
          <a:lstStyle/>
          <a:p>
            <a:r>
              <a:rPr lang="en-GB" sz="3600" b="1"/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67E1A-8C72-63A5-3303-6515270B8E7F}"/>
              </a:ext>
            </a:extLst>
          </p:cNvPr>
          <p:cNvSpPr txBox="1"/>
          <p:nvPr/>
        </p:nvSpPr>
        <p:spPr>
          <a:xfrm>
            <a:off x="6130812" y="2351535"/>
            <a:ext cx="5732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Alternating least squares (ALS)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Suitable for larger-scale collaborative filtering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ALS minimizes two loss functions alternatively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ALS runs its gradient descent in parallel across multiple partitions of the training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6682C1-3AEE-A703-AD8D-6DA7E61F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78" y="3966295"/>
            <a:ext cx="5554692" cy="2392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B35BFD-1199-5106-AA7D-C04AA1405106}"/>
              </a:ext>
            </a:extLst>
          </p:cNvPr>
          <p:cNvSpPr txBox="1"/>
          <p:nvPr/>
        </p:nvSpPr>
        <p:spPr>
          <a:xfrm>
            <a:off x="331573" y="2351535"/>
            <a:ext cx="5732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User-based collaborative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Past users’ behaviour to generate future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We discover the relevant features based on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features are not “human-based” they are the result of an algorithm.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DD4C7D-7015-E7DD-4F1B-B752FADEB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9" r="4742" b="9820"/>
          <a:stretch/>
        </p:blipFill>
        <p:spPr>
          <a:xfrm>
            <a:off x="334297" y="3723775"/>
            <a:ext cx="5554692" cy="263500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CDCB6BC-CF25-53A7-8A06-D519E97CC97A}"/>
              </a:ext>
            </a:extLst>
          </p:cNvPr>
          <p:cNvGrpSpPr/>
          <p:nvPr/>
        </p:nvGrpSpPr>
        <p:grpSpPr>
          <a:xfrm>
            <a:off x="331573" y="1033589"/>
            <a:ext cx="11493909" cy="1215792"/>
            <a:chOff x="316824" y="1297027"/>
            <a:chExt cx="11493909" cy="12157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6DBEB1-FF1A-DE54-D8A0-4E0F0EE2FBD7}"/>
                </a:ext>
              </a:extLst>
            </p:cNvPr>
            <p:cNvSpPr txBox="1"/>
            <p:nvPr/>
          </p:nvSpPr>
          <p:spPr>
            <a:xfrm>
              <a:off x="316824" y="1297027"/>
              <a:ext cx="11493909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/>
                <a:t>Recommender system</a:t>
              </a:r>
            </a:p>
            <a:p>
              <a:r>
                <a:rPr lang="en-GB"/>
                <a:t>Subclass of Information filtering Systems that seeks to predict the rating or the preference a user might give to an item.</a:t>
              </a:r>
            </a:p>
            <a:p>
              <a:r>
                <a:rPr lang="en-GB">
                  <a:sym typeface="Wingdings" panose="05000000000000000000" pitchFamily="2" charset="2"/>
                </a:rPr>
                <a:t>Requirements: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A set of products and a set of customers who, in some way, have interacted with these products.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323D16-CA32-D7E2-F125-43A3BB980312}"/>
                </a:ext>
              </a:extLst>
            </p:cNvPr>
            <p:cNvCxnSpPr/>
            <p:nvPr/>
          </p:nvCxnSpPr>
          <p:spPr>
            <a:xfrm>
              <a:off x="349045" y="2512819"/>
              <a:ext cx="11429468" cy="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52958E-1692-DD9A-7255-49B3D0D5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29215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/>
          </a:bodyPr>
          <a:lstStyle/>
          <a:p>
            <a:r>
              <a:rPr lang="it-CH" sz="3600" b="1"/>
              <a:t>Data-set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FB73C7-EEB8-3BE5-554A-09506CAD3495}"/>
              </a:ext>
            </a:extLst>
          </p:cNvPr>
          <p:cNvGrpSpPr/>
          <p:nvPr/>
        </p:nvGrpSpPr>
        <p:grpSpPr>
          <a:xfrm>
            <a:off x="334297" y="1614479"/>
            <a:ext cx="11493908" cy="2003322"/>
            <a:chOff x="334297" y="1723692"/>
            <a:chExt cx="10609006" cy="1498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13FFAC-655B-ABB3-3713-972211456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297" y="1729560"/>
              <a:ext cx="5732206" cy="148710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945AA0F-E084-A3A9-CAFA-42101ADA5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490" y="1723692"/>
              <a:ext cx="4649813" cy="149856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99F2F2-DE36-1355-A621-47E4ACB2D2D3}"/>
              </a:ext>
            </a:extLst>
          </p:cNvPr>
          <p:cNvSpPr txBox="1"/>
          <p:nvPr/>
        </p:nvSpPr>
        <p:spPr>
          <a:xfrm>
            <a:off x="334297" y="968621"/>
            <a:ext cx="1149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We used a 15GB data-set with behaviour data for 2 months from a large multi-category online store from Kaggle. The data is organized in the following way: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F50C03-3D07-77C9-39BB-985BA6D70AAB}"/>
              </a:ext>
            </a:extLst>
          </p:cNvPr>
          <p:cNvCxnSpPr/>
          <p:nvPr/>
        </p:nvCxnSpPr>
        <p:spPr>
          <a:xfrm>
            <a:off x="398737" y="3581290"/>
            <a:ext cx="11429468" cy="0"/>
          </a:xfrm>
          <a:prstGeom prst="line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D0982CB-9974-2BBB-3E1D-BED076E7B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863" y="4404721"/>
            <a:ext cx="4678575" cy="2255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FB063-EF81-EFD4-C7F1-3A2FECBEF581}"/>
              </a:ext>
            </a:extLst>
          </p:cNvPr>
          <p:cNvSpPr txBox="1"/>
          <p:nvPr/>
        </p:nvSpPr>
        <p:spPr>
          <a:xfrm>
            <a:off x="334297" y="3702336"/>
            <a:ext cx="576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 categories make up the most purchases in the set. Smartphones and “others” account for most sales.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82154-089D-FEF7-0CBD-6F97C0D6071A}"/>
              </a:ext>
            </a:extLst>
          </p:cNvPr>
          <p:cNvSpPr txBox="1"/>
          <p:nvPr/>
        </p:nvSpPr>
        <p:spPr>
          <a:xfrm>
            <a:off x="6098369" y="3702336"/>
            <a:ext cx="573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Most active customers that buy at least one product, also only buy one product.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218B2CC-A571-6AC0-2C6D-9416F0954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2" y="4404721"/>
            <a:ext cx="4678574" cy="22550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5A026-1120-6CD4-7836-FB342C5D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46416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4" descr="Text&#10;&#10;Description automatically generated">
            <a:extLst>
              <a:ext uri="{FF2B5EF4-FFF2-40B4-BE49-F238E27FC236}">
                <a16:creationId xmlns:a16="http://schemas.microsoft.com/office/drawing/2014/main" id="{FA8CA016-47D2-1A82-3C85-3A3F380D8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592" y="4495187"/>
            <a:ext cx="5778009" cy="1007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6300"/>
            <a:ext cx="11449133" cy="834410"/>
          </a:xfrm>
        </p:spPr>
        <p:txBody>
          <a:bodyPr>
            <a:noAutofit/>
          </a:bodyPr>
          <a:lstStyle/>
          <a:p>
            <a:r>
              <a:rPr lang="en-GB" sz="3600" b="1"/>
              <a:t>Implications of the big data set – Issues we faced while working with 15GB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E91AD-5187-5031-4B8B-FAEE9E29C80C}"/>
              </a:ext>
            </a:extLst>
          </p:cNvPr>
          <p:cNvSpPr txBox="1"/>
          <p:nvPr/>
        </p:nvSpPr>
        <p:spPr>
          <a:xfrm>
            <a:off x="368712" y="1350754"/>
            <a:ext cx="576170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Started with a subset of our data (200k rows):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We used </a:t>
            </a:r>
            <a:r>
              <a:rPr lang="en-GB" err="1"/>
              <a:t>recommenderlab</a:t>
            </a:r>
            <a:r>
              <a:rPr lang="en-GB"/>
              <a:t>, </a:t>
            </a:r>
            <a:r>
              <a:rPr lang="en-GB">
                <a:sym typeface="Wingdings" panose="05000000000000000000" pitchFamily="2" charset="2"/>
              </a:rPr>
              <a:t>R package that provides an infrastructure to test and develop recommender algorithms </a:t>
            </a:r>
            <a:endParaRPr lang="en-GB">
              <a:cs typeface="Calibri"/>
            </a:endParaRPr>
          </a:p>
          <a:p>
            <a:endParaRPr lang="en-GB">
              <a:sym typeface="Wingdings" panose="05000000000000000000" pitchFamily="2" charset="2"/>
            </a:endParaRPr>
          </a:p>
          <a:p>
            <a:r>
              <a:rPr lang="en-GB">
                <a:sym typeface="Wingdings" panose="05000000000000000000" pitchFamily="2" charset="2"/>
              </a:rPr>
              <a:t> </a:t>
            </a:r>
            <a:r>
              <a:rPr lang="en-GB"/>
              <a:t>With the reduced data-set of 200k rows, it worked fine</a:t>
            </a:r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72A92-32C1-45E2-8A82-8B62EC8A8AD8}"/>
              </a:ext>
            </a:extLst>
          </p:cNvPr>
          <p:cNvSpPr txBox="1"/>
          <p:nvPr/>
        </p:nvSpPr>
        <p:spPr>
          <a:xfrm>
            <a:off x="368712" y="3460398"/>
            <a:ext cx="114294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We tried the same approach with the entire data, but found 2 bottlenecks: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02615D-C777-09D7-79FA-14B67E6E3E9B}"/>
              </a:ext>
            </a:extLst>
          </p:cNvPr>
          <p:cNvCxnSpPr/>
          <p:nvPr/>
        </p:nvCxnSpPr>
        <p:spPr>
          <a:xfrm>
            <a:off x="353962" y="3316531"/>
            <a:ext cx="11429468" cy="0"/>
          </a:xfrm>
          <a:prstGeom prst="line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1F847AB-895C-EB6D-5557-3EA629E33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109" y="1130710"/>
            <a:ext cx="3812384" cy="2109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C8A19-52A7-2867-C2EB-A38F00A5E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96" y="4541404"/>
            <a:ext cx="5610160" cy="819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545622-26EF-7424-7F1B-8DCCA568CA4C}"/>
              </a:ext>
            </a:extLst>
          </p:cNvPr>
          <p:cNvSpPr txBox="1"/>
          <p:nvPr/>
        </p:nvSpPr>
        <p:spPr>
          <a:xfrm>
            <a:off x="353962" y="3828848"/>
            <a:ext cx="576170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Bottleneck 1:</a:t>
            </a:r>
            <a:r>
              <a:rPr lang="en-GB"/>
              <a:t> User-item matrix grows exponentially</a:t>
            </a:r>
          </a:p>
          <a:p>
            <a:endParaRPr lang="it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DA9DF-2166-C7A6-2995-3B4CC086646D}"/>
              </a:ext>
            </a:extLst>
          </p:cNvPr>
          <p:cNvSpPr txBox="1"/>
          <p:nvPr/>
        </p:nvSpPr>
        <p:spPr>
          <a:xfrm>
            <a:off x="6115665" y="3828848"/>
            <a:ext cx="576170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Bottleneck 2:</a:t>
            </a:r>
            <a:r>
              <a:rPr lang="en-GB"/>
              <a:t> Larger user-item matrix implies slower predictions</a:t>
            </a:r>
          </a:p>
          <a:p>
            <a:endParaRPr lang="it-CH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2D67A2-9610-64A9-00A9-1ED9FF2C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40716"/>
              </p:ext>
            </p:extLst>
          </p:nvPr>
        </p:nvGraphicFramePr>
        <p:xfrm>
          <a:off x="6130416" y="5670383"/>
          <a:ext cx="5489722" cy="812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5597">
                  <a:extLst>
                    <a:ext uri="{9D8B030D-6E8A-4147-A177-3AD203B41FA5}">
                      <a16:colId xmlns:a16="http://schemas.microsoft.com/office/drawing/2014/main" val="29729314"/>
                    </a:ext>
                  </a:extLst>
                </a:gridCol>
                <a:gridCol w="2834125">
                  <a:extLst>
                    <a:ext uri="{9D8B030D-6E8A-4147-A177-3AD203B41FA5}">
                      <a16:colId xmlns:a16="http://schemas.microsoft.com/office/drawing/2014/main" val="4089135272"/>
                    </a:ext>
                  </a:extLst>
                </a:gridCol>
              </a:tblGrid>
              <a:tr h="20319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number of rows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time elapsed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92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200k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13.3 sec.</a:t>
                      </a:r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810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400k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41.5 sec.</a:t>
                      </a:r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2013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Calibri"/>
                        </a:rPr>
                        <a:t>800k</a:t>
                      </a:r>
                      <a:endParaRPr lang="en-US"/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93.5 sec.</a:t>
                      </a:r>
                      <a:endParaRPr lang="en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6632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4B0205-DF9C-7D85-7796-D3DDB8900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9177"/>
              </p:ext>
            </p:extLst>
          </p:nvPr>
        </p:nvGraphicFramePr>
        <p:xfrm>
          <a:off x="368711" y="5670382"/>
          <a:ext cx="5489723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5597">
                  <a:extLst>
                    <a:ext uri="{9D8B030D-6E8A-4147-A177-3AD203B41FA5}">
                      <a16:colId xmlns:a16="http://schemas.microsoft.com/office/drawing/2014/main" val="4276835186"/>
                    </a:ext>
                  </a:extLst>
                </a:gridCol>
                <a:gridCol w="2834126">
                  <a:extLst>
                    <a:ext uri="{9D8B030D-6E8A-4147-A177-3AD203B41FA5}">
                      <a16:colId xmlns:a16="http://schemas.microsoft.com/office/drawing/2014/main" val="21548571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number of rows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memory usage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8254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200k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 MB</a:t>
                      </a:r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944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400k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 MB</a:t>
                      </a:r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8010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800k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 MB</a:t>
                      </a:r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867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040708-671B-DE65-66F7-2F01E5C3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52830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Autofit/>
          </a:bodyPr>
          <a:lstStyle/>
          <a:p>
            <a:r>
              <a:rPr lang="it-CH" sz="3600" b="1"/>
              <a:t>Big data techniques – How </a:t>
            </a:r>
            <a:r>
              <a:rPr lang="it-CH" sz="3600" b="1" err="1"/>
              <a:t>we</a:t>
            </a:r>
            <a:r>
              <a:rPr lang="it-CH" sz="3600" b="1"/>
              <a:t> </a:t>
            </a:r>
            <a:r>
              <a:rPr lang="it-CH" sz="3600" b="1" err="1"/>
              <a:t>solved</a:t>
            </a:r>
            <a:r>
              <a:rPr lang="it-CH" sz="3600" b="1"/>
              <a:t> the </a:t>
            </a:r>
            <a:r>
              <a:rPr lang="it-CH" sz="3600" b="1" err="1"/>
              <a:t>issues</a:t>
            </a:r>
            <a:r>
              <a:rPr lang="it-CH" sz="3600" b="1"/>
              <a:t> </a:t>
            </a:r>
            <a:r>
              <a:rPr lang="it-CH" sz="3600" b="1" err="1"/>
              <a:t>we</a:t>
            </a:r>
            <a:r>
              <a:rPr lang="it-CH" sz="3600" b="1"/>
              <a:t> </a:t>
            </a:r>
            <a:r>
              <a:rPr lang="it-CH" sz="3600" b="1" err="1"/>
              <a:t>were</a:t>
            </a:r>
            <a:r>
              <a:rPr lang="it-CH" sz="3600" b="1"/>
              <a:t> </a:t>
            </a:r>
            <a:r>
              <a:rPr lang="it-CH" sz="3600" b="1" err="1"/>
              <a:t>facing</a:t>
            </a:r>
            <a:endParaRPr lang="it-CH" sz="3600" b="1" err="1">
              <a:cs typeface="Calibri Ligh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37F5EC-3FFC-78F4-3FE2-E137AA6C3A23}"/>
              </a:ext>
            </a:extLst>
          </p:cNvPr>
          <p:cNvCxnSpPr>
            <a:cxnSpLocks/>
          </p:cNvCxnSpPr>
          <p:nvPr/>
        </p:nvCxnSpPr>
        <p:spPr>
          <a:xfrm flipV="1">
            <a:off x="4185816" y="1530571"/>
            <a:ext cx="0" cy="4759613"/>
          </a:xfrm>
          <a:prstGeom prst="line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4B429C-DA1B-5E4A-DF12-76D338C2C53A}"/>
              </a:ext>
            </a:extLst>
          </p:cNvPr>
          <p:cNvCxnSpPr>
            <a:cxnSpLocks/>
          </p:cNvCxnSpPr>
          <p:nvPr/>
        </p:nvCxnSpPr>
        <p:spPr>
          <a:xfrm flipV="1">
            <a:off x="8015481" y="1530571"/>
            <a:ext cx="0" cy="4759613"/>
          </a:xfrm>
          <a:prstGeom prst="line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D9E8A-F076-0ACC-FFA5-28A38EFEB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93" y="1297617"/>
            <a:ext cx="2091419" cy="9916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1141E-5997-D3F5-6F95-53BC1F743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939" y="1297617"/>
            <a:ext cx="2091419" cy="1085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400939-9721-752D-3F77-8034D23440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50"/>
          <a:stretch/>
        </p:blipFill>
        <p:spPr>
          <a:xfrm>
            <a:off x="451490" y="2571213"/>
            <a:ext cx="3592811" cy="12228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333196-8478-7ACB-0013-E15DA3811F49}"/>
              </a:ext>
            </a:extLst>
          </p:cNvPr>
          <p:cNvSpPr txBox="1"/>
          <p:nvPr/>
        </p:nvSpPr>
        <p:spPr>
          <a:xfrm>
            <a:off x="352430" y="4255002"/>
            <a:ext cx="3682441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it-CH"/>
              <a:t>S</a:t>
            </a:r>
            <a:r>
              <a:rPr lang="en-US" err="1"/>
              <a:t>hift</a:t>
            </a:r>
            <a:r>
              <a:rPr lang="en-US"/>
              <a:t> memory load from RAM to SDD</a:t>
            </a:r>
            <a:endParaRPr lang="en-US">
              <a:cs typeface="Calibri"/>
            </a:endParaRPr>
          </a:p>
          <a:p>
            <a:pPr lvl="2"/>
            <a:endParaRPr lang="en-US">
              <a:cs typeface="Calibri"/>
            </a:endParaRPr>
          </a:p>
          <a:p>
            <a:pPr lvl="1"/>
            <a:r>
              <a:rPr lang="en-US"/>
              <a:t>Split CSV file into tables in SQL</a:t>
            </a:r>
            <a:endParaRPr lang="en-US">
              <a:cs typeface="Calibri"/>
            </a:endParaRPr>
          </a:p>
          <a:p>
            <a:pPr lvl="2"/>
            <a:endParaRPr lang="en-US">
              <a:cs typeface="Calibri"/>
            </a:endParaRPr>
          </a:p>
          <a:p>
            <a:pPr lvl="1"/>
            <a:r>
              <a:rPr lang="en-US"/>
              <a:t>Enable to query important information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EE3E1-2072-38BA-4B42-3843534363F3}"/>
              </a:ext>
            </a:extLst>
          </p:cNvPr>
          <p:cNvSpPr txBox="1"/>
          <p:nvPr/>
        </p:nvSpPr>
        <p:spPr>
          <a:xfrm>
            <a:off x="4333805" y="4255002"/>
            <a:ext cx="3622839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/>
              <a:t>Distribute computationally expensive processes 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/>
              <a:t>Migrate pipeline to </a:t>
            </a:r>
            <a:r>
              <a:rPr lang="en-US" err="1"/>
              <a:t>SparklyR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/>
              <a:t>Enable scaling to the entire dataset</a:t>
            </a:r>
            <a:endParaRPr lang="en-US">
              <a:cs typeface="Calibri"/>
            </a:endParaRPr>
          </a:p>
          <a:p>
            <a:pPr lvl="1"/>
            <a:endParaRPr lang="it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73417C-4307-3D78-6A42-DAFE66303222}"/>
              </a:ext>
            </a:extLst>
          </p:cNvPr>
          <p:cNvSpPr txBox="1"/>
          <p:nvPr/>
        </p:nvSpPr>
        <p:spPr>
          <a:xfrm>
            <a:off x="8163470" y="4255002"/>
            <a:ext cx="3641982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/>
              <a:t>Speed up training and evaluation of recommender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/>
              <a:t>Joins and parallelized loops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/>
              <a:t>Enable efficient processing and real-time predictions</a:t>
            </a:r>
            <a:endParaRPr lang="en-US">
              <a:cs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65597A-81FC-165A-4CE7-F20CDC62758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16"/>
          <a:stretch/>
        </p:blipFill>
        <p:spPr>
          <a:xfrm>
            <a:off x="4566806" y="2571213"/>
            <a:ext cx="3146786" cy="1222887"/>
          </a:xfrm>
          <a:prstGeom prst="rect">
            <a:avLst/>
          </a:prstGeom>
        </p:spPr>
      </p:pic>
      <p:pic>
        <p:nvPicPr>
          <p:cNvPr id="22" name="Graphic 21" descr="Bullseye outline">
            <a:extLst>
              <a:ext uri="{FF2B5EF4-FFF2-40B4-BE49-F238E27FC236}">
                <a16:creationId xmlns:a16="http://schemas.microsoft.com/office/drawing/2014/main" id="{06A7BF1A-1FF0-688B-145E-C7DF42339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548" y="4299826"/>
            <a:ext cx="390196" cy="390196"/>
          </a:xfrm>
          <a:prstGeom prst="rect">
            <a:avLst/>
          </a:prstGeom>
        </p:spPr>
      </p:pic>
      <p:pic>
        <p:nvPicPr>
          <p:cNvPr id="4" name="Graphic 3" descr="Clipboard Checked outline">
            <a:extLst>
              <a:ext uri="{FF2B5EF4-FFF2-40B4-BE49-F238E27FC236}">
                <a16:creationId xmlns:a16="http://schemas.microsoft.com/office/drawing/2014/main" id="{405C17EA-6B88-7D71-D10E-19D18D13AF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548" y="5043966"/>
            <a:ext cx="390196" cy="390196"/>
          </a:xfrm>
          <a:prstGeom prst="rect">
            <a:avLst/>
          </a:prstGeom>
        </p:spPr>
      </p:pic>
      <p:pic>
        <p:nvPicPr>
          <p:cNvPr id="6" name="Graphic 5" descr="Treasure chest outline">
            <a:extLst>
              <a:ext uri="{FF2B5EF4-FFF2-40B4-BE49-F238E27FC236}">
                <a16:creationId xmlns:a16="http://schemas.microsoft.com/office/drawing/2014/main" id="{649D916F-404A-3FE5-6FF0-E5A402C9F3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547" y="5732221"/>
            <a:ext cx="392411" cy="39241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EB0ECDE-1240-635A-2FDB-D05EAA269772}"/>
              </a:ext>
            </a:extLst>
          </p:cNvPr>
          <p:cNvGrpSpPr/>
          <p:nvPr/>
        </p:nvGrpSpPr>
        <p:grpSpPr>
          <a:xfrm>
            <a:off x="8356921" y="1296963"/>
            <a:ext cx="3540188" cy="1107996"/>
            <a:chOff x="8522655" y="1453790"/>
            <a:chExt cx="3540188" cy="1107996"/>
          </a:xfrm>
        </p:grpSpPr>
        <p:pic>
          <p:nvPicPr>
            <p:cNvPr id="10" name="Picture 9" descr="A white and black sign&#10;&#10;Description automatically generated with low confidence">
              <a:extLst>
                <a:ext uri="{FF2B5EF4-FFF2-40B4-BE49-F238E27FC236}">
                  <a16:creationId xmlns:a16="http://schemas.microsoft.com/office/drawing/2014/main" id="{76943E58-D1CD-3373-3FF2-0F73B484A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6217" t="2032" r="324" b="1827"/>
            <a:stretch/>
          </p:blipFill>
          <p:spPr>
            <a:xfrm>
              <a:off x="9636951" y="1683880"/>
              <a:ext cx="2425892" cy="708174"/>
            </a:xfrm>
            <a:prstGeom prst="rect">
              <a:avLst/>
            </a:prstGeom>
          </p:spPr>
        </p:pic>
        <p:pic>
          <p:nvPicPr>
            <p:cNvPr id="27" name="Picture 2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66EAD7F-3153-6579-C4E6-AEAC8A740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22655" y="1585852"/>
              <a:ext cx="723900" cy="838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92D95A-CB9C-5253-56DC-56E1C06FF6C4}"/>
                </a:ext>
              </a:extLst>
            </p:cNvPr>
            <p:cNvSpPr txBox="1"/>
            <p:nvPr/>
          </p:nvSpPr>
          <p:spPr>
            <a:xfrm>
              <a:off x="9246555" y="1453790"/>
              <a:ext cx="5751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/>
                <a:t>/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6D5ED19-79D0-312E-1427-9477E2923A38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8535022" y="2566710"/>
            <a:ext cx="3162165" cy="1343667"/>
          </a:xfrm>
          <a:prstGeom prst="rect">
            <a:avLst/>
          </a:prstGeom>
        </p:spPr>
      </p:pic>
      <p:pic>
        <p:nvPicPr>
          <p:cNvPr id="28" name="Graphic 27" descr="Bullseye outline">
            <a:extLst>
              <a:ext uri="{FF2B5EF4-FFF2-40B4-BE49-F238E27FC236}">
                <a16:creationId xmlns:a16="http://schemas.microsoft.com/office/drawing/2014/main" id="{9EA9F982-CC28-636F-87D5-D9CCEF8318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3471" y="4299826"/>
            <a:ext cx="390196" cy="390196"/>
          </a:xfrm>
          <a:prstGeom prst="rect">
            <a:avLst/>
          </a:prstGeom>
        </p:spPr>
      </p:pic>
      <p:pic>
        <p:nvPicPr>
          <p:cNvPr id="29" name="Graphic 28" descr="Clipboard Checked outline">
            <a:extLst>
              <a:ext uri="{FF2B5EF4-FFF2-40B4-BE49-F238E27FC236}">
                <a16:creationId xmlns:a16="http://schemas.microsoft.com/office/drawing/2014/main" id="{82E685C5-7E27-E0BA-21A8-7244C9996F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63471" y="5043966"/>
            <a:ext cx="390196" cy="390196"/>
          </a:xfrm>
          <a:prstGeom prst="rect">
            <a:avLst/>
          </a:prstGeom>
        </p:spPr>
      </p:pic>
      <p:pic>
        <p:nvPicPr>
          <p:cNvPr id="30" name="Graphic 29" descr="Treasure chest outline">
            <a:extLst>
              <a:ext uri="{FF2B5EF4-FFF2-40B4-BE49-F238E27FC236}">
                <a16:creationId xmlns:a16="http://schemas.microsoft.com/office/drawing/2014/main" id="{04B4C3FF-FF69-DECD-D18D-5149261A00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63470" y="5732221"/>
            <a:ext cx="392411" cy="392411"/>
          </a:xfrm>
          <a:prstGeom prst="rect">
            <a:avLst/>
          </a:prstGeom>
        </p:spPr>
      </p:pic>
      <p:pic>
        <p:nvPicPr>
          <p:cNvPr id="32" name="Graphic 31" descr="Bullseye outline">
            <a:extLst>
              <a:ext uri="{FF2B5EF4-FFF2-40B4-BE49-F238E27FC236}">
                <a16:creationId xmlns:a16="http://schemas.microsoft.com/office/drawing/2014/main" id="{86440692-7A65-B75B-DDC7-FC82C754F4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3807" y="4299826"/>
            <a:ext cx="390196" cy="390196"/>
          </a:xfrm>
          <a:prstGeom prst="rect">
            <a:avLst/>
          </a:prstGeom>
        </p:spPr>
      </p:pic>
      <p:pic>
        <p:nvPicPr>
          <p:cNvPr id="33" name="Graphic 32" descr="Clipboard Checked outline">
            <a:extLst>
              <a:ext uri="{FF2B5EF4-FFF2-40B4-BE49-F238E27FC236}">
                <a16:creationId xmlns:a16="http://schemas.microsoft.com/office/drawing/2014/main" id="{056E85CA-6CB2-FB0B-83EF-FEE416DEE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33807" y="5043966"/>
            <a:ext cx="390196" cy="390196"/>
          </a:xfrm>
          <a:prstGeom prst="rect">
            <a:avLst/>
          </a:prstGeom>
        </p:spPr>
      </p:pic>
      <p:pic>
        <p:nvPicPr>
          <p:cNvPr id="34" name="Graphic 33" descr="Treasure chest outline">
            <a:extLst>
              <a:ext uri="{FF2B5EF4-FFF2-40B4-BE49-F238E27FC236}">
                <a16:creationId xmlns:a16="http://schemas.microsoft.com/office/drawing/2014/main" id="{FE65F046-8816-C559-DBA5-3D0EDE9D5C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3806" y="5732221"/>
            <a:ext cx="392411" cy="39241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E034-4048-8185-1A06-C6099C52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981654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6300"/>
            <a:ext cx="11292927" cy="834410"/>
          </a:xfrm>
        </p:spPr>
        <p:txBody>
          <a:bodyPr>
            <a:noAutofit/>
          </a:bodyPr>
          <a:lstStyle/>
          <a:p>
            <a:r>
              <a:rPr lang="it-CH" sz="3600" b="1"/>
              <a:t>Performance of big data methods – Speed and efficiency improvements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ADDB0-DD33-8349-0894-61F0C4B0D533}"/>
              </a:ext>
            </a:extLst>
          </p:cNvPr>
          <p:cNvSpPr txBox="1"/>
          <p:nvPr/>
        </p:nvSpPr>
        <p:spPr>
          <a:xfrm>
            <a:off x="-3205316" y="2928202"/>
            <a:ext cx="3308556" cy="64633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>
                <a:cs typeface="Calibri"/>
              </a:rPr>
              <a:t>It takes 15 seconds to generate the top 15 predictions for 1,000 users with recommenderlab on a </a:t>
            </a:r>
            <a:r>
              <a:rPr lang="it-CH">
                <a:ea typeface="+mn-lt"/>
                <a:cs typeface="+mn-lt"/>
              </a:rPr>
              <a:t>2872 x 1523 rating matrix.</a:t>
            </a:r>
            <a:endParaRPr lang="it-CH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>
                <a:cs typeface="Calibri"/>
              </a:rPr>
              <a:t>Meanwhile, Spark allows us to generate 1,000 predictions in </a:t>
            </a:r>
            <a:r>
              <a:rPr lang="it-CH">
                <a:solidFill>
                  <a:srgbClr val="FF0000"/>
                </a:solidFill>
                <a:cs typeface="Calibri"/>
              </a:rPr>
              <a:t>8 seconds on a 48187 x 9015 rating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>
                <a:solidFill>
                  <a:srgbClr val="000000"/>
                </a:solidFill>
                <a:cs typeface="Calibri" panose="020F0502020204030204"/>
              </a:rPr>
              <a:t>Base R cannot handle spreading a user-item matrix of size </a:t>
            </a:r>
            <a:r>
              <a:rPr lang="it-CH">
                <a:solidFill>
                  <a:srgbClr val="FF0000"/>
                </a:solidFill>
                <a:cs typeface="Calibri"/>
              </a:rPr>
              <a:t> 48187 x 9015</a:t>
            </a:r>
            <a:r>
              <a:rPr lang="it-CH">
                <a:ea typeface="+mn-lt"/>
                <a:cs typeface="+mn-lt"/>
              </a:rPr>
              <a:t>, but Spark allows us to do it in only </a:t>
            </a:r>
            <a:r>
              <a:rPr lang="it-CH">
                <a:solidFill>
                  <a:srgbClr val="FF0000"/>
                </a:solidFill>
                <a:ea typeface="+mn-lt"/>
                <a:cs typeface="+mn-lt"/>
              </a:rPr>
              <a:t>(no measure available) seconds</a:t>
            </a:r>
            <a:endParaRPr lang="it-CH">
              <a:solidFill>
                <a:srgbClr val="000000"/>
              </a:solidFill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>
                <a:solidFill>
                  <a:schemeClr val="accent6"/>
                </a:solidFill>
                <a:cs typeface="Calibri"/>
              </a:rPr>
              <a:t>I'm not sure if I want to go into efficient coding here, because he pretty explicitly said to focus on the economic content, not coding, since this will be included in the final report anyway.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6C4528-F96C-9137-CED0-A983A35CF71A}"/>
              </a:ext>
            </a:extLst>
          </p:cNvPr>
          <p:cNvCxnSpPr>
            <a:cxnSpLocks/>
          </p:cNvCxnSpPr>
          <p:nvPr/>
        </p:nvCxnSpPr>
        <p:spPr>
          <a:xfrm flipV="1">
            <a:off x="6107729" y="1267285"/>
            <a:ext cx="0" cy="4759613"/>
          </a:xfrm>
          <a:prstGeom prst="line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590428-12F2-E14D-1E16-A70ECC5A5A87}"/>
              </a:ext>
            </a:extLst>
          </p:cNvPr>
          <p:cNvSpPr txBox="1"/>
          <p:nvPr/>
        </p:nvSpPr>
        <p:spPr>
          <a:xfrm>
            <a:off x="334296" y="1273474"/>
            <a:ext cx="4696754" cy="2169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err="1">
                <a:cs typeface="Calibri"/>
              </a:rPr>
              <a:t>Recommenderlab</a:t>
            </a:r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Inefficient: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Small rating matrix size (</a:t>
            </a:r>
            <a:r>
              <a:rPr lang="en-US">
                <a:ea typeface="+mn-lt"/>
                <a:cs typeface="+mn-lt"/>
              </a:rPr>
              <a:t>2872 x 1523)</a:t>
            </a:r>
            <a:endParaRPr lang="en-US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Slow prediction time: ~15 seconds for 1000 users</a:t>
            </a:r>
            <a:endParaRPr lang="en-US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ea typeface="Calibri"/>
                <a:cs typeface="Calibri"/>
              </a:rPr>
              <a:t>Large memory allocation: used entire RAM on 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F8C77-C79F-CCE5-DAC9-36BAC6BBB2FE}"/>
              </a:ext>
            </a:extLst>
          </p:cNvPr>
          <p:cNvSpPr txBox="1"/>
          <p:nvPr/>
        </p:nvSpPr>
        <p:spPr>
          <a:xfrm>
            <a:off x="6368956" y="1267285"/>
            <a:ext cx="5531222" cy="2169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err="1">
                <a:cs typeface="Calibri"/>
              </a:rPr>
              <a:t>Sparklyr</a:t>
            </a:r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Efficient: </a:t>
            </a:r>
            <a:endParaRPr lang="en-US">
              <a:ea typeface="Calibri" panose="020F0502020204030204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Large rating matrix size (</a:t>
            </a:r>
            <a:r>
              <a:rPr lang="en-US">
                <a:ea typeface="+mn-lt"/>
                <a:cs typeface="+mn-lt"/>
              </a:rPr>
              <a:t>48187 x 9015)</a:t>
            </a:r>
            <a:endParaRPr lang="en-US">
              <a:ea typeface="Calibri" panose="020F0502020204030204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Same prediction time, but for a matrix 100 times the size.</a:t>
            </a:r>
            <a:endParaRPr lang="en-US">
              <a:ea typeface="Calibri" panose="020F0502020204030204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ea typeface="Calibri" panose="020F0502020204030204"/>
                <a:cs typeface="Calibri"/>
              </a:rPr>
              <a:t>Small memory allocation: negligible RAM required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700514-CBE4-0B8A-800A-8CFFCCFE11AC}"/>
              </a:ext>
            </a:extLst>
          </p:cNvPr>
          <p:cNvSpPr/>
          <p:nvPr/>
        </p:nvSpPr>
        <p:spPr>
          <a:xfrm rot="5400000">
            <a:off x="2457486" y="3562214"/>
            <a:ext cx="714233" cy="883988"/>
          </a:xfrm>
          <a:prstGeom prst="rightArrow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86BE3E-F355-F50B-A0AD-233CE56B25CA}"/>
              </a:ext>
            </a:extLst>
          </p:cNvPr>
          <p:cNvSpPr/>
          <p:nvPr/>
        </p:nvSpPr>
        <p:spPr>
          <a:xfrm rot="5400000">
            <a:off x="8777450" y="3562215"/>
            <a:ext cx="714233" cy="883988"/>
          </a:xfrm>
          <a:prstGeom prst="rightArrow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47C8ED-AD72-C508-0796-A7F57633E46E}"/>
              </a:ext>
            </a:extLst>
          </p:cNvPr>
          <p:cNvGrpSpPr/>
          <p:nvPr/>
        </p:nvGrpSpPr>
        <p:grpSpPr>
          <a:xfrm>
            <a:off x="334296" y="4611100"/>
            <a:ext cx="5133906" cy="1623975"/>
            <a:chOff x="319437" y="5347868"/>
            <a:chExt cx="5133906" cy="16239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80E2F9-4BA2-47CA-3659-95065F40B82D}"/>
                </a:ext>
              </a:extLst>
            </p:cNvPr>
            <p:cNvSpPr/>
            <p:nvPr/>
          </p:nvSpPr>
          <p:spPr>
            <a:xfrm>
              <a:off x="319437" y="5347868"/>
              <a:ext cx="5133906" cy="1623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0499ADC-10BA-AC9E-6EBB-17BCD410D4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98"/>
            <a:stretch/>
          </p:blipFill>
          <p:spPr>
            <a:xfrm>
              <a:off x="455939" y="5566125"/>
              <a:ext cx="4860901" cy="118303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9F05AE-916F-8A5D-77F8-925F1709B2C0}"/>
              </a:ext>
            </a:extLst>
          </p:cNvPr>
          <p:cNvGrpSpPr/>
          <p:nvPr/>
        </p:nvGrpSpPr>
        <p:grpSpPr>
          <a:xfrm>
            <a:off x="6567613" y="4607041"/>
            <a:ext cx="5133906" cy="1623975"/>
            <a:chOff x="4471241" y="5000267"/>
            <a:chExt cx="5133906" cy="16239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86803A-EFBE-5461-4D88-2259A982743D}"/>
                </a:ext>
              </a:extLst>
            </p:cNvPr>
            <p:cNvSpPr/>
            <p:nvPr/>
          </p:nvSpPr>
          <p:spPr>
            <a:xfrm>
              <a:off x="4471241" y="5000267"/>
              <a:ext cx="5133906" cy="1623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69DC872F-55D1-6F21-EC0F-A2F7BA5B9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10"/>
            <a:stretch/>
          </p:blipFill>
          <p:spPr>
            <a:xfrm>
              <a:off x="4613941" y="5205551"/>
              <a:ext cx="4860899" cy="1205497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34925-EB67-AD6C-F9BF-AC8C3990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929539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684CF7C-F5F9-144E-B71C-17BAFB018D56}"/>
              </a:ext>
            </a:extLst>
          </p:cNvPr>
          <p:cNvSpPr/>
          <p:nvPr/>
        </p:nvSpPr>
        <p:spPr>
          <a:xfrm>
            <a:off x="6011825" y="3725981"/>
            <a:ext cx="5999326" cy="2680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509333-9A15-8DF9-CFFB-524C6D33EED4}"/>
              </a:ext>
            </a:extLst>
          </p:cNvPr>
          <p:cNvSpPr/>
          <p:nvPr/>
        </p:nvSpPr>
        <p:spPr>
          <a:xfrm>
            <a:off x="6011825" y="973985"/>
            <a:ext cx="5999446" cy="2611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6300"/>
            <a:ext cx="11472221" cy="834410"/>
          </a:xfrm>
        </p:spPr>
        <p:txBody>
          <a:bodyPr>
            <a:noAutofit/>
          </a:bodyPr>
          <a:lstStyle/>
          <a:p>
            <a:r>
              <a:rPr lang="it-CH" sz="3600" b="1"/>
              <a:t>Results of the prediction – Our assesment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EB9AE1-DD74-F552-DBBC-C29473B29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2135" y="4239407"/>
            <a:ext cx="3851207" cy="21277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8C4321E-B0D9-7A6A-F9CE-10A4897A9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4277" y="1465772"/>
            <a:ext cx="3850268" cy="2040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835ED6-9FA5-BB7C-E3ED-1CD921053C89}"/>
              </a:ext>
            </a:extLst>
          </p:cNvPr>
          <p:cNvSpPr txBox="1"/>
          <p:nvPr/>
        </p:nvSpPr>
        <p:spPr>
          <a:xfrm>
            <a:off x="334295" y="1267260"/>
            <a:ext cx="714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/>
              <a:t>1. Top-N predictions for 2 sample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BA217-25B1-B527-6C4E-40E015A8EA66}"/>
              </a:ext>
            </a:extLst>
          </p:cNvPr>
          <p:cNvSpPr txBox="1"/>
          <p:nvPr/>
        </p:nvSpPr>
        <p:spPr>
          <a:xfrm>
            <a:off x="334296" y="3274908"/>
            <a:ext cx="714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/>
              <a:t>2. Evaluation Metrics per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97FA9-358D-0598-2A61-14CC2F637CE9}"/>
              </a:ext>
            </a:extLst>
          </p:cNvPr>
          <p:cNvSpPr txBox="1"/>
          <p:nvPr/>
        </p:nvSpPr>
        <p:spPr>
          <a:xfrm>
            <a:off x="334295" y="4599640"/>
            <a:ext cx="657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3. </a:t>
            </a:r>
            <a:r>
              <a:rPr lang="it-CH" dirty="0" err="1"/>
              <a:t>Average</a:t>
            </a:r>
            <a:r>
              <a:rPr lang="it-CH" dirty="0"/>
              <a:t> Evaluation </a:t>
            </a:r>
            <a:r>
              <a:rPr lang="it-CH" dirty="0" err="1"/>
              <a:t>Metrics</a:t>
            </a:r>
            <a:r>
              <a:rPr lang="it-CH" dirty="0"/>
              <a:t> for N  1:25</a:t>
            </a:r>
          </a:p>
          <a:p>
            <a:endParaRPr lang="it-CH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194438-7562-3F42-B3EA-39771C371580}"/>
              </a:ext>
            </a:extLst>
          </p:cNvPr>
          <p:cNvSpPr txBox="1"/>
          <p:nvPr/>
        </p:nvSpPr>
        <p:spPr>
          <a:xfrm>
            <a:off x="6268938" y="1062746"/>
            <a:ext cx="525070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CH" sz="1600">
                <a:cs typeface="Calibri"/>
              </a:rPr>
              <a:t>This customer </a:t>
            </a:r>
            <a:r>
              <a:rPr lang="it-CH">
                <a:cs typeface="Calibri"/>
              </a:rPr>
              <a:t>purchased</a:t>
            </a:r>
            <a:r>
              <a:rPr lang="it-CH" sz="1600">
                <a:cs typeface="Calibri"/>
              </a:rPr>
              <a:t> 2 out of 3 recommended products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CD5A77-6B90-3495-982D-FC9DBC5DB729}"/>
              </a:ext>
            </a:extLst>
          </p:cNvPr>
          <p:cNvGrpSpPr/>
          <p:nvPr/>
        </p:nvGrpSpPr>
        <p:grpSpPr>
          <a:xfrm>
            <a:off x="792780" y="1794768"/>
            <a:ext cx="3992298" cy="1279661"/>
            <a:chOff x="258547" y="1773142"/>
            <a:chExt cx="3406420" cy="109186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6E26833-180D-EF14-8F0F-972BE60712D1}"/>
                </a:ext>
              </a:extLst>
            </p:cNvPr>
            <p:cNvGrpSpPr/>
            <p:nvPr/>
          </p:nvGrpSpPr>
          <p:grpSpPr>
            <a:xfrm>
              <a:off x="739175" y="1773142"/>
              <a:ext cx="2467503" cy="1091868"/>
              <a:chOff x="334296" y="1773142"/>
              <a:chExt cx="2467503" cy="1091868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773CCB2-E0CC-AEF4-DF47-070FEC97AE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6" r="486"/>
              <a:stretch/>
            </p:blipFill>
            <p:spPr>
              <a:xfrm>
                <a:off x="334296" y="1773142"/>
                <a:ext cx="2467503" cy="1091868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9FBD92B-244E-B8FA-E5E3-E8323B2E7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418" y="2448854"/>
                <a:ext cx="2413454" cy="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F867E8DB-3E3B-CE63-5632-EF310D44B71F}"/>
                </a:ext>
              </a:extLst>
            </p:cNvPr>
            <p:cNvSpPr/>
            <p:nvPr/>
          </p:nvSpPr>
          <p:spPr>
            <a:xfrm>
              <a:off x="684961" y="2059871"/>
              <a:ext cx="45719" cy="38898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A7110F19-CAD3-88C9-5D69-067CCFB579D6}"/>
                </a:ext>
              </a:extLst>
            </p:cNvPr>
            <p:cNvSpPr/>
            <p:nvPr/>
          </p:nvSpPr>
          <p:spPr>
            <a:xfrm>
              <a:off x="684960" y="2464303"/>
              <a:ext cx="45719" cy="38898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1423BF69-F477-E5B1-808E-8C9FB2723788}"/>
                </a:ext>
              </a:extLst>
            </p:cNvPr>
            <p:cNvSpPr/>
            <p:nvPr/>
          </p:nvSpPr>
          <p:spPr>
            <a:xfrm flipH="1">
              <a:off x="3206678" y="2058214"/>
              <a:ext cx="45719" cy="38898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D59430-FCA4-E790-1515-6F90C4C008E5}"/>
                </a:ext>
              </a:extLst>
            </p:cNvPr>
            <p:cNvSpPr txBox="1"/>
            <p:nvPr/>
          </p:nvSpPr>
          <p:spPr>
            <a:xfrm>
              <a:off x="258547" y="2130588"/>
              <a:ext cx="5140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900">
                  <a:solidFill>
                    <a:srgbClr val="0070C0"/>
                  </a:solidFill>
                </a:rPr>
                <a:t>User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96948B-AC5D-3917-709C-D5CFC9A57F35}"/>
                </a:ext>
              </a:extLst>
            </p:cNvPr>
            <p:cNvSpPr txBox="1"/>
            <p:nvPr/>
          </p:nvSpPr>
          <p:spPr>
            <a:xfrm>
              <a:off x="258547" y="2546065"/>
              <a:ext cx="5140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900">
                  <a:solidFill>
                    <a:srgbClr val="0070C0"/>
                  </a:solidFill>
                </a:rPr>
                <a:t>User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C6AB08-6467-E61A-17C1-2F6C2AA8218E}"/>
                </a:ext>
              </a:extLst>
            </p:cNvPr>
            <p:cNvSpPr txBox="1"/>
            <p:nvPr/>
          </p:nvSpPr>
          <p:spPr>
            <a:xfrm>
              <a:off x="3203791" y="2130588"/>
              <a:ext cx="461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900">
                  <a:solidFill>
                    <a:srgbClr val="0070C0"/>
                  </a:solidFill>
                </a:rPr>
                <a:t>n = 3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727B009-86FF-BB23-047E-44A6D67E2641}"/>
              </a:ext>
            </a:extLst>
          </p:cNvPr>
          <p:cNvSpPr txBox="1"/>
          <p:nvPr/>
        </p:nvSpPr>
        <p:spPr>
          <a:xfrm>
            <a:off x="6053852" y="3797582"/>
            <a:ext cx="5915271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CH" sz="1600">
                <a:cs typeface="Calibri"/>
              </a:rPr>
              <a:t>With 15 recommendations we capture 1/3 of the products purchased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BB429D-01D4-CE73-623F-6F2555007008}"/>
              </a:ext>
            </a:extLst>
          </p:cNvPr>
          <p:cNvCxnSpPr>
            <a:cxnSpLocks/>
          </p:cNvCxnSpPr>
          <p:nvPr/>
        </p:nvCxnSpPr>
        <p:spPr>
          <a:xfrm>
            <a:off x="5011318" y="5321758"/>
            <a:ext cx="2725223" cy="26898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08586E-02C9-F008-0D81-10FA5A280EB8}"/>
              </a:ext>
            </a:extLst>
          </p:cNvPr>
          <p:cNvGrpSpPr/>
          <p:nvPr/>
        </p:nvGrpSpPr>
        <p:grpSpPr>
          <a:xfrm>
            <a:off x="129509" y="3796011"/>
            <a:ext cx="5733562" cy="575889"/>
            <a:chOff x="129510" y="3796004"/>
            <a:chExt cx="5554225" cy="55787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FA109B-2B9F-91E3-38F9-D386A31EEB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" t="606" b="11195"/>
            <a:stretch/>
          </p:blipFill>
          <p:spPr>
            <a:xfrm>
              <a:off x="592667" y="3796004"/>
              <a:ext cx="5091068" cy="458944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D66DB7-2968-3ABF-3281-9407B6B0394B}"/>
                </a:ext>
              </a:extLst>
            </p:cNvPr>
            <p:cNvCxnSpPr>
              <a:cxnSpLocks/>
            </p:cNvCxnSpPr>
            <p:nvPr/>
          </p:nvCxnSpPr>
          <p:spPr>
            <a:xfrm>
              <a:off x="603389" y="4149993"/>
              <a:ext cx="50567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C71138CC-4EF2-D21C-D300-9FE61D8F7636}"/>
                </a:ext>
              </a:extLst>
            </p:cNvPr>
            <p:cNvSpPr/>
            <p:nvPr/>
          </p:nvSpPr>
          <p:spPr>
            <a:xfrm>
              <a:off x="545003" y="4023405"/>
              <a:ext cx="45719" cy="12289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F98D39-6950-3641-208E-E2EE36C33860}"/>
                </a:ext>
              </a:extLst>
            </p:cNvPr>
            <p:cNvSpPr txBox="1"/>
            <p:nvPr/>
          </p:nvSpPr>
          <p:spPr>
            <a:xfrm>
              <a:off x="129511" y="3969435"/>
              <a:ext cx="5140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900">
                  <a:solidFill>
                    <a:srgbClr val="0070C0"/>
                  </a:solidFill>
                </a:rPr>
                <a:t>User 1</a:t>
              </a:r>
            </a:p>
          </p:txBody>
        </p: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D7822462-F3D3-46B1-F682-211944FFEAE6}"/>
                </a:ext>
              </a:extLst>
            </p:cNvPr>
            <p:cNvSpPr/>
            <p:nvPr/>
          </p:nvSpPr>
          <p:spPr>
            <a:xfrm>
              <a:off x="545002" y="4177017"/>
              <a:ext cx="45719" cy="12289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EC308B-4FA8-AE33-66C3-74D0BB5D7030}"/>
                </a:ext>
              </a:extLst>
            </p:cNvPr>
            <p:cNvSpPr txBox="1"/>
            <p:nvPr/>
          </p:nvSpPr>
          <p:spPr>
            <a:xfrm>
              <a:off x="129510" y="4123047"/>
              <a:ext cx="5140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900">
                  <a:solidFill>
                    <a:srgbClr val="0070C0"/>
                  </a:solidFill>
                </a:rPr>
                <a:t>User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62DABB-8436-B3BA-AEE8-15E01C443AC6}"/>
              </a:ext>
            </a:extLst>
          </p:cNvPr>
          <p:cNvGrpSpPr/>
          <p:nvPr/>
        </p:nvGrpSpPr>
        <p:grpSpPr>
          <a:xfrm>
            <a:off x="180849" y="5105538"/>
            <a:ext cx="4830469" cy="400885"/>
            <a:chOff x="76674" y="5105538"/>
            <a:chExt cx="4830469" cy="40088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53571D-DAFD-AB55-0A35-6D3F751FE066}"/>
                </a:ext>
              </a:extLst>
            </p:cNvPr>
            <p:cNvGrpSpPr/>
            <p:nvPr/>
          </p:nvGrpSpPr>
          <p:grpSpPr>
            <a:xfrm>
              <a:off x="334295" y="5105538"/>
              <a:ext cx="4572848" cy="284328"/>
              <a:chOff x="158020" y="5073243"/>
              <a:chExt cx="4572848" cy="28432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0EE590A-72AF-4FD9-906B-2DD54FD5B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9" b="5159"/>
              <a:stretch/>
            </p:blipFill>
            <p:spPr>
              <a:xfrm>
                <a:off x="286092" y="5221354"/>
                <a:ext cx="4444776" cy="136217"/>
              </a:xfrm>
              <a:prstGeom prst="rect">
                <a:avLst/>
              </a:prstGeom>
            </p:spPr>
          </p:pic>
          <p:pic>
            <p:nvPicPr>
              <p:cNvPr id="28" name="Picture 27" descr="Text&#10;&#10;Description automatically generated">
                <a:extLst>
                  <a:ext uri="{FF2B5EF4-FFF2-40B4-BE49-F238E27FC236}">
                    <a16:creationId xmlns:a16="http://schemas.microsoft.com/office/drawing/2014/main" id="{29EF90D4-4D82-F73D-4A26-8B743C6B5B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2210" b="77282"/>
              <a:stretch/>
            </p:blipFill>
            <p:spPr>
              <a:xfrm>
                <a:off x="158020" y="5073243"/>
                <a:ext cx="4572848" cy="148112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14EBC6-BE54-C209-EC16-BEA0DCF4D57B}"/>
                </a:ext>
              </a:extLst>
            </p:cNvPr>
            <p:cNvSpPr txBox="1"/>
            <p:nvPr/>
          </p:nvSpPr>
          <p:spPr>
            <a:xfrm>
              <a:off x="76674" y="5137091"/>
              <a:ext cx="51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900">
                  <a:solidFill>
                    <a:srgbClr val="0070C0"/>
                  </a:solidFill>
                </a:rPr>
                <a:t>1000 users</a:t>
              </a:r>
            </a:p>
          </p:txBody>
        </p:sp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7B1E3D55-E470-7762-19CF-43103B7B6359}"/>
                </a:ext>
              </a:extLst>
            </p:cNvPr>
            <p:cNvSpPr/>
            <p:nvPr/>
          </p:nvSpPr>
          <p:spPr>
            <a:xfrm>
              <a:off x="439507" y="5266975"/>
              <a:ext cx="45719" cy="12289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C9A55D-35CB-A670-A7F0-86C8638F30CB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863071" y="2593723"/>
            <a:ext cx="1193559" cy="14391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96321-5CE1-35C3-4E22-1FF260E1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4741" y="6324267"/>
            <a:ext cx="2743200" cy="365125"/>
          </a:xfrm>
        </p:spPr>
        <p:txBody>
          <a:bodyPr/>
          <a:lstStyle/>
          <a:p>
            <a:r>
              <a:rPr lang="it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2085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Autofit/>
          </a:bodyPr>
          <a:lstStyle/>
          <a:p>
            <a:r>
              <a:rPr lang="it-CH" sz="3600" b="1"/>
              <a:t>Business and </a:t>
            </a:r>
            <a:r>
              <a:rPr lang="it-CH" sz="3600" b="1" err="1"/>
              <a:t>economic</a:t>
            </a:r>
            <a:r>
              <a:rPr lang="it-CH" sz="3600" b="1"/>
              <a:t> </a:t>
            </a:r>
            <a:r>
              <a:rPr lang="it-CH" sz="3600" b="1" err="1"/>
              <a:t>implications</a:t>
            </a:r>
            <a:endParaRPr lang="it-CH" sz="3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C8600-968D-FC7A-D9F1-A71E9457E886}"/>
              </a:ext>
            </a:extLst>
          </p:cNvPr>
          <p:cNvSpPr txBox="1"/>
          <p:nvPr/>
        </p:nvSpPr>
        <p:spPr>
          <a:xfrm>
            <a:off x="334297" y="1325810"/>
            <a:ext cx="1087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2AEA0-E820-C2DE-E127-083E062401C1}"/>
              </a:ext>
            </a:extLst>
          </p:cNvPr>
          <p:cNvSpPr txBox="1"/>
          <p:nvPr/>
        </p:nvSpPr>
        <p:spPr>
          <a:xfrm>
            <a:off x="334297" y="3602633"/>
            <a:ext cx="64396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Economic implications </a:t>
            </a:r>
            <a:endParaRPr lang="en-GB"/>
          </a:p>
          <a:p>
            <a:r>
              <a:rPr lang="en-GB"/>
              <a:t>Positive welfare for sellers (Fleder and </a:t>
            </a:r>
            <a:r>
              <a:rPr lang="en-GB" err="1"/>
              <a:t>Hosanagar</a:t>
            </a:r>
            <a:r>
              <a:rPr lang="en-GB"/>
              <a:t> 2009):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Meeting the consumers’ individual preferences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Intensifying the users’ transactions and consumption time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Turning browsing consumers into buyers, cross selling, increasing customer loyalty</a:t>
            </a:r>
          </a:p>
          <a:p>
            <a:r>
              <a:rPr lang="en-GB"/>
              <a:t>Positive welfare for buyers: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Transaction costs can be reduced, more precisely search costs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Solves the information overload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8C00B-8562-1B2B-AA34-453BDD2746B7}"/>
              </a:ext>
            </a:extLst>
          </p:cNvPr>
          <p:cNvSpPr txBox="1"/>
          <p:nvPr/>
        </p:nvSpPr>
        <p:spPr>
          <a:xfrm>
            <a:off x="334297" y="1325810"/>
            <a:ext cx="6290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Business value</a:t>
            </a:r>
            <a:endParaRPr lang="en-GB"/>
          </a:p>
          <a:p>
            <a:r>
              <a:rPr lang="en-GB"/>
              <a:t>Real increase in revenues: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With n (recommendations x user) = 5, the business has a net increase of &gt;100k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With n (recommendations x user) = 15, the business has a net increase of &gt;200k USD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30AFDE-04EB-E70C-6E99-A686D8E48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12" y="4253553"/>
            <a:ext cx="5099376" cy="1736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59B92-D697-38D7-2041-B789031F6661}"/>
              </a:ext>
            </a:extLst>
          </p:cNvPr>
          <p:cNvSpPr txBox="1"/>
          <p:nvPr/>
        </p:nvSpPr>
        <p:spPr>
          <a:xfrm>
            <a:off x="7115381" y="5818624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/>
              <a:t>Source: </a:t>
            </a:r>
            <a:r>
              <a:rPr lang="en-GB" err="1"/>
              <a:t>Jannach</a:t>
            </a:r>
            <a:r>
              <a:rPr lang="en-GB"/>
              <a:t> &amp; </a:t>
            </a:r>
            <a:r>
              <a:rPr lang="en-GB" err="1"/>
              <a:t>Jugovac</a:t>
            </a:r>
            <a:r>
              <a:rPr lang="en-GB"/>
              <a:t> (2019) </a:t>
            </a:r>
          </a:p>
          <a:p>
            <a:pPr lvl="1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DD2A55-C15A-5826-E89B-5A50B985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CH" dirty="0"/>
              <a:t>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4202D0-1D0F-A019-217D-4C8C784D842F}"/>
              </a:ext>
            </a:extLst>
          </p:cNvPr>
          <p:cNvGrpSpPr/>
          <p:nvPr/>
        </p:nvGrpSpPr>
        <p:grpSpPr>
          <a:xfrm>
            <a:off x="6578221" y="1009094"/>
            <a:ext cx="5390866" cy="2816828"/>
            <a:chOff x="6519081" y="1009094"/>
            <a:chExt cx="5390866" cy="28168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B7096-1F0F-F763-839D-8BB15C07D017}"/>
                </a:ext>
              </a:extLst>
            </p:cNvPr>
            <p:cNvSpPr/>
            <p:nvPr/>
          </p:nvSpPr>
          <p:spPr>
            <a:xfrm>
              <a:off x="6519081" y="1009094"/>
              <a:ext cx="5390866" cy="2816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CE9A94-988B-7E04-C719-A51CF93D7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73912" y="1103026"/>
              <a:ext cx="4794940" cy="2637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5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39B530FFD88184680BEF4038B4B5FCA" ma:contentTypeVersion="4" ma:contentTypeDescription="Ein neues Dokument erstellen." ma:contentTypeScope="" ma:versionID="716dbe4dd932a5ae09c8ab69dd2e2e83">
  <xsd:schema xmlns:xsd="http://www.w3.org/2001/XMLSchema" xmlns:xs="http://www.w3.org/2001/XMLSchema" xmlns:p="http://schemas.microsoft.com/office/2006/metadata/properties" xmlns:ns2="42b50de2-c69d-4d7e-b834-0b489fd6ea04" targetNamespace="http://schemas.microsoft.com/office/2006/metadata/properties" ma:root="true" ma:fieldsID="a9a592000a7c6d746087bc731f14bed8" ns2:_="">
    <xsd:import namespace="42b50de2-c69d-4d7e-b834-0b489fd6e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50de2-c69d-4d7e-b834-0b489fd6e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2413B7-8A34-4922-A283-F509A9D5FDD2}">
  <ds:schemaRefs>
    <ds:schemaRef ds:uri="42b50de2-c69d-4d7e-b834-0b489fd6ea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652E7FA-341D-4C84-958B-6D3F49354E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3C80BA-3D1F-4FC3-9F30-E735CF88E0A5}">
  <ds:schemaRefs>
    <ds:schemaRef ds:uri="42b50de2-c69d-4d7e-b834-0b489fd6ea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Microsoft Office PowerPoint</Application>
  <PresentationFormat>Widescreen</PresentationFormat>
  <Paragraphs>159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A recommender system based on customer interaction with an e-commerce website</vt:lpstr>
      <vt:lpstr>Motivation</vt:lpstr>
      <vt:lpstr>Methodology</vt:lpstr>
      <vt:lpstr>Data-set</vt:lpstr>
      <vt:lpstr>Implications of the big data set – Issues we faced while working with 15GB</vt:lpstr>
      <vt:lpstr>Big data techniques – How we solved the issues we were facing</vt:lpstr>
      <vt:lpstr>Performance of big data methods – Speed and efficiency improvements</vt:lpstr>
      <vt:lpstr>Results of the prediction – Our assesment</vt:lpstr>
      <vt:lpstr>Business and economic implications</vt:lpstr>
      <vt:lpstr>Limitations of our approach – What else could be done?</vt:lpstr>
      <vt:lpstr>A recommender system based on customer interaction with an e-commerce website</vt:lpstr>
      <vt:lpstr>Discussion</vt:lpstr>
      <vt:lpstr>PowerPoint Presentation</vt:lpstr>
      <vt:lpstr>Appendix 2 – Precision Recall Curve</vt:lpstr>
      <vt:lpstr>Appendix 3 – Conversions per N Recommendations</vt:lpstr>
      <vt:lpstr>PowerPoint Presentation</vt:lpstr>
      <vt:lpstr>References</vt:lpstr>
      <vt:lpstr>Performance of the big data methods, speed/efficiency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Magagnin, Giovanni</dc:creator>
  <cp:lastModifiedBy>Magagnin, Giovanni</cp:lastModifiedBy>
  <cp:revision>1</cp:revision>
  <dcterms:created xsi:type="dcterms:W3CDTF">2022-05-05T15:42:14Z</dcterms:created>
  <dcterms:modified xsi:type="dcterms:W3CDTF">2022-05-11T12:38:59Z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0x010100439B530FFD88184680BEF4038B4B5FCA</vt:lpwstr>
  </property>
</Properties>
</file>