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6858000" cx="9906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3CF11410-7267-4C88-B826-1B05AE647566}">
  <a:tblStyle styleId="{3CF11410-7267-4C88-B826-1B05AE647566}"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51" name="Shape 15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62" name="Shape 16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73" name="Shape 17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84" name="Shape 18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3" name="Shape 193"/>
        <p:cNvGrpSpPr/>
        <p:nvPr/>
      </p:nvGrpSpPr>
      <p:grpSpPr>
        <a:xfrm>
          <a:off x="0" y="0"/>
          <a:ext cx="0" cy="0"/>
          <a:chOff x="0" y="0"/>
          <a:chExt cx="0" cy="0"/>
        </a:xfrm>
      </p:grpSpPr>
      <p:sp>
        <p:nvSpPr>
          <p:cNvPr id="194" name="Shape 194"/>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95" name="Shape 19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4" name="Shape 204"/>
        <p:cNvGrpSpPr/>
        <p:nvPr/>
      </p:nvGrpSpPr>
      <p:grpSpPr>
        <a:xfrm>
          <a:off x="0" y="0"/>
          <a:ext cx="0" cy="0"/>
          <a:chOff x="0" y="0"/>
          <a:chExt cx="0" cy="0"/>
        </a:xfrm>
      </p:grpSpPr>
      <p:sp>
        <p:nvSpPr>
          <p:cNvPr id="205" name="Shape 205"/>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06" name="Shape 20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17" name="Shape 21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6" name="Shape 226"/>
        <p:cNvGrpSpPr/>
        <p:nvPr/>
      </p:nvGrpSpPr>
      <p:grpSpPr>
        <a:xfrm>
          <a:off x="0" y="0"/>
          <a:ext cx="0" cy="0"/>
          <a:chOff x="0" y="0"/>
          <a:chExt cx="0" cy="0"/>
        </a:xfrm>
      </p:grpSpPr>
      <p:sp>
        <p:nvSpPr>
          <p:cNvPr id="227" name="Shape 227"/>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28" name="Shape 22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39" name="Shape 23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8" name="Shape 248"/>
        <p:cNvGrpSpPr/>
        <p:nvPr/>
      </p:nvGrpSpPr>
      <p:grpSpPr>
        <a:xfrm>
          <a:off x="0" y="0"/>
          <a:ext cx="0" cy="0"/>
          <a:chOff x="0" y="0"/>
          <a:chExt cx="0" cy="0"/>
        </a:xfrm>
      </p:grpSpPr>
      <p:sp>
        <p:nvSpPr>
          <p:cNvPr id="249" name="Shape 249"/>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50" name="Shape 25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9" name="Shape 259"/>
        <p:cNvGrpSpPr/>
        <p:nvPr/>
      </p:nvGrpSpPr>
      <p:grpSpPr>
        <a:xfrm>
          <a:off x="0" y="0"/>
          <a:ext cx="0" cy="0"/>
          <a:chOff x="0" y="0"/>
          <a:chExt cx="0" cy="0"/>
        </a:xfrm>
      </p:grpSpPr>
      <p:sp>
        <p:nvSpPr>
          <p:cNvPr id="260" name="Shape 260"/>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61" name="Shape 26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0" name="Shape 270"/>
        <p:cNvGrpSpPr/>
        <p:nvPr/>
      </p:nvGrpSpPr>
      <p:grpSpPr>
        <a:xfrm>
          <a:off x="0" y="0"/>
          <a:ext cx="0" cy="0"/>
          <a:chOff x="0" y="0"/>
          <a:chExt cx="0" cy="0"/>
        </a:xfrm>
      </p:grpSpPr>
      <p:sp>
        <p:nvSpPr>
          <p:cNvPr id="271" name="Shape 271"/>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72" name="Shape 27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1" name="Shape 281"/>
        <p:cNvGrpSpPr/>
        <p:nvPr/>
      </p:nvGrpSpPr>
      <p:grpSpPr>
        <a:xfrm>
          <a:off x="0" y="0"/>
          <a:ext cx="0" cy="0"/>
          <a:chOff x="0" y="0"/>
          <a:chExt cx="0" cy="0"/>
        </a:xfrm>
      </p:grpSpPr>
      <p:sp>
        <p:nvSpPr>
          <p:cNvPr id="282" name="Shape 282"/>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83" name="Shape 28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2" name="Shape 292"/>
        <p:cNvGrpSpPr/>
        <p:nvPr/>
      </p:nvGrpSpPr>
      <p:grpSpPr>
        <a:xfrm>
          <a:off x="0" y="0"/>
          <a:ext cx="0" cy="0"/>
          <a:chOff x="0" y="0"/>
          <a:chExt cx="0" cy="0"/>
        </a:xfrm>
      </p:grpSpPr>
      <p:sp>
        <p:nvSpPr>
          <p:cNvPr id="293" name="Shape 293"/>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94" name="Shape 29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3" name="Shape 303"/>
        <p:cNvGrpSpPr/>
        <p:nvPr/>
      </p:nvGrpSpPr>
      <p:grpSpPr>
        <a:xfrm>
          <a:off x="0" y="0"/>
          <a:ext cx="0" cy="0"/>
          <a:chOff x="0" y="0"/>
          <a:chExt cx="0" cy="0"/>
        </a:xfrm>
      </p:grpSpPr>
      <p:sp>
        <p:nvSpPr>
          <p:cNvPr id="304" name="Shape 304"/>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305" name="Shape 30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4" name="Shape 314"/>
        <p:cNvGrpSpPr/>
        <p:nvPr/>
      </p:nvGrpSpPr>
      <p:grpSpPr>
        <a:xfrm>
          <a:off x="0" y="0"/>
          <a:ext cx="0" cy="0"/>
          <a:chOff x="0" y="0"/>
          <a:chExt cx="0" cy="0"/>
        </a:xfrm>
      </p:grpSpPr>
      <p:sp>
        <p:nvSpPr>
          <p:cNvPr id="315" name="Shape 315"/>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316" name="Shape 31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5" name="Shape 325"/>
        <p:cNvGrpSpPr/>
        <p:nvPr/>
      </p:nvGrpSpPr>
      <p:grpSpPr>
        <a:xfrm>
          <a:off x="0" y="0"/>
          <a:ext cx="0" cy="0"/>
          <a:chOff x="0" y="0"/>
          <a:chExt cx="0" cy="0"/>
        </a:xfrm>
      </p:grpSpPr>
      <p:sp>
        <p:nvSpPr>
          <p:cNvPr id="326" name="Shape 326"/>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327" name="Shape 32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6" name="Shape 336"/>
        <p:cNvGrpSpPr/>
        <p:nvPr/>
      </p:nvGrpSpPr>
      <p:grpSpPr>
        <a:xfrm>
          <a:off x="0" y="0"/>
          <a:ext cx="0" cy="0"/>
          <a:chOff x="0" y="0"/>
          <a:chExt cx="0" cy="0"/>
        </a:xfrm>
      </p:grpSpPr>
      <p:sp>
        <p:nvSpPr>
          <p:cNvPr id="337" name="Shape 337"/>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338" name="Shape 33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7" name="Shape 347"/>
        <p:cNvGrpSpPr/>
        <p:nvPr/>
      </p:nvGrpSpPr>
      <p:grpSpPr>
        <a:xfrm>
          <a:off x="0" y="0"/>
          <a:ext cx="0" cy="0"/>
          <a:chOff x="0" y="0"/>
          <a:chExt cx="0" cy="0"/>
        </a:xfrm>
      </p:grpSpPr>
      <p:sp>
        <p:nvSpPr>
          <p:cNvPr id="348" name="Shape 348"/>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349" name="Shape 34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8" name="Shape 358"/>
        <p:cNvGrpSpPr/>
        <p:nvPr/>
      </p:nvGrpSpPr>
      <p:grpSpPr>
        <a:xfrm>
          <a:off x="0" y="0"/>
          <a:ext cx="0" cy="0"/>
          <a:chOff x="0" y="0"/>
          <a:chExt cx="0" cy="0"/>
        </a:xfrm>
      </p:grpSpPr>
      <p:sp>
        <p:nvSpPr>
          <p:cNvPr id="359" name="Shape 359"/>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360" name="Shape 36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9" name="Shape 369"/>
        <p:cNvGrpSpPr/>
        <p:nvPr/>
      </p:nvGrpSpPr>
      <p:grpSpPr>
        <a:xfrm>
          <a:off x="0" y="0"/>
          <a:ext cx="0" cy="0"/>
          <a:chOff x="0" y="0"/>
          <a:chExt cx="0" cy="0"/>
        </a:xfrm>
      </p:grpSpPr>
      <p:sp>
        <p:nvSpPr>
          <p:cNvPr id="370" name="Shape 370"/>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371" name="Shape 37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0" name="Shape 380"/>
        <p:cNvGrpSpPr/>
        <p:nvPr/>
      </p:nvGrpSpPr>
      <p:grpSpPr>
        <a:xfrm>
          <a:off x="0" y="0"/>
          <a:ext cx="0" cy="0"/>
          <a:chOff x="0" y="0"/>
          <a:chExt cx="0" cy="0"/>
        </a:xfrm>
      </p:grpSpPr>
      <p:sp>
        <p:nvSpPr>
          <p:cNvPr id="381" name="Shape 381"/>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382" name="Shape 38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1" name="Shape 391"/>
        <p:cNvGrpSpPr/>
        <p:nvPr/>
      </p:nvGrpSpPr>
      <p:grpSpPr>
        <a:xfrm>
          <a:off x="0" y="0"/>
          <a:ext cx="0" cy="0"/>
          <a:chOff x="0" y="0"/>
          <a:chExt cx="0" cy="0"/>
        </a:xfrm>
      </p:grpSpPr>
      <p:sp>
        <p:nvSpPr>
          <p:cNvPr id="392" name="Shape 392"/>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393" name="Shape 39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18" name="Shape 11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29" name="Shape 12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40" name="Shape 14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1" name="Shape 11"/>
        <p:cNvGrpSpPr/>
        <p:nvPr/>
      </p:nvGrpSpPr>
      <p:grpSpPr>
        <a:xfrm>
          <a:off x="0" y="0"/>
          <a:ext cx="0" cy="0"/>
          <a:chOff x="0" y="0"/>
          <a:chExt cx="0" cy="0"/>
        </a:xfrm>
      </p:grpSpPr>
      <p:sp>
        <p:nvSpPr>
          <p:cNvPr id="12" name="Shape 12"/>
          <p:cNvSpPr txBox="1"/>
          <p:nvPr>
            <p:ph type="title"/>
          </p:nvPr>
        </p:nvSpPr>
        <p:spPr>
          <a:xfrm>
            <a:off x="495300" y="274637"/>
            <a:ext cx="89154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3" name="Shape 13"/>
          <p:cNvSpPr txBox="1"/>
          <p:nvPr>
            <p:ph idx="1" type="body"/>
          </p:nvPr>
        </p:nvSpPr>
        <p:spPr>
          <a:xfrm>
            <a:off x="495300" y="1600200"/>
            <a:ext cx="8915400" cy="4525963"/>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4" name="Shape 14"/>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AU"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68" name="Shape 68"/>
        <p:cNvGrpSpPr/>
        <p:nvPr/>
      </p:nvGrpSpPr>
      <p:grpSpPr>
        <a:xfrm>
          <a:off x="0" y="0"/>
          <a:ext cx="0" cy="0"/>
          <a:chOff x="0" y="0"/>
          <a:chExt cx="0" cy="0"/>
        </a:xfrm>
      </p:grpSpPr>
      <p:sp>
        <p:nvSpPr>
          <p:cNvPr id="69" name="Shape 69"/>
          <p:cNvSpPr txBox="1"/>
          <p:nvPr>
            <p:ph type="title"/>
          </p:nvPr>
        </p:nvSpPr>
        <p:spPr>
          <a:xfrm>
            <a:off x="495300" y="274637"/>
            <a:ext cx="89154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0" name="Shape 70"/>
          <p:cNvSpPr txBox="1"/>
          <p:nvPr>
            <p:ph idx="1" type="body"/>
          </p:nvPr>
        </p:nvSpPr>
        <p:spPr>
          <a:xfrm rot="5400000">
            <a:off x="2690018" y="-594517"/>
            <a:ext cx="4525963" cy="8915400"/>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4" name="Shape 74"/>
        <p:cNvGrpSpPr/>
        <p:nvPr/>
      </p:nvGrpSpPr>
      <p:grpSpPr>
        <a:xfrm>
          <a:off x="0" y="0"/>
          <a:ext cx="0" cy="0"/>
          <a:chOff x="0" y="0"/>
          <a:chExt cx="0" cy="0"/>
        </a:xfrm>
      </p:grpSpPr>
      <p:sp>
        <p:nvSpPr>
          <p:cNvPr id="75" name="Shape 75"/>
          <p:cNvSpPr txBox="1"/>
          <p:nvPr>
            <p:ph type="title"/>
          </p:nvPr>
        </p:nvSpPr>
        <p:spPr>
          <a:xfrm rot="5400000">
            <a:off x="5370512" y="2085976"/>
            <a:ext cx="5851525" cy="222885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6" name="Shape 76"/>
          <p:cNvSpPr txBox="1"/>
          <p:nvPr>
            <p:ph idx="1" type="body"/>
          </p:nvPr>
        </p:nvSpPr>
        <p:spPr>
          <a:xfrm rot="5400000">
            <a:off x="830262" y="-60323"/>
            <a:ext cx="5851525" cy="6521450"/>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7" name="Shape 17"/>
        <p:cNvGrpSpPr/>
        <p:nvPr/>
      </p:nvGrpSpPr>
      <p:grpSpPr>
        <a:xfrm>
          <a:off x="0" y="0"/>
          <a:ext cx="0" cy="0"/>
          <a:chOff x="0" y="0"/>
          <a:chExt cx="0" cy="0"/>
        </a:xfrm>
      </p:grpSpPr>
      <p:sp>
        <p:nvSpPr>
          <p:cNvPr id="18" name="Shape 18"/>
          <p:cNvSpPr txBox="1"/>
          <p:nvPr>
            <p:ph type="ctrTitle"/>
          </p:nvPr>
        </p:nvSpPr>
        <p:spPr>
          <a:xfrm>
            <a:off x="742950" y="2130425"/>
            <a:ext cx="8420099" cy="1470024"/>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9" name="Shape 19"/>
          <p:cNvSpPr txBox="1"/>
          <p:nvPr>
            <p:ph idx="1" type="subTitle"/>
          </p:nvPr>
        </p:nvSpPr>
        <p:spPr>
          <a:xfrm>
            <a:off x="1485900" y="3886200"/>
            <a:ext cx="6934199" cy="1752600"/>
          </a:xfrm>
          <a:prstGeom prst="rect">
            <a:avLst/>
          </a:prstGeom>
          <a:noFill/>
          <a:ln>
            <a:noFill/>
          </a:ln>
        </p:spPr>
        <p:txBody>
          <a:bodyPr anchorCtr="0" anchor="t" bIns="91425" lIns="91425" rIns="91425" tIns="91425"/>
          <a:lstStyle>
            <a:lvl1pPr indent="0" lvl="0" marL="0" marR="0" rtl="0" algn="ctr">
              <a:spcBef>
                <a:spcPts val="640"/>
              </a:spcBef>
              <a:buClr>
                <a:srgbClr val="888888"/>
              </a:buClr>
              <a:buFont typeface="Arial"/>
              <a:buNone/>
              <a:defRPr b="0" i="0" sz="3200" u="none" cap="none" strike="noStrike">
                <a:solidFill>
                  <a:srgbClr val="888888"/>
                </a:solidFill>
                <a:latin typeface="Calibri"/>
                <a:ea typeface="Calibri"/>
                <a:cs typeface="Calibri"/>
                <a:sym typeface="Calibri"/>
              </a:defRPr>
            </a:lvl1pPr>
            <a:lvl2pPr indent="0" lvl="1" marL="457200" marR="0" rtl="0" algn="ctr">
              <a:spcBef>
                <a:spcPts val="560"/>
              </a:spcBef>
              <a:buClr>
                <a:srgbClr val="888888"/>
              </a:buClr>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buClr>
                <a:srgbClr val="888888"/>
              </a:buClr>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9pPr>
          </a:lstStyle>
          <a:p/>
        </p:txBody>
      </p:sp>
      <p:sp>
        <p:nvSpPr>
          <p:cNvPr id="20" name="Shape 20"/>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AU"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3" name="Shape 23"/>
        <p:cNvGrpSpPr/>
        <p:nvPr/>
      </p:nvGrpSpPr>
      <p:grpSpPr>
        <a:xfrm>
          <a:off x="0" y="0"/>
          <a:ext cx="0" cy="0"/>
          <a:chOff x="0" y="0"/>
          <a:chExt cx="0" cy="0"/>
        </a:xfrm>
      </p:grpSpPr>
      <p:sp>
        <p:nvSpPr>
          <p:cNvPr id="24" name="Shape 24"/>
          <p:cNvSpPr txBox="1"/>
          <p:nvPr>
            <p:ph type="title"/>
          </p:nvPr>
        </p:nvSpPr>
        <p:spPr>
          <a:xfrm>
            <a:off x="782506" y="4406901"/>
            <a:ext cx="8420099" cy="1362075"/>
          </a:xfrm>
          <a:prstGeom prst="rect">
            <a:avLst/>
          </a:prstGeom>
          <a:noFill/>
          <a:ln>
            <a:noFill/>
          </a:ln>
        </p:spPr>
        <p:txBody>
          <a:bodyPr anchorCtr="0" anchor="t" bIns="91425" lIns="91425" rIns="91425" tIns="91425"/>
          <a:lstStyle>
            <a:lvl1pPr indent="0" lvl="0" marL="0" marR="0" rtl="0" algn="l">
              <a:spcBef>
                <a:spcPts val="0"/>
              </a:spcBef>
              <a:buClr>
                <a:schemeClr val="dk1"/>
              </a:buClr>
              <a:buFont typeface="Calibri"/>
              <a:buNone/>
              <a:defRPr b="1" i="0" sz="4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5" name="Shape 25"/>
          <p:cNvSpPr txBox="1"/>
          <p:nvPr>
            <p:ph idx="1" type="body"/>
          </p:nvPr>
        </p:nvSpPr>
        <p:spPr>
          <a:xfrm>
            <a:off x="782506" y="2906713"/>
            <a:ext cx="8420099" cy="1500187"/>
          </a:xfrm>
          <a:prstGeom prst="rect">
            <a:avLst/>
          </a:prstGeom>
          <a:noFill/>
          <a:ln>
            <a:noFill/>
          </a:ln>
        </p:spPr>
        <p:txBody>
          <a:bodyPr anchorCtr="0" anchor="b" bIns="91425" lIns="91425" rIns="91425" tIns="91425"/>
          <a:lstStyle>
            <a:lvl1pPr indent="0" lvl="0" marL="0" marR="0" rtl="0" algn="l">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1pPr>
            <a:lvl2pPr indent="0" lvl="1" marL="457200" marR="0" rtl="0" algn="l">
              <a:spcBef>
                <a:spcPts val="360"/>
              </a:spcBef>
              <a:buClr>
                <a:srgbClr val="888888"/>
              </a:buClr>
              <a:buFont typeface="Arial"/>
              <a:buNone/>
              <a:defRPr b="0" i="0" sz="1800" u="none" cap="none" strike="noStrike">
                <a:solidFill>
                  <a:srgbClr val="888888"/>
                </a:solidFill>
                <a:latin typeface="Calibri"/>
                <a:ea typeface="Calibri"/>
                <a:cs typeface="Calibri"/>
                <a:sym typeface="Calibri"/>
              </a:defRPr>
            </a:lvl2pPr>
            <a:lvl3pPr indent="0" lvl="2" marL="914400" marR="0" rtl="0" algn="l">
              <a:spcBef>
                <a:spcPts val="320"/>
              </a:spcBef>
              <a:buClr>
                <a:srgbClr val="888888"/>
              </a:buClr>
              <a:buFont typeface="Arial"/>
              <a:buNone/>
              <a:defRPr b="0" i="0" sz="1600" u="none" cap="none" strike="noStrike">
                <a:solidFill>
                  <a:srgbClr val="888888"/>
                </a:solidFill>
                <a:latin typeface="Calibri"/>
                <a:ea typeface="Calibri"/>
                <a:cs typeface="Calibri"/>
                <a:sym typeface="Calibri"/>
              </a:defRPr>
            </a:lvl3pPr>
            <a:lvl4pPr indent="0" lvl="3" marL="13716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4pPr>
            <a:lvl5pPr indent="0" lvl="4" marL="18288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5pPr>
            <a:lvl6pPr indent="0" lvl="5" marL="22860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6pPr>
            <a:lvl7pPr indent="0" lvl="6" marL="27432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7pPr>
            <a:lvl8pPr indent="0" lvl="7" marL="32004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8pPr>
            <a:lvl9pPr indent="0" lvl="8" marL="36576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9pPr>
          </a:lstStyle>
          <a:p/>
        </p:txBody>
      </p:sp>
      <p:sp>
        <p:nvSpPr>
          <p:cNvPr id="26" name="Shape 26"/>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29" name="Shape 29"/>
        <p:cNvGrpSpPr/>
        <p:nvPr/>
      </p:nvGrpSpPr>
      <p:grpSpPr>
        <a:xfrm>
          <a:off x="0" y="0"/>
          <a:ext cx="0" cy="0"/>
          <a:chOff x="0" y="0"/>
          <a:chExt cx="0" cy="0"/>
        </a:xfrm>
      </p:grpSpPr>
      <p:sp>
        <p:nvSpPr>
          <p:cNvPr id="30" name="Shape 30"/>
          <p:cNvSpPr txBox="1"/>
          <p:nvPr>
            <p:ph type="title"/>
          </p:nvPr>
        </p:nvSpPr>
        <p:spPr>
          <a:xfrm>
            <a:off x="495300" y="274637"/>
            <a:ext cx="89154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1" name="Shape 31"/>
          <p:cNvSpPr txBox="1"/>
          <p:nvPr>
            <p:ph idx="1" type="body"/>
          </p:nvPr>
        </p:nvSpPr>
        <p:spPr>
          <a:xfrm>
            <a:off x="495300" y="1600200"/>
            <a:ext cx="4375149" cy="4525963"/>
          </a:xfrm>
          <a:prstGeom prst="rect">
            <a:avLst/>
          </a:prstGeom>
          <a:noFill/>
          <a:ln>
            <a:noFill/>
          </a:ln>
        </p:spPr>
        <p:txBody>
          <a:bodyPr anchorCtr="0" anchor="t" bIns="91425" lIns="91425" rIns="91425"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2" type="body"/>
          </p:nvPr>
        </p:nvSpPr>
        <p:spPr>
          <a:xfrm>
            <a:off x="5035550" y="1600200"/>
            <a:ext cx="4375149" cy="4525963"/>
          </a:xfrm>
          <a:prstGeom prst="rect">
            <a:avLst/>
          </a:prstGeom>
          <a:noFill/>
          <a:ln>
            <a:noFill/>
          </a:ln>
        </p:spPr>
        <p:txBody>
          <a:bodyPr anchorCtr="0" anchor="t" bIns="91425" lIns="91425" rIns="91425"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36" name="Shape 36"/>
        <p:cNvGrpSpPr/>
        <p:nvPr/>
      </p:nvGrpSpPr>
      <p:grpSpPr>
        <a:xfrm>
          <a:off x="0" y="0"/>
          <a:ext cx="0" cy="0"/>
          <a:chOff x="0" y="0"/>
          <a:chExt cx="0" cy="0"/>
        </a:xfrm>
      </p:grpSpPr>
      <p:sp>
        <p:nvSpPr>
          <p:cNvPr id="37" name="Shape 37"/>
          <p:cNvSpPr txBox="1"/>
          <p:nvPr>
            <p:ph type="title"/>
          </p:nvPr>
        </p:nvSpPr>
        <p:spPr>
          <a:xfrm>
            <a:off x="495300" y="274637"/>
            <a:ext cx="89154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8" name="Shape 38"/>
          <p:cNvSpPr txBox="1"/>
          <p:nvPr>
            <p:ph idx="1" type="body"/>
          </p:nvPr>
        </p:nvSpPr>
        <p:spPr>
          <a:xfrm>
            <a:off x="495300" y="1535112"/>
            <a:ext cx="4376870" cy="639762"/>
          </a:xfrm>
          <a:prstGeom prst="rect">
            <a:avLst/>
          </a:prstGeom>
          <a:noFill/>
          <a:ln>
            <a:noFill/>
          </a:ln>
        </p:spPr>
        <p:txBody>
          <a:bodyPr anchorCtr="0" anchor="b" bIns="91425" lIns="91425" rIns="91425" tIns="91425"/>
          <a:lstStyle>
            <a:lvl1pPr indent="0" lvl="0" marL="0" marR="0" rtl="0" algn="l">
              <a:spcBef>
                <a:spcPts val="48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39" name="Shape 39"/>
          <p:cNvSpPr txBox="1"/>
          <p:nvPr>
            <p:ph idx="2" type="body"/>
          </p:nvPr>
        </p:nvSpPr>
        <p:spPr>
          <a:xfrm>
            <a:off x="495300" y="2174875"/>
            <a:ext cx="4376870" cy="3951287"/>
          </a:xfrm>
          <a:prstGeom prst="rect">
            <a:avLst/>
          </a:prstGeom>
          <a:noFill/>
          <a:ln>
            <a:noFill/>
          </a:ln>
        </p:spPr>
        <p:txBody>
          <a:bodyPr anchorCtr="0" anchor="t" bIns="91425" lIns="91425" rIns="91425" tIns="91425"/>
          <a:lstStyle>
            <a:lvl1pPr indent="-190500" lvl="0" marL="3429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40" name="Shape 40"/>
          <p:cNvSpPr txBox="1"/>
          <p:nvPr>
            <p:ph idx="3" type="body"/>
          </p:nvPr>
        </p:nvSpPr>
        <p:spPr>
          <a:xfrm>
            <a:off x="5032110" y="1535112"/>
            <a:ext cx="4378589" cy="639762"/>
          </a:xfrm>
          <a:prstGeom prst="rect">
            <a:avLst/>
          </a:prstGeom>
          <a:noFill/>
          <a:ln>
            <a:noFill/>
          </a:ln>
        </p:spPr>
        <p:txBody>
          <a:bodyPr anchorCtr="0" anchor="b" bIns="91425" lIns="91425" rIns="91425" tIns="91425"/>
          <a:lstStyle>
            <a:lvl1pPr indent="0" lvl="0" marL="0" marR="0" rtl="0" algn="l">
              <a:spcBef>
                <a:spcPts val="48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41" name="Shape 41"/>
          <p:cNvSpPr txBox="1"/>
          <p:nvPr>
            <p:ph idx="4" type="body"/>
          </p:nvPr>
        </p:nvSpPr>
        <p:spPr>
          <a:xfrm>
            <a:off x="5032110" y="2174875"/>
            <a:ext cx="4378589" cy="3951287"/>
          </a:xfrm>
          <a:prstGeom prst="rect">
            <a:avLst/>
          </a:prstGeom>
          <a:noFill/>
          <a:ln>
            <a:noFill/>
          </a:ln>
        </p:spPr>
        <p:txBody>
          <a:bodyPr anchorCtr="0" anchor="t" bIns="91425" lIns="91425" rIns="91425" tIns="91425"/>
          <a:lstStyle>
            <a:lvl1pPr indent="-190500" lvl="0" marL="3429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42" name="Shape 42"/>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5" name="Shape 45"/>
        <p:cNvGrpSpPr/>
        <p:nvPr/>
      </p:nvGrpSpPr>
      <p:grpSpPr>
        <a:xfrm>
          <a:off x="0" y="0"/>
          <a:ext cx="0" cy="0"/>
          <a:chOff x="0" y="0"/>
          <a:chExt cx="0" cy="0"/>
        </a:xfrm>
      </p:grpSpPr>
      <p:sp>
        <p:nvSpPr>
          <p:cNvPr id="46" name="Shape 46"/>
          <p:cNvSpPr txBox="1"/>
          <p:nvPr>
            <p:ph type="title"/>
          </p:nvPr>
        </p:nvSpPr>
        <p:spPr>
          <a:xfrm>
            <a:off x="495300" y="274637"/>
            <a:ext cx="89154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7" name="Shape 47"/>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0" name="Shape 50"/>
        <p:cNvGrpSpPr/>
        <p:nvPr/>
      </p:nvGrpSpPr>
      <p:grpSpPr>
        <a:xfrm>
          <a:off x="0" y="0"/>
          <a:ext cx="0" cy="0"/>
          <a:chOff x="0" y="0"/>
          <a:chExt cx="0" cy="0"/>
        </a:xfrm>
      </p:grpSpPr>
      <p:sp>
        <p:nvSpPr>
          <p:cNvPr id="51" name="Shape 51"/>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4" name="Shape 54"/>
        <p:cNvGrpSpPr/>
        <p:nvPr/>
      </p:nvGrpSpPr>
      <p:grpSpPr>
        <a:xfrm>
          <a:off x="0" y="0"/>
          <a:ext cx="0" cy="0"/>
          <a:chOff x="0" y="0"/>
          <a:chExt cx="0" cy="0"/>
        </a:xfrm>
      </p:grpSpPr>
      <p:sp>
        <p:nvSpPr>
          <p:cNvPr id="55" name="Shape 55"/>
          <p:cNvSpPr txBox="1"/>
          <p:nvPr>
            <p:ph type="title"/>
          </p:nvPr>
        </p:nvSpPr>
        <p:spPr>
          <a:xfrm>
            <a:off x="495300" y="273050"/>
            <a:ext cx="3259005" cy="1162049"/>
          </a:xfrm>
          <a:prstGeom prst="rect">
            <a:avLst/>
          </a:prstGeom>
          <a:noFill/>
          <a:ln>
            <a:noFill/>
          </a:ln>
        </p:spPr>
        <p:txBody>
          <a:bodyPr anchorCtr="0" anchor="b" bIns="91425" lIns="91425" rIns="91425" tIns="91425"/>
          <a:lstStyle>
            <a:lvl1pPr indent="0" lvl="0" marL="0" marR="0" rtl="0" algn="l">
              <a:spcBef>
                <a:spcPts val="0"/>
              </a:spcBef>
              <a:buClr>
                <a:schemeClr val="dk1"/>
              </a:buClr>
              <a:buFont typeface="Calibri"/>
              <a:buNone/>
              <a:defRPr b="1" i="0" sz="2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6" name="Shape 56"/>
          <p:cNvSpPr txBox="1"/>
          <p:nvPr>
            <p:ph idx="1" type="body"/>
          </p:nvPr>
        </p:nvSpPr>
        <p:spPr>
          <a:xfrm>
            <a:off x="3872971" y="273051"/>
            <a:ext cx="5537729" cy="5853112"/>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Shape 57"/>
          <p:cNvSpPr txBox="1"/>
          <p:nvPr>
            <p:ph idx="2" type="body"/>
          </p:nvPr>
        </p:nvSpPr>
        <p:spPr>
          <a:xfrm>
            <a:off x="495300" y="1435100"/>
            <a:ext cx="3259005" cy="4691063"/>
          </a:xfrm>
          <a:prstGeom prst="rect">
            <a:avLst/>
          </a:prstGeom>
          <a:noFill/>
          <a:ln>
            <a:noFill/>
          </a:ln>
        </p:spPr>
        <p:txBody>
          <a:bodyPr anchorCtr="0" anchor="t" bIns="91425" lIns="91425" rIns="91425" tIns="91425"/>
          <a:lstStyle>
            <a:lvl1pPr indent="0" lvl="0" marL="0" marR="0" rtl="0" algn="l">
              <a:spcBef>
                <a:spcPts val="280"/>
              </a:spcBef>
              <a:buClr>
                <a:schemeClr val="dk1"/>
              </a:buClr>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buClr>
                <a:schemeClr val="dk1"/>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1" name="Shape 61"/>
        <p:cNvGrpSpPr/>
        <p:nvPr/>
      </p:nvGrpSpPr>
      <p:grpSpPr>
        <a:xfrm>
          <a:off x="0" y="0"/>
          <a:ext cx="0" cy="0"/>
          <a:chOff x="0" y="0"/>
          <a:chExt cx="0" cy="0"/>
        </a:xfrm>
      </p:grpSpPr>
      <p:sp>
        <p:nvSpPr>
          <p:cNvPr id="62" name="Shape 62"/>
          <p:cNvSpPr txBox="1"/>
          <p:nvPr>
            <p:ph type="title"/>
          </p:nvPr>
        </p:nvSpPr>
        <p:spPr>
          <a:xfrm>
            <a:off x="1941644" y="4800600"/>
            <a:ext cx="5943599" cy="566737"/>
          </a:xfrm>
          <a:prstGeom prst="rect">
            <a:avLst/>
          </a:prstGeom>
          <a:noFill/>
          <a:ln>
            <a:noFill/>
          </a:ln>
        </p:spPr>
        <p:txBody>
          <a:bodyPr anchorCtr="0" anchor="b" bIns="91425" lIns="91425" rIns="91425" tIns="91425"/>
          <a:lstStyle>
            <a:lvl1pPr indent="0" lvl="0" marL="0" marR="0" rtl="0" algn="l">
              <a:spcBef>
                <a:spcPts val="0"/>
              </a:spcBef>
              <a:buClr>
                <a:schemeClr val="dk1"/>
              </a:buClr>
              <a:buFont typeface="Calibri"/>
              <a:buNone/>
              <a:defRPr b="1" i="0" sz="2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3" name="Shape 63"/>
          <p:cNvSpPr/>
          <p:nvPr>
            <p:ph idx="2" type="pic"/>
          </p:nvPr>
        </p:nvSpPr>
        <p:spPr>
          <a:xfrm>
            <a:off x="1941644" y="612775"/>
            <a:ext cx="5943599" cy="4114800"/>
          </a:xfrm>
          <a:prstGeom prst="rect">
            <a:avLst/>
          </a:prstGeom>
          <a:noFill/>
          <a:ln>
            <a:noFill/>
          </a:ln>
        </p:spPr>
        <p:txBody>
          <a:bodyPr anchorCtr="0" anchor="t" bIns="91425" lIns="91425" rIns="91425" tIns="91425"/>
          <a:lstStyle>
            <a:lvl1pPr indent="0" lvl="0" marL="0" marR="0" rtl="0" algn="l">
              <a:spcBef>
                <a:spcPts val="640"/>
              </a:spcBef>
              <a:buClr>
                <a:schemeClr val="dk1"/>
              </a:buClr>
              <a:buFont typeface="Arial"/>
              <a:buNone/>
              <a:defRPr b="0" i="0" sz="3200" u="none" cap="none" strike="noStrike">
                <a:solidFill>
                  <a:schemeClr val="dk1"/>
                </a:solidFill>
                <a:latin typeface="Calibri"/>
                <a:ea typeface="Calibri"/>
                <a:cs typeface="Calibri"/>
                <a:sym typeface="Calibri"/>
              </a:defRPr>
            </a:lvl1pPr>
            <a:lvl2pPr indent="0" lvl="1" marL="457200" marR="0" rtl="0" algn="l">
              <a:spcBef>
                <a:spcPts val="560"/>
              </a:spcBef>
              <a:buClr>
                <a:schemeClr val="dk1"/>
              </a:buClr>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buClr>
                <a:schemeClr val="dk1"/>
              </a:buClr>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64" name="Shape 64"/>
          <p:cNvSpPr txBox="1"/>
          <p:nvPr>
            <p:ph idx="1" type="body"/>
          </p:nvPr>
        </p:nvSpPr>
        <p:spPr>
          <a:xfrm>
            <a:off x="1941644" y="5367337"/>
            <a:ext cx="5943599" cy="804861"/>
          </a:xfrm>
          <a:prstGeom prst="rect">
            <a:avLst/>
          </a:prstGeom>
          <a:noFill/>
          <a:ln>
            <a:noFill/>
          </a:ln>
        </p:spPr>
        <p:txBody>
          <a:bodyPr anchorCtr="0" anchor="t" bIns="91425" lIns="91425" rIns="91425" tIns="91425"/>
          <a:lstStyle>
            <a:lvl1pPr indent="0" lvl="0" marL="0" marR="0" rtl="0" algn="l">
              <a:spcBef>
                <a:spcPts val="280"/>
              </a:spcBef>
              <a:buClr>
                <a:schemeClr val="dk1"/>
              </a:buClr>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buClr>
                <a:schemeClr val="dk1"/>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95300" y="274637"/>
            <a:ext cx="89154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 name="Shape 7"/>
          <p:cNvSpPr txBox="1"/>
          <p:nvPr>
            <p:ph idx="1" type="body"/>
          </p:nvPr>
        </p:nvSpPr>
        <p:spPr>
          <a:xfrm>
            <a:off x="495300" y="1600200"/>
            <a:ext cx="8915400" cy="4525963"/>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AU"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495300" y="274637"/>
            <a:ext cx="8915400" cy="1143000"/>
          </a:xfrm>
          <a:prstGeom prst="rect">
            <a:avLst/>
          </a:prstGeom>
        </p:spPr>
        <p:txBody>
          <a:bodyPr anchorCtr="0" anchor="ctr" bIns="91425" lIns="91425" rIns="91425" tIns="91425">
            <a:noAutofit/>
          </a:bodyPr>
          <a:lstStyle/>
          <a:p>
            <a:pPr lvl="0">
              <a:spcBef>
                <a:spcPts val="0"/>
              </a:spcBef>
              <a:buNone/>
            </a:pPr>
            <a:r>
              <a:rPr lang="en-AU"/>
              <a:t>On The Spot Package Delivery Website</a:t>
            </a:r>
          </a:p>
        </p:txBody>
      </p:sp>
      <p:pic>
        <p:nvPicPr>
          <p:cNvPr id="85" name="Shape 85"/>
          <p:cNvPicPr preferRelativeResize="0"/>
          <p:nvPr/>
        </p:nvPicPr>
        <p:blipFill>
          <a:blip r:embed="rId3">
            <a:alphaModFix/>
          </a:blip>
          <a:stretch>
            <a:fillRect/>
          </a:stretch>
        </p:blipFill>
        <p:spPr>
          <a:xfrm>
            <a:off x="1245700" y="2256529"/>
            <a:ext cx="4812824" cy="3615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4</a:t>
            </a:r>
          </a:p>
        </p:txBody>
      </p:sp>
      <p:sp>
        <p:nvSpPr>
          <p:cNvPr id="154" name="Shape 154"/>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Customer Feedback</a:t>
            </a:r>
          </a:p>
        </p:txBody>
      </p:sp>
      <p:sp>
        <p:nvSpPr>
          <p:cNvPr id="155" name="Shape 155"/>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1800">
                <a:solidFill>
                  <a:schemeClr val="dk1"/>
                </a:solidFill>
              </a:rPr>
              <a:t>As a manager, I wish my website able to receive customer feedback and rating, so that I can improve company performance according to feedback.</a:t>
            </a:r>
          </a:p>
        </p:txBody>
      </p:sp>
      <p:sp>
        <p:nvSpPr>
          <p:cNvPr id="156" name="Shape 156"/>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 - when an order is completed the customer will be prompted to leave a word of feedback</a:t>
            </a:r>
            <a:br>
              <a:rPr lang="en-AU" sz="2000">
                <a:solidFill>
                  <a:schemeClr val="dk1"/>
                </a:solidFill>
                <a:latin typeface="Calibri"/>
                <a:ea typeface="Calibri"/>
                <a:cs typeface="Calibri"/>
                <a:sym typeface="Calibri"/>
              </a:rPr>
            </a:br>
            <a:r>
              <a:rPr lang="en-AU" sz="2000">
                <a:solidFill>
                  <a:schemeClr val="dk1"/>
                </a:solidFill>
                <a:latin typeface="Calibri"/>
                <a:ea typeface="Calibri"/>
                <a:cs typeface="Calibri"/>
                <a:sym typeface="Calibri"/>
              </a:rPr>
              <a:t>- a five star rating for relevant factors (delivery time, customer service, convenience of using the service)</a:t>
            </a:r>
          </a:p>
        </p:txBody>
      </p:sp>
      <p:sp>
        <p:nvSpPr>
          <p:cNvPr id="157" name="Shape 157"/>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4</a:t>
            </a:r>
          </a:p>
        </p:txBody>
      </p:sp>
      <p:sp>
        <p:nvSpPr>
          <p:cNvPr id="158" name="Shape 158"/>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Must</a:t>
            </a:r>
          </a:p>
        </p:txBody>
      </p:sp>
      <p:sp>
        <p:nvSpPr>
          <p:cNvPr id="159" name="Shape 159"/>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 </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5</a:t>
            </a:r>
          </a:p>
        </p:txBody>
      </p:sp>
      <p:sp>
        <p:nvSpPr>
          <p:cNvPr id="165" name="Shape 165"/>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Terms &amp; Condition</a:t>
            </a:r>
          </a:p>
        </p:txBody>
      </p:sp>
      <p:sp>
        <p:nvSpPr>
          <p:cNvPr id="166" name="Shape 166"/>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1800">
                <a:solidFill>
                  <a:schemeClr val="dk1"/>
                </a:solidFill>
              </a:rPr>
              <a:t>As a manager, I wish i can upload terms and condition to website. Customer need to agreed to terms and condition before making delivery request , so that it save lots of effort went unexpected event occurred.</a:t>
            </a:r>
          </a:p>
        </p:txBody>
      </p:sp>
      <p:sp>
        <p:nvSpPr>
          <p:cNvPr id="167" name="Shape 167"/>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 - Edit T's &amp; C's button on manager portal</a:t>
            </a:r>
            <a:br>
              <a:rPr lang="en-AU" sz="2000">
                <a:solidFill>
                  <a:schemeClr val="dk1"/>
                </a:solidFill>
                <a:latin typeface="Calibri"/>
                <a:ea typeface="Calibri"/>
                <a:cs typeface="Calibri"/>
                <a:sym typeface="Calibri"/>
              </a:rPr>
            </a:br>
            <a:r>
              <a:rPr lang="en-AU" sz="2000">
                <a:solidFill>
                  <a:schemeClr val="dk1"/>
                </a:solidFill>
                <a:latin typeface="Calibri"/>
                <a:ea typeface="Calibri"/>
                <a:cs typeface="Calibri"/>
                <a:sym typeface="Calibri"/>
              </a:rPr>
              <a:t>- Upload and replace T&amp;C button</a:t>
            </a:r>
            <a:br>
              <a:rPr lang="en-AU" sz="2000">
                <a:solidFill>
                  <a:schemeClr val="dk1"/>
                </a:solidFill>
                <a:latin typeface="Calibri"/>
                <a:ea typeface="Calibri"/>
                <a:cs typeface="Calibri"/>
                <a:sym typeface="Calibri"/>
              </a:rPr>
            </a:br>
            <a:r>
              <a:rPr lang="en-AU" sz="2000">
                <a:solidFill>
                  <a:schemeClr val="dk1"/>
                </a:solidFill>
                <a:latin typeface="Calibri"/>
                <a:ea typeface="Calibri"/>
                <a:cs typeface="Calibri"/>
                <a:sym typeface="Calibri"/>
              </a:rPr>
              <a:t>- Takes PDF only</a:t>
            </a:r>
            <a:br>
              <a:rPr lang="en-AU" sz="2000">
                <a:solidFill>
                  <a:schemeClr val="dk1"/>
                </a:solidFill>
                <a:latin typeface="Calibri"/>
                <a:ea typeface="Calibri"/>
                <a:cs typeface="Calibri"/>
                <a:sym typeface="Calibri"/>
              </a:rPr>
            </a:br>
            <a:r>
              <a:rPr lang="en-AU" sz="2000">
                <a:solidFill>
                  <a:schemeClr val="dk1"/>
                </a:solidFill>
                <a:latin typeface="Calibri"/>
                <a:ea typeface="Calibri"/>
                <a:cs typeface="Calibri"/>
                <a:sym typeface="Calibri"/>
              </a:rPr>
              <a:t>- Alert users of new T&amp;C and require agreement</a:t>
            </a:r>
          </a:p>
        </p:txBody>
      </p:sp>
      <p:sp>
        <p:nvSpPr>
          <p:cNvPr id="168" name="Shape 168"/>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2</a:t>
            </a:r>
          </a:p>
        </p:txBody>
      </p:sp>
      <p:sp>
        <p:nvSpPr>
          <p:cNvPr id="169" name="Shape 169"/>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Must</a:t>
            </a:r>
          </a:p>
        </p:txBody>
      </p:sp>
      <p:sp>
        <p:nvSpPr>
          <p:cNvPr id="170" name="Shape 170"/>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 </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sp>
        <p:nvSpPr>
          <p:cNvPr id="175" name="Shape 175"/>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6</a:t>
            </a:r>
          </a:p>
        </p:txBody>
      </p:sp>
      <p:sp>
        <p:nvSpPr>
          <p:cNvPr id="176" name="Shape 176"/>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Manager/Employee Login Portal</a:t>
            </a:r>
          </a:p>
        </p:txBody>
      </p:sp>
      <p:sp>
        <p:nvSpPr>
          <p:cNvPr id="177" name="Shape 177"/>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1800">
                <a:solidFill>
                  <a:schemeClr val="dk1"/>
                </a:solidFill>
              </a:rPr>
              <a:t>As a manager, I wish i can create </a:t>
            </a:r>
            <a:r>
              <a:rPr lang="en-AU" sz="1800">
                <a:solidFill>
                  <a:schemeClr val="dk1"/>
                </a:solidFill>
              </a:rPr>
              <a:t>separate</a:t>
            </a:r>
            <a:r>
              <a:rPr lang="en-AU" sz="1800">
                <a:solidFill>
                  <a:schemeClr val="dk1"/>
                </a:solidFill>
              </a:rPr>
              <a:t> portals so that I am able to have more priviledges </a:t>
            </a:r>
            <a:r>
              <a:rPr lang="en-AU" sz="1800">
                <a:solidFill>
                  <a:schemeClr val="dk1"/>
                </a:solidFill>
              </a:rPr>
              <a:t>than</a:t>
            </a:r>
            <a:r>
              <a:rPr lang="en-AU" sz="1800">
                <a:solidFill>
                  <a:schemeClr val="dk1"/>
                </a:solidFill>
              </a:rPr>
              <a:t> the employees</a:t>
            </a:r>
          </a:p>
        </p:txBody>
      </p:sp>
      <p:sp>
        <p:nvSpPr>
          <p:cNvPr id="178" name="Shape 178"/>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Font typeface="Arial"/>
              <a:buChar char="•"/>
            </a:pPr>
            <a:r>
              <a:rPr lang="en-AU"/>
              <a:t>Make sure to have two pages that are somewhat distinctable and easy to navigate to.</a:t>
            </a:r>
          </a:p>
        </p:txBody>
      </p:sp>
      <p:sp>
        <p:nvSpPr>
          <p:cNvPr id="179" name="Shape 179"/>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2</a:t>
            </a:r>
          </a:p>
        </p:txBody>
      </p:sp>
      <p:sp>
        <p:nvSpPr>
          <p:cNvPr id="180" name="Shape 180"/>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Must</a:t>
            </a:r>
          </a:p>
        </p:txBody>
      </p:sp>
      <p:sp>
        <p:nvSpPr>
          <p:cNvPr id="181" name="Shape 181"/>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 </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7</a:t>
            </a:r>
          </a:p>
        </p:txBody>
      </p:sp>
      <p:sp>
        <p:nvSpPr>
          <p:cNvPr id="187" name="Shape 187"/>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Delivery Request</a:t>
            </a:r>
          </a:p>
        </p:txBody>
      </p:sp>
      <p:sp>
        <p:nvSpPr>
          <p:cNvPr id="188" name="Shape 188"/>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1800">
                <a:solidFill>
                  <a:schemeClr val="dk1"/>
                </a:solidFill>
              </a:rPr>
              <a:t>As a manager, I wish to be able to receive the customer’s request with useful customer/delivery information in real time. The information is stored in the cloud database, then the customer request will be sent together with a notification to me, so that the company delivery service operates more efficiently.</a:t>
            </a:r>
          </a:p>
        </p:txBody>
      </p:sp>
      <p:sp>
        <p:nvSpPr>
          <p:cNvPr id="189" name="Shape 189"/>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 </a:t>
            </a:r>
            <a:r>
              <a:rPr lang="en-AU" sz="1100">
                <a:solidFill>
                  <a:schemeClr val="dk1"/>
                </a:solidFill>
                <a:latin typeface="Calibri"/>
                <a:ea typeface="Calibri"/>
                <a:cs typeface="Calibri"/>
                <a:sym typeface="Calibri"/>
              </a:rPr>
              <a:t>- Functionality is merged within a single sub-application (phone app? Seperate device?)</a:t>
            </a:r>
            <a:br>
              <a:rPr lang="en-AU" sz="1100">
                <a:solidFill>
                  <a:schemeClr val="dk1"/>
                </a:solidFill>
                <a:latin typeface="Calibri"/>
                <a:ea typeface="Calibri"/>
                <a:cs typeface="Calibri"/>
                <a:sym typeface="Calibri"/>
              </a:rPr>
            </a:br>
            <a:r>
              <a:rPr lang="en-AU" sz="1100">
                <a:solidFill>
                  <a:schemeClr val="dk1"/>
                </a:solidFill>
                <a:latin typeface="Calibri"/>
                <a:ea typeface="Calibri"/>
                <a:cs typeface="Calibri"/>
                <a:sym typeface="Calibri"/>
              </a:rPr>
              <a:t>- Managed centrally by a database, centrally stored (new delivery notifications)</a:t>
            </a:r>
            <a:br>
              <a:rPr lang="en-AU" sz="1100">
                <a:solidFill>
                  <a:schemeClr val="dk1"/>
                </a:solidFill>
                <a:latin typeface="Calibri"/>
                <a:ea typeface="Calibri"/>
                <a:cs typeface="Calibri"/>
                <a:sym typeface="Calibri"/>
              </a:rPr>
            </a:br>
            <a:br>
              <a:rPr lang="en-AU" sz="1100">
                <a:solidFill>
                  <a:schemeClr val="dk1"/>
                </a:solidFill>
                <a:latin typeface="Calibri"/>
                <a:ea typeface="Calibri"/>
                <a:cs typeface="Calibri"/>
                <a:sym typeface="Calibri"/>
              </a:rPr>
            </a:br>
            <a:r>
              <a:rPr lang="en-AU" sz="1100">
                <a:solidFill>
                  <a:schemeClr val="dk1"/>
                </a:solidFill>
                <a:latin typeface="Calibri"/>
                <a:ea typeface="Calibri"/>
                <a:cs typeface="Calibri"/>
                <a:sym typeface="Calibri"/>
              </a:rPr>
              <a:t>- pop-up notification on manager portal (think QUT blackboard's announcement/grades inbox)</a:t>
            </a:r>
            <a:br>
              <a:rPr lang="en-AU" sz="1100">
                <a:solidFill>
                  <a:schemeClr val="dk1"/>
                </a:solidFill>
                <a:latin typeface="Calibri"/>
                <a:ea typeface="Calibri"/>
                <a:cs typeface="Calibri"/>
                <a:sym typeface="Calibri"/>
              </a:rPr>
            </a:br>
            <a:br>
              <a:rPr lang="en-AU" sz="1100">
                <a:solidFill>
                  <a:schemeClr val="dk1"/>
                </a:solidFill>
                <a:latin typeface="Calibri"/>
                <a:ea typeface="Calibri"/>
                <a:cs typeface="Calibri"/>
                <a:sym typeface="Calibri"/>
              </a:rPr>
            </a:br>
            <a:r>
              <a:rPr lang="en-AU" sz="1100">
                <a:solidFill>
                  <a:schemeClr val="dk1"/>
                </a:solidFill>
                <a:latin typeface="Calibri"/>
                <a:ea typeface="Calibri"/>
                <a:cs typeface="Calibri"/>
                <a:sym typeface="Calibri"/>
              </a:rPr>
              <a:t>- Customer information tied to new delivery requests/existing delivery requests within database, allowing manager to easily access</a:t>
            </a:r>
            <a:br>
              <a:rPr lang="en-AU" sz="1100">
                <a:solidFill>
                  <a:schemeClr val="dk1"/>
                </a:solidFill>
                <a:latin typeface="Calibri"/>
                <a:ea typeface="Calibri"/>
                <a:cs typeface="Calibri"/>
                <a:sym typeface="Calibri"/>
              </a:rPr>
            </a:br>
          </a:p>
        </p:txBody>
      </p:sp>
      <p:sp>
        <p:nvSpPr>
          <p:cNvPr id="190" name="Shape 190"/>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4</a:t>
            </a:r>
          </a:p>
        </p:txBody>
      </p:sp>
      <p:sp>
        <p:nvSpPr>
          <p:cNvPr id="191" name="Shape 191"/>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Must</a:t>
            </a:r>
          </a:p>
        </p:txBody>
      </p:sp>
      <p:sp>
        <p:nvSpPr>
          <p:cNvPr id="192" name="Shape 192"/>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 </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6" name="Shape 196"/>
        <p:cNvGrpSpPr/>
        <p:nvPr/>
      </p:nvGrpSpPr>
      <p:grpSpPr>
        <a:xfrm>
          <a:off x="0" y="0"/>
          <a:ext cx="0" cy="0"/>
          <a:chOff x="0" y="0"/>
          <a:chExt cx="0" cy="0"/>
        </a:xfrm>
      </p:grpSpPr>
      <p:sp>
        <p:nvSpPr>
          <p:cNvPr id="197" name="Shape 197"/>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8</a:t>
            </a:r>
          </a:p>
        </p:txBody>
      </p:sp>
      <p:sp>
        <p:nvSpPr>
          <p:cNvPr id="198" name="Shape 198"/>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Extra Notation</a:t>
            </a:r>
          </a:p>
        </p:txBody>
      </p:sp>
      <p:sp>
        <p:nvSpPr>
          <p:cNvPr id="199" name="Shape 199"/>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1750">
                <a:solidFill>
                  <a:schemeClr val="dk1"/>
                </a:solidFill>
              </a:rPr>
              <a:t>As a manager, I wish my website allow me to add note to particular delivery request, so that I able to add note about extra notation to particular request according to customer request</a:t>
            </a:r>
          </a:p>
        </p:txBody>
      </p:sp>
      <p:sp>
        <p:nvSpPr>
          <p:cNvPr id="200" name="Shape 200"/>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 - manager can add additional information to a particular delivery article</a:t>
            </a:r>
            <a:br>
              <a:rPr lang="en-AU" sz="2000">
                <a:solidFill>
                  <a:schemeClr val="dk1"/>
                </a:solidFill>
                <a:latin typeface="Calibri"/>
                <a:ea typeface="Calibri"/>
                <a:cs typeface="Calibri"/>
                <a:sym typeface="Calibri"/>
              </a:rPr>
            </a:br>
            <a:r>
              <a:rPr lang="en-AU" sz="2000">
                <a:solidFill>
                  <a:schemeClr val="dk1"/>
                </a:solidFill>
                <a:latin typeface="Calibri"/>
                <a:ea typeface="Calibri"/>
                <a:cs typeface="Calibri"/>
                <a:sym typeface="Calibri"/>
              </a:rPr>
              <a:t>- text box for brief notes that the employee handling the delivery can see</a:t>
            </a:r>
          </a:p>
        </p:txBody>
      </p:sp>
      <p:sp>
        <p:nvSpPr>
          <p:cNvPr id="201" name="Shape 201"/>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1</a:t>
            </a:r>
          </a:p>
        </p:txBody>
      </p:sp>
      <p:sp>
        <p:nvSpPr>
          <p:cNvPr id="202" name="Shape 202"/>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Must</a:t>
            </a:r>
          </a:p>
        </p:txBody>
      </p:sp>
      <p:sp>
        <p:nvSpPr>
          <p:cNvPr id="203" name="Shape 203"/>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 </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x="0" y="0"/>
          <a:ext cx="0" cy="0"/>
          <a:chOff x="0" y="0"/>
          <a:chExt cx="0" cy="0"/>
        </a:xfrm>
      </p:grpSpPr>
      <p:sp>
        <p:nvSpPr>
          <p:cNvPr id="208" name="Shape 208"/>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9</a:t>
            </a:r>
          </a:p>
        </p:txBody>
      </p:sp>
      <p:sp>
        <p:nvSpPr>
          <p:cNvPr id="209" name="Shape 209"/>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Sort Delivery according to Time and Distance</a:t>
            </a:r>
          </a:p>
        </p:txBody>
      </p:sp>
      <p:sp>
        <p:nvSpPr>
          <p:cNvPr id="210" name="Shape 210"/>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1750">
                <a:solidFill>
                  <a:schemeClr val="dk1"/>
                </a:solidFill>
              </a:rPr>
              <a:t>As a manager, I wish that my website would be sophisticated enough to sort and categorise deliveries based on delivery type and distance so that all operations run more efficiently.</a:t>
            </a:r>
          </a:p>
        </p:txBody>
      </p:sp>
      <p:sp>
        <p:nvSpPr>
          <p:cNvPr id="211" name="Shape 211"/>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 - Another database design feature, this information could be easily tied in within the database</a:t>
            </a:r>
            <a:br>
              <a:rPr lang="en-AU" sz="2000">
                <a:solidFill>
                  <a:schemeClr val="dk1"/>
                </a:solidFill>
                <a:latin typeface="Calibri"/>
                <a:ea typeface="Calibri"/>
                <a:cs typeface="Calibri"/>
                <a:sym typeface="Calibri"/>
              </a:rPr>
            </a:br>
            <a:r>
              <a:rPr lang="en-AU" sz="2000">
                <a:solidFill>
                  <a:schemeClr val="dk1"/>
                </a:solidFill>
                <a:latin typeface="Calibri"/>
                <a:ea typeface="Calibri"/>
                <a:cs typeface="Calibri"/>
                <a:sym typeface="Calibri"/>
              </a:rPr>
              <a:t>- Location-orientated delivery/consignment mechanism? eg. One driver within one particular area, is assigned packages that need to be delivered within their area</a:t>
            </a:r>
          </a:p>
        </p:txBody>
      </p:sp>
      <p:sp>
        <p:nvSpPr>
          <p:cNvPr id="212" name="Shape 212"/>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16</a:t>
            </a:r>
          </a:p>
        </p:txBody>
      </p:sp>
      <p:sp>
        <p:nvSpPr>
          <p:cNvPr id="213" name="Shape 213"/>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Must</a:t>
            </a:r>
          </a:p>
        </p:txBody>
      </p:sp>
      <p:sp>
        <p:nvSpPr>
          <p:cNvPr id="214" name="Shape 214"/>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 </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10</a:t>
            </a:r>
          </a:p>
        </p:txBody>
      </p:sp>
      <p:sp>
        <p:nvSpPr>
          <p:cNvPr id="220" name="Shape 220"/>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Categorize delivery according to address</a:t>
            </a:r>
          </a:p>
        </p:txBody>
      </p:sp>
      <p:sp>
        <p:nvSpPr>
          <p:cNvPr id="221" name="Shape 221"/>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1750">
                <a:solidFill>
                  <a:schemeClr val="dk1"/>
                </a:solidFill>
              </a:rPr>
              <a:t>As a manager, I wish my website is smart enough to categorise the delivery service according to the address, whether it is pickup or delivery, so that the delivery service is more efficient.</a:t>
            </a:r>
          </a:p>
        </p:txBody>
      </p:sp>
      <p:sp>
        <p:nvSpPr>
          <p:cNvPr id="222" name="Shape 222"/>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 - Selection of address shows through a-z</a:t>
            </a:r>
          </a:p>
        </p:txBody>
      </p:sp>
      <p:sp>
        <p:nvSpPr>
          <p:cNvPr id="223" name="Shape 223"/>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16</a:t>
            </a:r>
          </a:p>
        </p:txBody>
      </p:sp>
      <p:sp>
        <p:nvSpPr>
          <p:cNvPr id="224" name="Shape 224"/>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Must</a:t>
            </a:r>
          </a:p>
        </p:txBody>
      </p:sp>
      <p:sp>
        <p:nvSpPr>
          <p:cNvPr id="225" name="Shape 225"/>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 </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9" name="Shape 229"/>
        <p:cNvGrpSpPr/>
        <p:nvPr/>
      </p:nvGrpSpPr>
      <p:grpSpPr>
        <a:xfrm>
          <a:off x="0" y="0"/>
          <a:ext cx="0" cy="0"/>
          <a:chOff x="0" y="0"/>
          <a:chExt cx="0" cy="0"/>
        </a:xfrm>
      </p:grpSpPr>
      <p:sp>
        <p:nvSpPr>
          <p:cNvPr id="230" name="Shape 230"/>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11</a:t>
            </a:r>
          </a:p>
        </p:txBody>
      </p:sp>
      <p:sp>
        <p:nvSpPr>
          <p:cNvPr id="231" name="Shape 231"/>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Track Delivery Status</a:t>
            </a:r>
          </a:p>
        </p:txBody>
      </p:sp>
      <p:sp>
        <p:nvSpPr>
          <p:cNvPr id="232" name="Shape 232"/>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1750">
                <a:solidFill>
                  <a:schemeClr val="dk1"/>
                </a:solidFill>
              </a:rPr>
              <a:t>As a manager, I wish my website are sophisticated enough to sort and show the delivery status, wish just only delivery ID, delivery progress and note, then able to assign responsible truck (driver), so that I can track, manage and coordinate delivery easily and examinte exployee performance too.</a:t>
            </a:r>
          </a:p>
        </p:txBody>
      </p:sp>
      <p:sp>
        <p:nvSpPr>
          <p:cNvPr id="233" name="Shape 233"/>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 - Orders tab on manager portal</a:t>
            </a:r>
            <a:br>
              <a:rPr lang="en-AU" sz="2000">
                <a:solidFill>
                  <a:schemeClr val="dk1"/>
                </a:solidFill>
                <a:latin typeface="Calibri"/>
                <a:ea typeface="Calibri"/>
                <a:cs typeface="Calibri"/>
                <a:sym typeface="Calibri"/>
              </a:rPr>
            </a:br>
            <a:r>
              <a:rPr lang="en-AU" sz="2000">
                <a:solidFill>
                  <a:schemeClr val="dk1"/>
                </a:solidFill>
                <a:latin typeface="Calibri"/>
                <a:ea typeface="Calibri"/>
                <a:cs typeface="Calibri"/>
                <a:sym typeface="Calibri"/>
              </a:rPr>
              <a:t>- All orders displayed in searchable list</a:t>
            </a:r>
            <a:br>
              <a:rPr lang="en-AU" sz="2000">
                <a:solidFill>
                  <a:schemeClr val="dk1"/>
                </a:solidFill>
                <a:latin typeface="Calibri"/>
                <a:ea typeface="Calibri"/>
                <a:cs typeface="Calibri"/>
                <a:sym typeface="Calibri"/>
              </a:rPr>
            </a:br>
            <a:r>
              <a:rPr lang="en-AU" sz="2000">
                <a:solidFill>
                  <a:schemeClr val="dk1"/>
                </a:solidFill>
                <a:latin typeface="Calibri"/>
                <a:ea typeface="Calibri"/>
                <a:cs typeface="Calibri"/>
                <a:sym typeface="Calibri"/>
              </a:rPr>
              <a:t>- Text fields with necessary information about order</a:t>
            </a:r>
            <a:br>
              <a:rPr lang="en-AU" sz="2000">
                <a:solidFill>
                  <a:schemeClr val="dk1"/>
                </a:solidFill>
                <a:latin typeface="Calibri"/>
                <a:ea typeface="Calibri"/>
                <a:cs typeface="Calibri"/>
                <a:sym typeface="Calibri"/>
              </a:rPr>
            </a:br>
            <a:r>
              <a:rPr lang="en-AU" sz="2000">
                <a:solidFill>
                  <a:schemeClr val="dk1"/>
                </a:solidFill>
                <a:latin typeface="Calibri"/>
                <a:ea typeface="Calibri"/>
                <a:cs typeface="Calibri"/>
                <a:sym typeface="Calibri"/>
              </a:rPr>
              <a:t>- Editable text field for</a:t>
            </a:r>
          </a:p>
        </p:txBody>
      </p:sp>
      <p:sp>
        <p:nvSpPr>
          <p:cNvPr id="234" name="Shape 234"/>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8</a:t>
            </a:r>
          </a:p>
        </p:txBody>
      </p:sp>
      <p:sp>
        <p:nvSpPr>
          <p:cNvPr id="235" name="Shape 235"/>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Could</a:t>
            </a:r>
          </a:p>
        </p:txBody>
      </p:sp>
      <p:sp>
        <p:nvSpPr>
          <p:cNvPr id="236" name="Shape 236"/>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 </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x="0" y="0"/>
          <a:ext cx="0" cy="0"/>
          <a:chOff x="0" y="0"/>
          <a:chExt cx="0" cy="0"/>
        </a:xfrm>
      </p:grpSpPr>
      <p:sp>
        <p:nvSpPr>
          <p:cNvPr id="241" name="Shape 241"/>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12</a:t>
            </a:r>
          </a:p>
        </p:txBody>
      </p:sp>
      <p:sp>
        <p:nvSpPr>
          <p:cNvPr id="242" name="Shape 242"/>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Product Report and Organised Information</a:t>
            </a:r>
          </a:p>
        </p:txBody>
      </p:sp>
      <p:sp>
        <p:nvSpPr>
          <p:cNvPr id="243" name="Shape 243"/>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1750">
                <a:solidFill>
                  <a:schemeClr val="dk1"/>
                </a:solidFill>
              </a:rPr>
              <a:t>As a manager, I wish my website able to produce delivery report, customer feedback and rating report, customer purchase report, with sorting, filter, and limitation function, so that I able to analyze company performance and business analytic according to report.</a:t>
            </a:r>
          </a:p>
        </p:txBody>
      </p:sp>
      <p:sp>
        <p:nvSpPr>
          <p:cNvPr id="244" name="Shape 244"/>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Font typeface="Arial"/>
              <a:buChar char="•"/>
            </a:pPr>
            <a:r>
              <a:t/>
            </a:r>
            <a:endParaRPr/>
          </a:p>
        </p:txBody>
      </p:sp>
      <p:sp>
        <p:nvSpPr>
          <p:cNvPr id="245" name="Shape 245"/>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32</a:t>
            </a:r>
          </a:p>
        </p:txBody>
      </p:sp>
      <p:sp>
        <p:nvSpPr>
          <p:cNvPr id="246" name="Shape 246"/>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Must</a:t>
            </a:r>
          </a:p>
        </p:txBody>
      </p:sp>
      <p:sp>
        <p:nvSpPr>
          <p:cNvPr id="247" name="Shape 247"/>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 </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1" name="Shape 251"/>
        <p:cNvGrpSpPr/>
        <p:nvPr/>
      </p:nvGrpSpPr>
      <p:grpSpPr>
        <a:xfrm>
          <a:off x="0" y="0"/>
          <a:ext cx="0" cy="0"/>
          <a:chOff x="0" y="0"/>
          <a:chExt cx="0" cy="0"/>
        </a:xfrm>
      </p:grpSpPr>
      <p:sp>
        <p:nvSpPr>
          <p:cNvPr id="252" name="Shape 252"/>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13</a:t>
            </a:r>
          </a:p>
        </p:txBody>
      </p:sp>
      <p:sp>
        <p:nvSpPr>
          <p:cNvPr id="253" name="Shape 253"/>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Customer Information</a:t>
            </a:r>
          </a:p>
        </p:txBody>
      </p:sp>
      <p:sp>
        <p:nvSpPr>
          <p:cNvPr id="254" name="Shape 254"/>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1750">
                <a:solidFill>
                  <a:schemeClr val="dk1"/>
                </a:solidFill>
              </a:rPr>
              <a:t>As a manager, I wish all my customer information are recorded and stored when they making their customer request, so that I can neutralize the customer information to create customer data pools.</a:t>
            </a:r>
          </a:p>
        </p:txBody>
      </p:sp>
      <p:sp>
        <p:nvSpPr>
          <p:cNvPr id="255" name="Shape 255"/>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 - Customers are required to create an account before sending a package</a:t>
            </a:r>
            <a:br>
              <a:rPr lang="en-AU" sz="2000">
                <a:solidFill>
                  <a:schemeClr val="dk1"/>
                </a:solidFill>
                <a:latin typeface="Calibri"/>
                <a:ea typeface="Calibri"/>
                <a:cs typeface="Calibri"/>
                <a:sym typeface="Calibri"/>
              </a:rPr>
            </a:br>
            <a:r>
              <a:rPr lang="en-AU" sz="2000">
                <a:solidFill>
                  <a:schemeClr val="dk1"/>
                </a:solidFill>
                <a:latin typeface="Calibri"/>
                <a:ea typeface="Calibri"/>
                <a:cs typeface="Calibri"/>
                <a:sym typeface="Calibri"/>
              </a:rPr>
              <a:t>- Information must be stored securely</a:t>
            </a:r>
          </a:p>
        </p:txBody>
      </p:sp>
      <p:sp>
        <p:nvSpPr>
          <p:cNvPr id="256" name="Shape 256"/>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2</a:t>
            </a:r>
          </a:p>
        </p:txBody>
      </p:sp>
      <p:sp>
        <p:nvSpPr>
          <p:cNvPr id="257" name="Shape 257"/>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Should</a:t>
            </a:r>
          </a:p>
        </p:txBody>
      </p:sp>
      <p:sp>
        <p:nvSpPr>
          <p:cNvPr id="258" name="Shape 258"/>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 </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495300" y="274637"/>
            <a:ext cx="8915400" cy="1143000"/>
          </a:xfrm>
          <a:prstGeom prst="rect">
            <a:avLst/>
          </a:prstGeom>
        </p:spPr>
        <p:txBody>
          <a:bodyPr anchorCtr="0" anchor="ctr" bIns="91425" lIns="91425" rIns="91425" tIns="91425">
            <a:noAutofit/>
          </a:bodyPr>
          <a:lstStyle/>
          <a:p>
            <a:pPr lvl="0" algn="l">
              <a:spcBef>
                <a:spcPts val="0"/>
              </a:spcBef>
              <a:buNone/>
            </a:pPr>
            <a:r>
              <a:rPr lang="en-AU"/>
              <a:t>What is it?</a:t>
            </a:r>
          </a:p>
        </p:txBody>
      </p:sp>
      <p:sp>
        <p:nvSpPr>
          <p:cNvPr id="91" name="Shape 91"/>
          <p:cNvSpPr txBox="1"/>
          <p:nvPr>
            <p:ph idx="1" type="body"/>
          </p:nvPr>
        </p:nvSpPr>
        <p:spPr>
          <a:xfrm>
            <a:off x="495300" y="1342175"/>
            <a:ext cx="8915400" cy="5257800"/>
          </a:xfrm>
          <a:prstGeom prst="rect">
            <a:avLst/>
          </a:prstGeom>
        </p:spPr>
        <p:txBody>
          <a:bodyPr anchorCtr="0" anchor="t" bIns="91425" lIns="91425" rIns="91425" tIns="91425">
            <a:noAutofit/>
          </a:bodyPr>
          <a:lstStyle/>
          <a:p>
            <a:pPr indent="-228600" lvl="0" marL="457200" rtl="0">
              <a:spcBef>
                <a:spcPts val="0"/>
              </a:spcBef>
            </a:pPr>
            <a:r>
              <a:rPr lang="en-AU"/>
              <a:t>Website that assist manager handle company business process, improve efficiency and quality of package delivery process.</a:t>
            </a:r>
          </a:p>
          <a:p>
            <a:pPr indent="-228600" lvl="1" marL="914400" rtl="0">
              <a:spcBef>
                <a:spcPts val="0"/>
              </a:spcBef>
            </a:pPr>
            <a:r>
              <a:rPr lang="en-AU"/>
              <a:t>Customer make customer request on website</a:t>
            </a:r>
          </a:p>
          <a:p>
            <a:pPr indent="-228600" lvl="2" marL="1371600" rtl="0">
              <a:spcBef>
                <a:spcPts val="0"/>
              </a:spcBef>
            </a:pPr>
            <a:r>
              <a:rPr lang="en-AU"/>
              <a:t>24/7 everywhere.</a:t>
            </a:r>
          </a:p>
          <a:p>
            <a:pPr indent="-228600" lvl="2" marL="1371600" rtl="0">
              <a:spcBef>
                <a:spcPts val="0"/>
              </a:spcBef>
            </a:pPr>
            <a:r>
              <a:rPr lang="en-AU"/>
              <a:t>Online customer service</a:t>
            </a:r>
          </a:p>
          <a:p>
            <a:pPr indent="-228600" lvl="1" marL="914400" rtl="0">
              <a:spcBef>
                <a:spcPts val="0"/>
              </a:spcBef>
            </a:pPr>
            <a:r>
              <a:rPr lang="en-AU"/>
              <a:t>Manager</a:t>
            </a:r>
          </a:p>
          <a:p>
            <a:pPr indent="-228600" lvl="2" marL="1371600" rtl="0">
              <a:spcBef>
                <a:spcPts val="0"/>
              </a:spcBef>
            </a:pPr>
            <a:r>
              <a:rPr lang="en-AU"/>
              <a:t>Monitor and manage delivery process via website</a:t>
            </a:r>
          </a:p>
          <a:p>
            <a:pPr indent="-228600" lvl="2" marL="1371600" rtl="0">
              <a:spcBef>
                <a:spcPts val="0"/>
              </a:spcBef>
            </a:pPr>
            <a:r>
              <a:rPr lang="en-AU"/>
              <a:t>Produce Report for analyze purpose to assist planning in business strategy</a:t>
            </a:r>
          </a:p>
          <a:p>
            <a:pPr indent="-228600" lvl="1" marL="914400" rtl="0">
              <a:spcBef>
                <a:spcPts val="0"/>
              </a:spcBef>
            </a:pPr>
            <a:r>
              <a:rPr lang="en-AU"/>
              <a:t>Employee</a:t>
            </a:r>
          </a:p>
          <a:p>
            <a:pPr indent="-228600" lvl="2" marL="1371600" rtl="0">
              <a:spcBef>
                <a:spcPts val="0"/>
              </a:spcBef>
            </a:pPr>
            <a:r>
              <a:rPr lang="en-AU"/>
              <a:t>Check and confirm delivery information via website</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2" name="Shape 262"/>
        <p:cNvGrpSpPr/>
        <p:nvPr/>
      </p:nvGrpSpPr>
      <p:grpSpPr>
        <a:xfrm>
          <a:off x="0" y="0"/>
          <a:ext cx="0" cy="0"/>
          <a:chOff x="0" y="0"/>
          <a:chExt cx="0" cy="0"/>
        </a:xfrm>
      </p:grpSpPr>
      <p:sp>
        <p:nvSpPr>
          <p:cNvPr id="263" name="Shape 263"/>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14</a:t>
            </a:r>
          </a:p>
        </p:txBody>
      </p:sp>
      <p:sp>
        <p:nvSpPr>
          <p:cNvPr id="264" name="Shape 264"/>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Edit Database</a:t>
            </a:r>
          </a:p>
        </p:txBody>
      </p:sp>
      <p:sp>
        <p:nvSpPr>
          <p:cNvPr id="265" name="Shape 265"/>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1750">
                <a:solidFill>
                  <a:schemeClr val="dk1"/>
                </a:solidFill>
              </a:rPr>
              <a:t>As a manager, I wish all my customer information are recorded and stored when they making their customer request, so that I can neutralize the customer information to create customer data pools.</a:t>
            </a:r>
          </a:p>
        </p:txBody>
      </p:sp>
      <p:sp>
        <p:nvSpPr>
          <p:cNvPr id="266" name="Shape 266"/>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 - easy to access the database system</a:t>
            </a:r>
            <a:br>
              <a:rPr lang="en-AU" sz="2000">
                <a:solidFill>
                  <a:schemeClr val="dk1"/>
                </a:solidFill>
                <a:latin typeface="Calibri"/>
                <a:ea typeface="Calibri"/>
                <a:cs typeface="Calibri"/>
                <a:sym typeface="Calibri"/>
              </a:rPr>
            </a:br>
            <a:r>
              <a:rPr lang="en-AU" sz="2000">
                <a:solidFill>
                  <a:schemeClr val="dk1"/>
                </a:solidFill>
                <a:latin typeface="Calibri"/>
                <a:ea typeface="Calibri"/>
                <a:cs typeface="Calibri"/>
                <a:sym typeface="Calibri"/>
              </a:rPr>
              <a:t>- admin access only allows to access the system</a:t>
            </a:r>
            <a:br>
              <a:rPr lang="en-AU" sz="2000">
                <a:solidFill>
                  <a:schemeClr val="dk1"/>
                </a:solidFill>
                <a:latin typeface="Calibri"/>
                <a:ea typeface="Calibri"/>
                <a:cs typeface="Calibri"/>
                <a:sym typeface="Calibri"/>
              </a:rPr>
            </a:br>
            <a:r>
              <a:rPr lang="en-AU" sz="2000">
                <a:solidFill>
                  <a:schemeClr val="dk1"/>
                </a:solidFill>
                <a:latin typeface="Calibri"/>
                <a:ea typeface="Calibri"/>
                <a:cs typeface="Calibri"/>
                <a:sym typeface="Calibri"/>
              </a:rPr>
              <a:t>- Navigation bar that allows me to enter my information </a:t>
            </a:r>
            <a:br>
              <a:rPr lang="en-AU" sz="2000">
                <a:solidFill>
                  <a:schemeClr val="dk1"/>
                </a:solidFill>
                <a:latin typeface="Calibri"/>
                <a:ea typeface="Calibri"/>
                <a:cs typeface="Calibri"/>
                <a:sym typeface="Calibri"/>
              </a:rPr>
            </a:br>
          </a:p>
        </p:txBody>
      </p:sp>
      <p:sp>
        <p:nvSpPr>
          <p:cNvPr id="267" name="Shape 267"/>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1</a:t>
            </a:r>
          </a:p>
        </p:txBody>
      </p:sp>
      <p:sp>
        <p:nvSpPr>
          <p:cNvPr id="268" name="Shape 268"/>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Must</a:t>
            </a:r>
          </a:p>
        </p:txBody>
      </p:sp>
      <p:sp>
        <p:nvSpPr>
          <p:cNvPr id="269" name="Shape 269"/>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 </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3" name="Shape 273"/>
        <p:cNvGrpSpPr/>
        <p:nvPr/>
      </p:nvGrpSpPr>
      <p:grpSpPr>
        <a:xfrm>
          <a:off x="0" y="0"/>
          <a:ext cx="0" cy="0"/>
          <a:chOff x="0" y="0"/>
          <a:chExt cx="0" cy="0"/>
        </a:xfrm>
      </p:grpSpPr>
      <p:sp>
        <p:nvSpPr>
          <p:cNvPr id="274" name="Shape 274"/>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15</a:t>
            </a:r>
          </a:p>
        </p:txBody>
      </p:sp>
      <p:sp>
        <p:nvSpPr>
          <p:cNvPr id="275" name="Shape 275"/>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Customer Direct Contact</a:t>
            </a:r>
          </a:p>
        </p:txBody>
      </p:sp>
      <p:sp>
        <p:nvSpPr>
          <p:cNvPr id="276" name="Shape 276"/>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1750">
                <a:solidFill>
                  <a:schemeClr val="dk1"/>
                </a:solidFill>
              </a:rPr>
              <a:t>As a manager, I wish to customer able to contact me directly, in real time, so that I can respond quickly if customer got any extra request.</a:t>
            </a:r>
          </a:p>
        </p:txBody>
      </p:sp>
      <p:sp>
        <p:nvSpPr>
          <p:cNvPr id="277" name="Shape 277"/>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 - Online customer service button that customers can contact manager directly.    </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 Page of 'contact us' that customers can contact manager via email, phone,etc.</a:t>
            </a:r>
          </a:p>
        </p:txBody>
      </p:sp>
      <p:sp>
        <p:nvSpPr>
          <p:cNvPr id="278" name="Shape 278"/>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16</a:t>
            </a:r>
          </a:p>
        </p:txBody>
      </p:sp>
      <p:sp>
        <p:nvSpPr>
          <p:cNvPr id="279" name="Shape 279"/>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Must</a:t>
            </a:r>
          </a:p>
        </p:txBody>
      </p:sp>
      <p:sp>
        <p:nvSpPr>
          <p:cNvPr id="280" name="Shape 280"/>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 </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4" name="Shape 284"/>
        <p:cNvGrpSpPr/>
        <p:nvPr/>
      </p:nvGrpSpPr>
      <p:grpSpPr>
        <a:xfrm>
          <a:off x="0" y="0"/>
          <a:ext cx="0" cy="0"/>
          <a:chOff x="0" y="0"/>
          <a:chExt cx="0" cy="0"/>
        </a:xfrm>
      </p:grpSpPr>
      <p:sp>
        <p:nvSpPr>
          <p:cNvPr id="285" name="Shape 285"/>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16</a:t>
            </a:r>
          </a:p>
        </p:txBody>
      </p:sp>
      <p:sp>
        <p:nvSpPr>
          <p:cNvPr id="286" name="Shape 286"/>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Essential Package Information</a:t>
            </a:r>
          </a:p>
        </p:txBody>
      </p:sp>
      <p:sp>
        <p:nvSpPr>
          <p:cNvPr id="287" name="Shape 287"/>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1750">
                <a:solidFill>
                  <a:schemeClr val="dk1"/>
                </a:solidFill>
              </a:rPr>
              <a:t>As an employee, I want to view pickup order( pickup time, pickup location, pickup items, contact details), delivery order (delivery time, delivery location, delivery items, contact details), and receipt (customer required payment) so I have referenced to respective customer request to avoid mistake.</a:t>
            </a:r>
          </a:p>
        </p:txBody>
      </p:sp>
      <p:sp>
        <p:nvSpPr>
          <p:cNvPr id="288" name="Shape 288"/>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 - Ensure essential package information is included within an employee's "delivery run" (delivery time, delivery location, delivery items, contact details etc.)</a:t>
            </a:r>
          </a:p>
        </p:txBody>
      </p:sp>
      <p:sp>
        <p:nvSpPr>
          <p:cNvPr id="289" name="Shape 289"/>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8</a:t>
            </a:r>
          </a:p>
        </p:txBody>
      </p:sp>
      <p:sp>
        <p:nvSpPr>
          <p:cNvPr id="290" name="Shape 290"/>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Must</a:t>
            </a:r>
          </a:p>
        </p:txBody>
      </p:sp>
      <p:sp>
        <p:nvSpPr>
          <p:cNvPr id="291" name="Shape 291"/>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 </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5" name="Shape 295"/>
        <p:cNvGrpSpPr/>
        <p:nvPr/>
      </p:nvGrpSpPr>
      <p:grpSpPr>
        <a:xfrm>
          <a:off x="0" y="0"/>
          <a:ext cx="0" cy="0"/>
          <a:chOff x="0" y="0"/>
          <a:chExt cx="0" cy="0"/>
        </a:xfrm>
      </p:grpSpPr>
      <p:sp>
        <p:nvSpPr>
          <p:cNvPr id="296" name="Shape 296"/>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17</a:t>
            </a:r>
          </a:p>
        </p:txBody>
      </p:sp>
      <p:sp>
        <p:nvSpPr>
          <p:cNvPr id="297" name="Shape 297"/>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Tracking Delivery Progress</a:t>
            </a:r>
          </a:p>
        </p:txBody>
      </p:sp>
      <p:sp>
        <p:nvSpPr>
          <p:cNvPr id="298" name="Shape 298"/>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1750">
                <a:solidFill>
                  <a:schemeClr val="dk1"/>
                </a:solidFill>
              </a:rPr>
              <a:t>As an employee, I want to update my responsible customer request status, including delay, so my respective customer and manager able to track my delivery progress.</a:t>
            </a:r>
          </a:p>
        </p:txBody>
      </p:sp>
      <p:sp>
        <p:nvSpPr>
          <p:cNvPr id="299" name="Shape 299"/>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Font typeface="Arial"/>
              <a:buChar char="•"/>
            </a:pPr>
            <a:r>
              <a:t/>
            </a:r>
            <a:endParaRPr/>
          </a:p>
        </p:txBody>
      </p:sp>
      <p:sp>
        <p:nvSpPr>
          <p:cNvPr id="300" name="Shape 300"/>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2</a:t>
            </a:r>
          </a:p>
        </p:txBody>
      </p:sp>
      <p:sp>
        <p:nvSpPr>
          <p:cNvPr id="301" name="Shape 301"/>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Must</a:t>
            </a:r>
          </a:p>
        </p:txBody>
      </p:sp>
      <p:sp>
        <p:nvSpPr>
          <p:cNvPr id="302" name="Shape 302"/>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 </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6" name="Shape 306"/>
        <p:cNvGrpSpPr/>
        <p:nvPr/>
      </p:nvGrpSpPr>
      <p:grpSpPr>
        <a:xfrm>
          <a:off x="0" y="0"/>
          <a:ext cx="0" cy="0"/>
          <a:chOff x="0" y="0"/>
          <a:chExt cx="0" cy="0"/>
        </a:xfrm>
      </p:grpSpPr>
      <p:sp>
        <p:nvSpPr>
          <p:cNvPr id="307" name="Shape 307"/>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18</a:t>
            </a:r>
          </a:p>
        </p:txBody>
      </p:sp>
      <p:sp>
        <p:nvSpPr>
          <p:cNvPr id="308" name="Shape 308"/>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Delivery Process Notification</a:t>
            </a:r>
          </a:p>
        </p:txBody>
      </p:sp>
      <p:sp>
        <p:nvSpPr>
          <p:cNvPr id="309" name="Shape 309"/>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1750">
                <a:solidFill>
                  <a:schemeClr val="dk1"/>
                </a:solidFill>
              </a:rPr>
              <a:t>As an employee, I want to receive command and notification from manager, then able to remove the notification when tasks completed, so I will not forgot unplanned add-on during delivery process. </a:t>
            </a:r>
          </a:p>
        </p:txBody>
      </p:sp>
      <p:sp>
        <p:nvSpPr>
          <p:cNvPr id="310" name="Shape 310"/>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 - This is good feature, include this within some sort of driver app?</a:t>
            </a:r>
          </a:p>
        </p:txBody>
      </p:sp>
      <p:sp>
        <p:nvSpPr>
          <p:cNvPr id="311" name="Shape 311"/>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2</a:t>
            </a:r>
          </a:p>
        </p:txBody>
      </p:sp>
      <p:sp>
        <p:nvSpPr>
          <p:cNvPr id="312" name="Shape 312"/>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Must</a:t>
            </a:r>
          </a:p>
        </p:txBody>
      </p:sp>
      <p:sp>
        <p:nvSpPr>
          <p:cNvPr id="313" name="Shape 313"/>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 </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7" name="Shape 317"/>
        <p:cNvGrpSpPr/>
        <p:nvPr/>
      </p:nvGrpSpPr>
      <p:grpSpPr>
        <a:xfrm>
          <a:off x="0" y="0"/>
          <a:ext cx="0" cy="0"/>
          <a:chOff x="0" y="0"/>
          <a:chExt cx="0" cy="0"/>
        </a:xfrm>
      </p:grpSpPr>
      <p:sp>
        <p:nvSpPr>
          <p:cNvPr id="318" name="Shape 318"/>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19</a:t>
            </a:r>
          </a:p>
        </p:txBody>
      </p:sp>
      <p:sp>
        <p:nvSpPr>
          <p:cNvPr id="319" name="Shape 319"/>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Package Status</a:t>
            </a:r>
          </a:p>
        </p:txBody>
      </p:sp>
      <p:sp>
        <p:nvSpPr>
          <p:cNvPr id="320" name="Shape 320"/>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1750">
                <a:solidFill>
                  <a:schemeClr val="dk1"/>
                </a:solidFill>
              </a:rPr>
              <a:t>As a potential customer, i want to be able to accurately track my package through notifications via email so that i can be kept up to date with the package status including any potential delivery issues.</a:t>
            </a:r>
          </a:p>
        </p:txBody>
      </p:sp>
      <p:sp>
        <p:nvSpPr>
          <p:cNvPr id="321" name="Shape 321"/>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 - Click the page that customers can track their package by related reference.    - Get a notification when customers receive an email about package status.</a:t>
            </a:r>
          </a:p>
        </p:txBody>
      </p:sp>
      <p:sp>
        <p:nvSpPr>
          <p:cNvPr id="322" name="Shape 322"/>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8</a:t>
            </a:r>
          </a:p>
        </p:txBody>
      </p:sp>
      <p:sp>
        <p:nvSpPr>
          <p:cNvPr id="323" name="Shape 323"/>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Must</a:t>
            </a:r>
          </a:p>
        </p:txBody>
      </p:sp>
      <p:sp>
        <p:nvSpPr>
          <p:cNvPr id="324" name="Shape 324"/>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 </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8" name="Shape 328"/>
        <p:cNvGrpSpPr/>
        <p:nvPr/>
      </p:nvGrpSpPr>
      <p:grpSpPr>
        <a:xfrm>
          <a:off x="0" y="0"/>
          <a:ext cx="0" cy="0"/>
          <a:chOff x="0" y="0"/>
          <a:chExt cx="0" cy="0"/>
        </a:xfrm>
      </p:grpSpPr>
      <p:sp>
        <p:nvSpPr>
          <p:cNvPr id="329" name="Shape 329"/>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20</a:t>
            </a:r>
          </a:p>
        </p:txBody>
      </p:sp>
      <p:sp>
        <p:nvSpPr>
          <p:cNvPr id="330" name="Shape 330"/>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Calculated Pickup Expenses</a:t>
            </a:r>
          </a:p>
        </p:txBody>
      </p:sp>
      <p:sp>
        <p:nvSpPr>
          <p:cNvPr id="331" name="Shape 331"/>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1750">
                <a:solidFill>
                  <a:schemeClr val="dk1"/>
                </a:solidFill>
              </a:rPr>
              <a:t>As a potential customer, i want to be able to receive accurate shipping quotes so that the pickup expenses are calculated for me prior to finalising my order.</a:t>
            </a:r>
          </a:p>
        </p:txBody>
      </p:sp>
      <p:sp>
        <p:nvSpPr>
          <p:cNvPr id="332" name="Shape 332"/>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 - Shipping quotes will be calculated automatically (up to the weights of package) when customers choose the quantities of the products.</a:t>
            </a:r>
          </a:p>
        </p:txBody>
      </p:sp>
      <p:sp>
        <p:nvSpPr>
          <p:cNvPr id="333" name="Shape 333"/>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2</a:t>
            </a:r>
          </a:p>
        </p:txBody>
      </p:sp>
      <p:sp>
        <p:nvSpPr>
          <p:cNvPr id="334" name="Shape 334"/>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Must</a:t>
            </a:r>
          </a:p>
        </p:txBody>
      </p:sp>
      <p:sp>
        <p:nvSpPr>
          <p:cNvPr id="335" name="Shape 335"/>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 </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9" name="Shape 339"/>
        <p:cNvGrpSpPr/>
        <p:nvPr/>
      </p:nvGrpSpPr>
      <p:grpSpPr>
        <a:xfrm>
          <a:off x="0" y="0"/>
          <a:ext cx="0" cy="0"/>
          <a:chOff x="0" y="0"/>
          <a:chExt cx="0" cy="0"/>
        </a:xfrm>
      </p:grpSpPr>
      <p:sp>
        <p:nvSpPr>
          <p:cNvPr id="340" name="Shape 340"/>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21</a:t>
            </a:r>
          </a:p>
        </p:txBody>
      </p:sp>
      <p:sp>
        <p:nvSpPr>
          <p:cNvPr id="341" name="Shape 341"/>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Choose Pickup Type</a:t>
            </a:r>
          </a:p>
        </p:txBody>
      </p:sp>
      <p:sp>
        <p:nvSpPr>
          <p:cNvPr id="342" name="Shape 342"/>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1750">
                <a:solidFill>
                  <a:schemeClr val="dk1"/>
                </a:solidFill>
              </a:rPr>
              <a:t>As a potential customer, i want to be able to choose between immediate pickups or schedule specific pickup times in order to suit my needs</a:t>
            </a:r>
          </a:p>
        </p:txBody>
      </p:sp>
      <p:sp>
        <p:nvSpPr>
          <p:cNvPr id="343" name="Shape 343"/>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 - buttons which let me as a customer to select pick up time</a:t>
            </a:r>
          </a:p>
        </p:txBody>
      </p:sp>
      <p:sp>
        <p:nvSpPr>
          <p:cNvPr id="344" name="Shape 344"/>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1</a:t>
            </a:r>
          </a:p>
        </p:txBody>
      </p:sp>
      <p:sp>
        <p:nvSpPr>
          <p:cNvPr id="345" name="Shape 345"/>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Must</a:t>
            </a:r>
          </a:p>
        </p:txBody>
      </p:sp>
      <p:sp>
        <p:nvSpPr>
          <p:cNvPr id="346" name="Shape 346"/>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 </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0" name="Shape 350"/>
        <p:cNvGrpSpPr/>
        <p:nvPr/>
      </p:nvGrpSpPr>
      <p:grpSpPr>
        <a:xfrm>
          <a:off x="0" y="0"/>
          <a:ext cx="0" cy="0"/>
          <a:chOff x="0" y="0"/>
          <a:chExt cx="0" cy="0"/>
        </a:xfrm>
      </p:grpSpPr>
      <p:sp>
        <p:nvSpPr>
          <p:cNvPr id="351" name="Shape 351"/>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22</a:t>
            </a:r>
          </a:p>
        </p:txBody>
      </p:sp>
      <p:sp>
        <p:nvSpPr>
          <p:cNvPr id="352" name="Shape 352"/>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Discount Rate</a:t>
            </a:r>
          </a:p>
        </p:txBody>
      </p:sp>
      <p:sp>
        <p:nvSpPr>
          <p:cNvPr id="353" name="Shape 353"/>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1750">
                <a:solidFill>
                  <a:schemeClr val="dk1"/>
                </a:solidFill>
              </a:rPr>
              <a:t>As a business customer, i want to be able to organise a bulk pickup at a discounted rate so that the order is easily documented and at a reasonable price</a:t>
            </a:r>
          </a:p>
        </p:txBody>
      </p:sp>
      <p:sp>
        <p:nvSpPr>
          <p:cNvPr id="354" name="Shape 354"/>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 - Ability to create a 'business account' </a:t>
            </a:r>
            <a:br>
              <a:rPr lang="en-AU" sz="2000">
                <a:solidFill>
                  <a:schemeClr val="dk1"/>
                </a:solidFill>
                <a:latin typeface="Calibri"/>
                <a:ea typeface="Calibri"/>
                <a:cs typeface="Calibri"/>
                <a:sym typeface="Calibri"/>
              </a:rPr>
            </a:br>
            <a:r>
              <a:rPr lang="en-AU" sz="2000">
                <a:solidFill>
                  <a:schemeClr val="dk1"/>
                </a:solidFill>
                <a:latin typeface="Calibri"/>
                <a:ea typeface="Calibri"/>
                <a:cs typeface="Calibri"/>
                <a:sym typeface="Calibri"/>
              </a:rPr>
              <a:t>- Account user can then enter number of packages and their details and a discount will be applied automatically</a:t>
            </a:r>
          </a:p>
        </p:txBody>
      </p:sp>
      <p:sp>
        <p:nvSpPr>
          <p:cNvPr id="355" name="Shape 355"/>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16</a:t>
            </a:r>
          </a:p>
        </p:txBody>
      </p:sp>
      <p:sp>
        <p:nvSpPr>
          <p:cNvPr id="356" name="Shape 356"/>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Must</a:t>
            </a:r>
          </a:p>
        </p:txBody>
      </p:sp>
      <p:sp>
        <p:nvSpPr>
          <p:cNvPr id="357" name="Shape 357"/>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 </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1" name="Shape 361"/>
        <p:cNvGrpSpPr/>
        <p:nvPr/>
      </p:nvGrpSpPr>
      <p:grpSpPr>
        <a:xfrm>
          <a:off x="0" y="0"/>
          <a:ext cx="0" cy="0"/>
          <a:chOff x="0" y="0"/>
          <a:chExt cx="0" cy="0"/>
        </a:xfrm>
      </p:grpSpPr>
      <p:sp>
        <p:nvSpPr>
          <p:cNvPr id="362" name="Shape 362"/>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23</a:t>
            </a:r>
          </a:p>
        </p:txBody>
      </p:sp>
      <p:sp>
        <p:nvSpPr>
          <p:cNvPr id="363" name="Shape 363"/>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SzPct val="25000"/>
              <a:buNone/>
            </a:pPr>
            <a:r>
              <a:rPr lang="en-AU" sz="2800">
                <a:solidFill>
                  <a:schemeClr val="lt1"/>
                </a:solidFill>
                <a:latin typeface="Calibri"/>
                <a:ea typeface="Calibri"/>
                <a:cs typeface="Calibri"/>
                <a:sym typeface="Calibri"/>
              </a:rPr>
              <a:t>					The Interface Design</a:t>
            </a:r>
          </a:p>
        </p:txBody>
      </p:sp>
      <p:sp>
        <p:nvSpPr>
          <p:cNvPr id="364" name="Shape 364"/>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1800">
                <a:solidFill>
                  <a:schemeClr val="dk1"/>
                </a:solidFill>
              </a:rPr>
              <a:t>As a manager, I wish my website would be clean and polished so that my customers will have the best user experience as possible</a:t>
            </a:r>
          </a:p>
        </p:txBody>
      </p:sp>
      <p:sp>
        <p:nvSpPr>
          <p:cNvPr id="365" name="Shape 365"/>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lvl="0" marR="0" rtl="0" algn="l">
              <a:spcBef>
                <a:spcPts val="0"/>
              </a:spcBef>
              <a:buNone/>
            </a:pPr>
            <a:r>
              <a:rPr lang="en-AU" sz="2000">
                <a:solidFill>
                  <a:schemeClr val="dk1"/>
                </a:solidFill>
                <a:latin typeface="Calibri"/>
                <a:ea typeface="Calibri"/>
                <a:cs typeface="Calibri"/>
                <a:sym typeface="Calibri"/>
              </a:rPr>
              <a:t>Acceptance Criteria</a:t>
            </a:r>
          </a:p>
          <a:p>
            <a:pPr lvl="0" marR="0" rtl="0" algn="l">
              <a:spcBef>
                <a:spcPts val="0"/>
              </a:spcBef>
              <a:buNone/>
            </a:pPr>
            <a:r>
              <a:rPr lang="en-AU" sz="2000">
                <a:solidFill>
                  <a:schemeClr val="dk1"/>
                </a:solidFill>
                <a:latin typeface="Calibri"/>
                <a:ea typeface="Calibri"/>
                <a:cs typeface="Calibri"/>
                <a:sym typeface="Calibri"/>
              </a:rPr>
              <a:t>Detail pages and structure the contents to make pages look appealing</a:t>
            </a:r>
          </a:p>
        </p:txBody>
      </p:sp>
      <p:sp>
        <p:nvSpPr>
          <p:cNvPr id="366" name="Shape 366"/>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4</a:t>
            </a:r>
          </a:p>
        </p:txBody>
      </p:sp>
      <p:sp>
        <p:nvSpPr>
          <p:cNvPr id="367" name="Shape 367"/>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Must</a:t>
            </a:r>
          </a:p>
        </p:txBody>
      </p:sp>
      <p:sp>
        <p:nvSpPr>
          <p:cNvPr id="368" name="Shape 368"/>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lvl="0" marR="0" rtl="0" algn="l">
              <a:spcBef>
                <a:spcPts val="0"/>
              </a:spcBef>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495300" y="274637"/>
            <a:ext cx="8915400" cy="1143000"/>
          </a:xfrm>
          <a:prstGeom prst="rect">
            <a:avLst/>
          </a:prstGeom>
        </p:spPr>
        <p:txBody>
          <a:bodyPr anchorCtr="0" anchor="ctr" bIns="91425" lIns="91425" rIns="91425" tIns="91425">
            <a:noAutofit/>
          </a:bodyPr>
          <a:lstStyle/>
          <a:p>
            <a:pPr lvl="0" algn="l">
              <a:spcBef>
                <a:spcPts val="0"/>
              </a:spcBef>
              <a:buNone/>
            </a:pPr>
            <a:r>
              <a:rPr lang="en-AU"/>
              <a:t>What is the project</a:t>
            </a:r>
          </a:p>
        </p:txBody>
      </p:sp>
      <p:sp>
        <p:nvSpPr>
          <p:cNvPr id="97" name="Shape 97"/>
          <p:cNvSpPr txBox="1"/>
          <p:nvPr>
            <p:ph idx="1" type="body"/>
          </p:nvPr>
        </p:nvSpPr>
        <p:spPr>
          <a:xfrm>
            <a:off x="495300" y="1600200"/>
            <a:ext cx="8915400" cy="4526100"/>
          </a:xfrm>
          <a:prstGeom prst="rect">
            <a:avLst/>
          </a:prstGeom>
        </p:spPr>
        <p:txBody>
          <a:bodyPr anchorCtr="0" anchor="t" bIns="91425" lIns="91425" rIns="91425" tIns="91425">
            <a:noAutofit/>
          </a:bodyPr>
          <a:lstStyle/>
          <a:p>
            <a:pPr indent="-228600" lvl="0" marL="457200" rtl="0">
              <a:spcBef>
                <a:spcPts val="0"/>
              </a:spcBef>
            </a:pPr>
            <a:r>
              <a:rPr lang="en-AU"/>
              <a:t>Build a cloud based database</a:t>
            </a:r>
          </a:p>
          <a:p>
            <a:pPr indent="-406400" lvl="1" marL="914400" rtl="0">
              <a:spcBef>
                <a:spcPts val="560"/>
              </a:spcBef>
              <a:buSzPct val="100000"/>
            </a:pPr>
            <a:r>
              <a:rPr lang="en-AU" sz="2800"/>
              <a:t>Store important data:</a:t>
            </a:r>
          </a:p>
          <a:p>
            <a:pPr indent="-381000" lvl="2" marL="1371600" rtl="0">
              <a:spcBef>
                <a:spcPts val="480"/>
              </a:spcBef>
              <a:buSzPct val="100000"/>
            </a:pPr>
            <a:r>
              <a:rPr lang="en-AU" sz="2400"/>
              <a:t>Required in package delivery process.</a:t>
            </a:r>
          </a:p>
          <a:p>
            <a:pPr indent="-381000" lvl="2" marL="1371600" rtl="0">
              <a:spcBef>
                <a:spcPts val="480"/>
              </a:spcBef>
              <a:buSzPct val="100000"/>
            </a:pPr>
            <a:r>
              <a:rPr lang="en-AU" sz="2400"/>
              <a:t>Produce Report</a:t>
            </a:r>
          </a:p>
          <a:p>
            <a:pPr indent="-228600" lvl="0" marL="457200" rtl="0">
              <a:spcBef>
                <a:spcPts val="0"/>
              </a:spcBef>
            </a:pPr>
            <a:r>
              <a:rPr lang="en-AU"/>
              <a:t>Build a Company Website</a:t>
            </a:r>
          </a:p>
          <a:p>
            <a:pPr indent="-406400" lvl="1" marL="914400" marR="0" rtl="0" algn="l">
              <a:lnSpc>
                <a:spcPct val="100000"/>
              </a:lnSpc>
              <a:spcBef>
                <a:spcPts val="560"/>
              </a:spcBef>
              <a:spcAft>
                <a:spcPts val="0"/>
              </a:spcAft>
              <a:buClr>
                <a:schemeClr val="dk1"/>
              </a:buClr>
              <a:buSzPct val="100000"/>
              <a:buFont typeface="Arial"/>
            </a:pPr>
            <a:r>
              <a:rPr lang="en-AU"/>
              <a:t>Digitize the company business process</a:t>
            </a:r>
          </a:p>
          <a:p>
            <a:pPr indent="-228600" lvl="1" marL="914400" marR="0" rtl="0" algn="l">
              <a:lnSpc>
                <a:spcPct val="100000"/>
              </a:lnSpc>
              <a:spcBef>
                <a:spcPts val="560"/>
              </a:spcBef>
              <a:spcAft>
                <a:spcPts val="0"/>
              </a:spcAft>
            </a:pPr>
            <a:r>
              <a:rPr lang="en-AU"/>
              <a:t>Provide 24/7 , everywhere service to manager, employees and customers.</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2" name="Shape 372"/>
        <p:cNvGrpSpPr/>
        <p:nvPr/>
      </p:nvGrpSpPr>
      <p:grpSpPr>
        <a:xfrm>
          <a:off x="0" y="0"/>
          <a:ext cx="0" cy="0"/>
          <a:chOff x="0" y="0"/>
          <a:chExt cx="0" cy="0"/>
        </a:xfrm>
      </p:grpSpPr>
      <p:sp>
        <p:nvSpPr>
          <p:cNvPr id="373" name="Shape 373"/>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24</a:t>
            </a:r>
          </a:p>
        </p:txBody>
      </p:sp>
      <p:sp>
        <p:nvSpPr>
          <p:cNvPr id="374" name="Shape 374"/>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SzPct val="25000"/>
              <a:buNone/>
            </a:pPr>
            <a:r>
              <a:rPr lang="en-AU" sz="2800">
                <a:solidFill>
                  <a:schemeClr val="lt1"/>
                </a:solidFill>
                <a:latin typeface="Calibri"/>
                <a:ea typeface="Calibri"/>
                <a:cs typeface="Calibri"/>
                <a:sym typeface="Calibri"/>
              </a:rPr>
              <a:t>					Permissions Management</a:t>
            </a:r>
          </a:p>
        </p:txBody>
      </p:sp>
      <p:sp>
        <p:nvSpPr>
          <p:cNvPr id="375" name="Shape 375"/>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1800">
                <a:solidFill>
                  <a:schemeClr val="dk1"/>
                </a:solidFill>
              </a:rPr>
              <a:t>As a manager, I would like my website to handle different log in capabilities so that customers do not have access to managerial/employee tasks.</a:t>
            </a:r>
          </a:p>
        </p:txBody>
      </p:sp>
      <p:sp>
        <p:nvSpPr>
          <p:cNvPr id="376" name="Shape 376"/>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lvl="0" marR="0" rtl="0" algn="l">
              <a:spcBef>
                <a:spcPts val="0"/>
              </a:spcBef>
              <a:buNone/>
            </a:pPr>
            <a:r>
              <a:rPr lang="en-AU" sz="2000">
                <a:solidFill>
                  <a:schemeClr val="dk1"/>
                </a:solidFill>
                <a:latin typeface="Calibri"/>
                <a:ea typeface="Calibri"/>
                <a:cs typeface="Calibri"/>
                <a:sym typeface="Calibri"/>
              </a:rPr>
              <a:t>Acceptance Criteria</a:t>
            </a:r>
          </a:p>
          <a:p>
            <a:pPr lvl="0" marR="0" rtl="0" algn="l">
              <a:spcBef>
                <a:spcPts val="0"/>
              </a:spcBef>
              <a:buNone/>
            </a:pPr>
            <a:r>
              <a:rPr lang="en-AU" sz="2000">
                <a:solidFill>
                  <a:schemeClr val="dk1"/>
                </a:solidFill>
                <a:latin typeface="Calibri"/>
                <a:ea typeface="Calibri"/>
                <a:cs typeface="Calibri"/>
                <a:sym typeface="Calibri"/>
              </a:rPr>
              <a:t>Create a log in page for the customers and allow the managers to edit/delete.</a:t>
            </a:r>
            <a:br>
              <a:rPr lang="en-AU" sz="2000">
                <a:solidFill>
                  <a:schemeClr val="dk1"/>
                </a:solidFill>
                <a:latin typeface="Calibri"/>
                <a:ea typeface="Calibri"/>
                <a:cs typeface="Calibri"/>
                <a:sym typeface="Calibri"/>
              </a:rPr>
            </a:br>
            <a:r>
              <a:rPr lang="en-AU" sz="2000">
                <a:solidFill>
                  <a:schemeClr val="dk1"/>
                </a:solidFill>
                <a:latin typeface="Calibri"/>
                <a:ea typeface="Calibri"/>
                <a:cs typeface="Calibri"/>
                <a:sym typeface="Calibri"/>
              </a:rPr>
              <a:t>Separate login page for manager and employee according to ID. Both of them have own different function.</a:t>
            </a:r>
            <a:r>
              <a:rPr lang="en-AU" sz="2000">
                <a:solidFill>
                  <a:schemeClr val="dk1"/>
                </a:solidFill>
                <a:latin typeface="Calibri"/>
                <a:ea typeface="Calibri"/>
                <a:cs typeface="Calibri"/>
                <a:sym typeface="Calibri"/>
              </a:rPr>
              <a:t> </a:t>
            </a:r>
          </a:p>
        </p:txBody>
      </p:sp>
      <p:sp>
        <p:nvSpPr>
          <p:cNvPr id="377" name="Shape 377"/>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6</a:t>
            </a:r>
          </a:p>
        </p:txBody>
      </p:sp>
      <p:sp>
        <p:nvSpPr>
          <p:cNvPr id="378" name="Shape 378"/>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Must</a:t>
            </a:r>
          </a:p>
        </p:txBody>
      </p:sp>
      <p:sp>
        <p:nvSpPr>
          <p:cNvPr id="379" name="Shape 379"/>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lvl="0" marR="0" rtl="0" algn="l">
              <a:spcBef>
                <a:spcPts val="0"/>
              </a:spcBef>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3" name="Shape 383"/>
        <p:cNvGrpSpPr/>
        <p:nvPr/>
      </p:nvGrpSpPr>
      <p:grpSpPr>
        <a:xfrm>
          <a:off x="0" y="0"/>
          <a:ext cx="0" cy="0"/>
          <a:chOff x="0" y="0"/>
          <a:chExt cx="0" cy="0"/>
        </a:xfrm>
      </p:grpSpPr>
      <p:sp>
        <p:nvSpPr>
          <p:cNvPr id="384" name="Shape 384"/>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25</a:t>
            </a:r>
          </a:p>
        </p:txBody>
      </p:sp>
      <p:sp>
        <p:nvSpPr>
          <p:cNvPr id="385" name="Shape 385"/>
          <p:cNvSpPr/>
          <p:nvPr/>
        </p:nvSpPr>
        <p:spPr>
          <a:xfrm>
            <a:off x="831153" y="109434"/>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SzPct val="25000"/>
              <a:buNone/>
            </a:pPr>
            <a:r>
              <a:rPr lang="en-AU" sz="2800">
                <a:solidFill>
                  <a:schemeClr val="lt1"/>
                </a:solidFill>
                <a:latin typeface="Calibri"/>
                <a:ea typeface="Calibri"/>
                <a:cs typeface="Calibri"/>
                <a:sym typeface="Calibri"/>
              </a:rPr>
              <a:t>			Manager Request Notification Portal</a:t>
            </a:r>
          </a:p>
        </p:txBody>
      </p:sp>
      <p:sp>
        <p:nvSpPr>
          <p:cNvPr id="386" name="Shape 386"/>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1800">
                <a:solidFill>
                  <a:schemeClr val="dk1"/>
                </a:solidFill>
              </a:rPr>
              <a:t>As a manager, I would like my website to output the status of a package based upon its delivery so that i am able to track what each employee is doing.</a:t>
            </a:r>
          </a:p>
        </p:txBody>
      </p:sp>
      <p:sp>
        <p:nvSpPr>
          <p:cNvPr id="387" name="Shape 387"/>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lvl="0" marR="0" rtl="0" algn="l">
              <a:spcBef>
                <a:spcPts val="0"/>
              </a:spcBef>
              <a:buNone/>
            </a:pPr>
            <a:r>
              <a:rPr lang="en-AU" sz="2000">
                <a:solidFill>
                  <a:schemeClr val="dk1"/>
                </a:solidFill>
                <a:latin typeface="Calibri"/>
                <a:ea typeface="Calibri"/>
                <a:cs typeface="Calibri"/>
                <a:sym typeface="Calibri"/>
              </a:rPr>
              <a:t>Acceptance Criteria</a:t>
            </a:r>
          </a:p>
          <a:p>
            <a:pPr lvl="0" marR="0" rtl="0" algn="l">
              <a:spcBef>
                <a:spcPts val="0"/>
              </a:spcBef>
              <a:buNone/>
            </a:pPr>
            <a:r>
              <a:rPr lang="en-AU" sz="2000">
                <a:solidFill>
                  <a:schemeClr val="dk1"/>
                </a:solidFill>
                <a:latin typeface="Calibri"/>
                <a:ea typeface="Calibri"/>
                <a:cs typeface="Calibri"/>
                <a:sym typeface="Calibri"/>
              </a:rPr>
              <a:t>Create a page in which the manager is able to edit the employees tasks based upon delivery/pickup</a:t>
            </a:r>
          </a:p>
        </p:txBody>
      </p:sp>
      <p:sp>
        <p:nvSpPr>
          <p:cNvPr id="388" name="Shape 388"/>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6</a:t>
            </a:r>
          </a:p>
        </p:txBody>
      </p:sp>
      <p:sp>
        <p:nvSpPr>
          <p:cNvPr id="389" name="Shape 389"/>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Must</a:t>
            </a:r>
          </a:p>
        </p:txBody>
      </p:sp>
      <p:sp>
        <p:nvSpPr>
          <p:cNvPr id="390" name="Shape 390"/>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lvl="0" marR="0" rtl="0" algn="l">
              <a:spcBef>
                <a:spcPts val="0"/>
              </a:spcBef>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4" name="Shape 394"/>
        <p:cNvGrpSpPr/>
        <p:nvPr/>
      </p:nvGrpSpPr>
      <p:grpSpPr>
        <a:xfrm>
          <a:off x="0" y="0"/>
          <a:ext cx="0" cy="0"/>
          <a:chOff x="0" y="0"/>
          <a:chExt cx="0" cy="0"/>
        </a:xfrm>
      </p:grpSpPr>
      <p:sp>
        <p:nvSpPr>
          <p:cNvPr id="395" name="Shape 395"/>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25</a:t>
            </a:r>
          </a:p>
        </p:txBody>
      </p:sp>
      <p:sp>
        <p:nvSpPr>
          <p:cNvPr id="396" name="Shape 396"/>
          <p:cNvSpPr/>
          <p:nvPr/>
        </p:nvSpPr>
        <p:spPr>
          <a:xfrm>
            <a:off x="831153" y="109434"/>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SzPct val="25000"/>
              <a:buNone/>
            </a:pPr>
            <a:r>
              <a:rPr lang="en-AU" sz="2800">
                <a:solidFill>
                  <a:schemeClr val="lt1"/>
                </a:solidFill>
                <a:latin typeface="Calibri"/>
                <a:ea typeface="Calibri"/>
                <a:cs typeface="Calibri"/>
                <a:sym typeface="Calibri"/>
              </a:rPr>
              <a:t>					Track Employee</a:t>
            </a:r>
          </a:p>
        </p:txBody>
      </p:sp>
      <p:sp>
        <p:nvSpPr>
          <p:cNvPr id="397" name="Shape 397"/>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1800">
                <a:solidFill>
                  <a:schemeClr val="dk1"/>
                </a:solidFill>
              </a:rPr>
              <a:t>As a manager, I would like to be able to track the </a:t>
            </a:r>
            <a:r>
              <a:rPr lang="en-AU" sz="1800">
                <a:solidFill>
                  <a:schemeClr val="dk1"/>
                </a:solidFill>
              </a:rPr>
              <a:t>employee's</a:t>
            </a:r>
            <a:r>
              <a:rPr lang="en-AU" sz="1800">
                <a:solidFill>
                  <a:schemeClr val="dk1"/>
                </a:solidFill>
              </a:rPr>
              <a:t> whereabouts in terms of pickup or delivery so that i am able to allocate other jobs to employees who are not currently out on a run.</a:t>
            </a:r>
          </a:p>
        </p:txBody>
      </p:sp>
      <p:sp>
        <p:nvSpPr>
          <p:cNvPr id="398" name="Shape 398"/>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lvl="0" marR="0" rtl="0" algn="l">
              <a:spcBef>
                <a:spcPts val="0"/>
              </a:spcBef>
              <a:buNone/>
            </a:pPr>
            <a:r>
              <a:rPr lang="en-AU" sz="2000">
                <a:solidFill>
                  <a:schemeClr val="dk1"/>
                </a:solidFill>
                <a:latin typeface="Calibri"/>
                <a:ea typeface="Calibri"/>
                <a:cs typeface="Calibri"/>
                <a:sym typeface="Calibri"/>
              </a:rPr>
              <a:t>Acceptance Criteria</a:t>
            </a:r>
          </a:p>
          <a:p>
            <a:pPr lvl="0" marR="0" rtl="0" algn="l">
              <a:spcBef>
                <a:spcPts val="0"/>
              </a:spcBef>
              <a:buNone/>
            </a:pPr>
            <a:r>
              <a:rPr lang="en-AU" sz="2000">
                <a:solidFill>
                  <a:schemeClr val="dk1"/>
                </a:solidFill>
                <a:latin typeface="Calibri"/>
                <a:ea typeface="Calibri"/>
                <a:cs typeface="Calibri"/>
                <a:sym typeface="Calibri"/>
              </a:rPr>
              <a:t>Create a page in which the manager is able to see the employees tasks and allocate jobs to employees that are currently free.</a:t>
            </a:r>
          </a:p>
        </p:txBody>
      </p:sp>
      <p:sp>
        <p:nvSpPr>
          <p:cNvPr id="399" name="Shape 399"/>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6</a:t>
            </a:r>
          </a:p>
        </p:txBody>
      </p:sp>
      <p:sp>
        <p:nvSpPr>
          <p:cNvPr id="400" name="Shape 400"/>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Must</a:t>
            </a:r>
          </a:p>
        </p:txBody>
      </p:sp>
      <p:sp>
        <p:nvSpPr>
          <p:cNvPr id="401" name="Shape 401"/>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lvl="0" marR="0" rtl="0" algn="l">
              <a:spcBef>
                <a:spcPts val="0"/>
              </a:spcBef>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495300" y="274637"/>
            <a:ext cx="8915400" cy="1143000"/>
          </a:xfrm>
          <a:prstGeom prst="rect">
            <a:avLst/>
          </a:prstGeom>
        </p:spPr>
        <p:txBody>
          <a:bodyPr anchorCtr="0" anchor="ctr" bIns="91425" lIns="91425" rIns="91425" tIns="91425">
            <a:noAutofit/>
          </a:bodyPr>
          <a:lstStyle/>
          <a:p>
            <a:pPr lvl="0" algn="l">
              <a:spcBef>
                <a:spcPts val="0"/>
              </a:spcBef>
              <a:buNone/>
            </a:pPr>
            <a:r>
              <a:rPr lang="en-AU"/>
              <a:t>Motivation</a:t>
            </a:r>
          </a:p>
        </p:txBody>
      </p:sp>
      <p:sp>
        <p:nvSpPr>
          <p:cNvPr id="103" name="Shape 103"/>
          <p:cNvSpPr txBox="1"/>
          <p:nvPr>
            <p:ph idx="1" type="body"/>
          </p:nvPr>
        </p:nvSpPr>
        <p:spPr>
          <a:xfrm>
            <a:off x="495300" y="1600200"/>
            <a:ext cx="8915400" cy="4526100"/>
          </a:xfrm>
          <a:prstGeom prst="rect">
            <a:avLst/>
          </a:prstGeom>
        </p:spPr>
        <p:txBody>
          <a:bodyPr anchorCtr="0" anchor="t" bIns="91425" lIns="91425" rIns="91425" tIns="91425">
            <a:noAutofit/>
          </a:bodyPr>
          <a:lstStyle/>
          <a:p>
            <a:pPr indent="-228600" lvl="0" marL="457200" rtl="0">
              <a:spcBef>
                <a:spcPts val="0"/>
              </a:spcBef>
            </a:pPr>
            <a:r>
              <a:rPr lang="en-AU"/>
              <a:t>Complex package delivery process caused it hard to manage and monitor.</a:t>
            </a:r>
          </a:p>
          <a:p>
            <a:pPr indent="-228600" lvl="0" marL="457200" rtl="0">
              <a:spcBef>
                <a:spcPts val="0"/>
              </a:spcBef>
            </a:pPr>
            <a:r>
              <a:rPr lang="en-AU"/>
              <a:t>Provide better customer service</a:t>
            </a:r>
          </a:p>
          <a:p>
            <a:pPr indent="-228600" lvl="0" marL="457200" rtl="0">
              <a:spcBef>
                <a:spcPts val="0"/>
              </a:spcBef>
            </a:pPr>
            <a:r>
              <a:rPr lang="en-AU"/>
              <a:t>Reduce workload in business process. </a:t>
            </a:r>
          </a:p>
          <a:p>
            <a:pPr indent="-228600" lvl="0" marL="457200" rtl="0">
              <a:spcBef>
                <a:spcPts val="0"/>
              </a:spcBef>
            </a:pPr>
            <a:r>
              <a:rPr lang="en-AU"/>
              <a:t>Reduce chance or human mistake occurred in business process. </a:t>
            </a:r>
          </a:p>
          <a:p>
            <a:pPr indent="-228600" lvl="0" marL="457200">
              <a:spcBef>
                <a:spcPts val="0"/>
              </a:spcBef>
            </a:pPr>
            <a:r>
              <a:rPr lang="en-AU"/>
              <a:t>Digitize useful data and able to access the data anytime, everywhere with internet connection.</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495300" y="274637"/>
            <a:ext cx="8915400" cy="1143000"/>
          </a:xfrm>
          <a:prstGeom prst="rect">
            <a:avLst/>
          </a:prstGeom>
        </p:spPr>
        <p:txBody>
          <a:bodyPr anchorCtr="0" anchor="ctr" bIns="91425" lIns="91425" rIns="91425" tIns="91425">
            <a:noAutofit/>
          </a:bodyPr>
          <a:lstStyle/>
          <a:p>
            <a:pPr lvl="0" algn="l">
              <a:spcBef>
                <a:spcPts val="0"/>
              </a:spcBef>
              <a:buNone/>
            </a:pPr>
            <a:r>
              <a:rPr lang="en-AU"/>
              <a:t>Minimum Requirement</a:t>
            </a:r>
          </a:p>
        </p:txBody>
      </p:sp>
      <p:sp>
        <p:nvSpPr>
          <p:cNvPr id="109" name="Shape 109"/>
          <p:cNvSpPr txBox="1"/>
          <p:nvPr>
            <p:ph idx="1" type="body"/>
          </p:nvPr>
        </p:nvSpPr>
        <p:spPr>
          <a:xfrm>
            <a:off x="495300" y="1600200"/>
            <a:ext cx="8915400" cy="4526100"/>
          </a:xfrm>
          <a:prstGeom prst="rect">
            <a:avLst/>
          </a:prstGeom>
        </p:spPr>
        <p:txBody>
          <a:bodyPr anchorCtr="0" anchor="t" bIns="91425" lIns="91425" rIns="91425" tIns="91425">
            <a:noAutofit/>
          </a:bodyPr>
          <a:lstStyle/>
          <a:p>
            <a:pPr indent="-228600" lvl="0" marL="457200" rtl="0">
              <a:spcBef>
                <a:spcPts val="0"/>
              </a:spcBef>
            </a:pPr>
            <a:r>
              <a:rPr lang="en-AU"/>
              <a:t>Cloud database consists of customer, customer request, delivery, employee data group.</a:t>
            </a:r>
          </a:p>
          <a:p>
            <a:pPr indent="0" lvl="0" marL="0" rtl="0">
              <a:spcBef>
                <a:spcPts val="0"/>
              </a:spcBef>
              <a:buNone/>
            </a:pPr>
            <a:r>
              <a:t/>
            </a:r>
            <a:endParaRPr/>
          </a:p>
          <a:p>
            <a:pPr indent="-228600" lvl="0" marL="457200" rtl="0">
              <a:spcBef>
                <a:spcPts val="0"/>
              </a:spcBef>
            </a:pPr>
            <a:r>
              <a:rPr lang="en-AU"/>
              <a:t>At least 5 different interfaces</a:t>
            </a:r>
          </a:p>
          <a:p>
            <a:pPr indent="0" lvl="0" mar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495300" y="1966799"/>
            <a:ext cx="8915400" cy="1629000"/>
          </a:xfrm>
          <a:prstGeom prst="rect">
            <a:avLst/>
          </a:prstGeom>
        </p:spPr>
        <p:txBody>
          <a:bodyPr anchorCtr="0" anchor="ctr" bIns="91425" lIns="91425" rIns="91425" tIns="91425">
            <a:noAutofit/>
          </a:bodyPr>
          <a:lstStyle/>
          <a:p>
            <a:pPr lvl="0">
              <a:spcBef>
                <a:spcPts val="0"/>
              </a:spcBef>
              <a:buNone/>
            </a:pPr>
            <a:r>
              <a:rPr lang="en-AU"/>
              <a:t>User Stories</a:t>
            </a:r>
          </a:p>
          <a:p>
            <a:pPr lvl="0">
              <a:spcBef>
                <a:spcPts val="0"/>
              </a:spcBef>
              <a:buNone/>
            </a:pPr>
            <a:r>
              <a:rPr lang="en-AU" sz="3000">
                <a:solidFill>
                  <a:srgbClr val="666666"/>
                </a:solidFill>
              </a:rPr>
              <a:t>On the Sport Delivery Website</a:t>
            </a:r>
          </a:p>
          <a:p>
            <a:pPr lvl="0">
              <a:spcBef>
                <a:spcPts val="0"/>
              </a:spcBef>
              <a:buNone/>
            </a:pPr>
            <a:r>
              <a:rPr lang="en-AU" sz="3000">
                <a:solidFill>
                  <a:srgbClr val="666666"/>
                </a:solidFill>
              </a:rPr>
              <a:t>by Tobe||!Tobe Team (Team 35)</a:t>
            </a:r>
          </a:p>
          <a:p>
            <a:pPr lvl="0">
              <a:spcBef>
                <a:spcPts val="0"/>
              </a:spcBef>
              <a:buNone/>
            </a:pPr>
            <a:r>
              <a:t/>
            </a:r>
            <a:endParaRPr sz="2000">
              <a:solidFill>
                <a:srgbClr val="666666"/>
              </a:solidFill>
            </a:endParaRPr>
          </a:p>
          <a:p>
            <a:pPr lvl="0">
              <a:spcBef>
                <a:spcPts val="0"/>
              </a:spcBef>
              <a:buNone/>
            </a:pPr>
            <a:r>
              <a:t/>
            </a:r>
            <a:endParaRPr sz="2000">
              <a:solidFill>
                <a:srgbClr val="666666"/>
              </a:solidFill>
            </a:endParaRPr>
          </a:p>
          <a:p>
            <a:pPr lvl="0">
              <a:spcBef>
                <a:spcPts val="0"/>
              </a:spcBef>
              <a:buNone/>
            </a:pPr>
            <a:r>
              <a:rPr lang="en-AU" sz="2000" u="sng">
                <a:solidFill>
                  <a:srgbClr val="000000"/>
                </a:solidFill>
              </a:rPr>
              <a:t>		</a:t>
            </a:r>
          </a:p>
          <a:p>
            <a:pPr lvl="0">
              <a:spcBef>
                <a:spcPts val="0"/>
              </a:spcBef>
              <a:buNone/>
            </a:pPr>
            <a:r>
              <a:t/>
            </a:r>
            <a:endParaRPr sz="2000" u="sng">
              <a:solidFill>
                <a:srgbClr val="000000"/>
              </a:solidFill>
            </a:endParaRPr>
          </a:p>
        </p:txBody>
      </p:sp>
      <p:graphicFrame>
        <p:nvGraphicFramePr>
          <p:cNvPr id="115" name="Shape 115"/>
          <p:cNvGraphicFramePr/>
          <p:nvPr/>
        </p:nvGraphicFramePr>
        <p:xfrm>
          <a:off x="1017300" y="3392750"/>
          <a:ext cx="3000000" cy="3000000"/>
        </p:xfrm>
        <a:graphic>
          <a:graphicData uri="http://schemas.openxmlformats.org/drawingml/2006/table">
            <a:tbl>
              <a:tblPr>
                <a:noFill/>
                <a:tableStyleId>{3CF11410-7267-4C88-B826-1B05AE647566}</a:tableStyleId>
              </a:tblPr>
              <a:tblGrid>
                <a:gridCol w="4000500"/>
                <a:gridCol w="4000500"/>
              </a:tblGrid>
              <a:tr h="381000">
                <a:tc>
                  <a:txBody>
                    <a:bodyPr>
                      <a:noAutofit/>
                    </a:bodyPr>
                    <a:lstStyle/>
                    <a:p>
                      <a:pPr lvl="0">
                        <a:spcBef>
                          <a:spcPts val="0"/>
                        </a:spcBef>
                        <a:buNone/>
                      </a:pPr>
                      <a:r>
                        <a:rPr lang="en-AU"/>
                        <a:t>Student Number</a:t>
                      </a:r>
                    </a:p>
                  </a:txBody>
                  <a:tcPr marT="91425" marB="91425" marR="91425" marL="91425"/>
                </a:tc>
                <a:tc>
                  <a:txBody>
                    <a:bodyPr>
                      <a:noAutofit/>
                    </a:bodyPr>
                    <a:lstStyle/>
                    <a:p>
                      <a:pPr lvl="0">
                        <a:spcBef>
                          <a:spcPts val="0"/>
                        </a:spcBef>
                        <a:buNone/>
                      </a:pPr>
                      <a:r>
                        <a:rPr lang="en-AU"/>
                        <a:t>Team Member Name</a:t>
                      </a:r>
                    </a:p>
                  </a:txBody>
                  <a:tcPr marT="91425" marB="91425" marR="91425" marL="91425"/>
                </a:tc>
              </a:tr>
              <a:tr h="381000">
                <a:tc>
                  <a:txBody>
                    <a:bodyPr>
                      <a:noAutofit/>
                    </a:bodyPr>
                    <a:lstStyle/>
                    <a:p>
                      <a:pPr lvl="0">
                        <a:spcBef>
                          <a:spcPts val="0"/>
                        </a:spcBef>
                        <a:buNone/>
                      </a:pPr>
                      <a:r>
                        <a:rPr lang="en-AU"/>
                        <a:t>N9262555</a:t>
                      </a:r>
                    </a:p>
                  </a:txBody>
                  <a:tcPr marT="91425" marB="91425" marR="91425" marL="91425"/>
                </a:tc>
                <a:tc>
                  <a:txBody>
                    <a:bodyPr>
                      <a:noAutofit/>
                    </a:bodyPr>
                    <a:lstStyle/>
                    <a:p>
                      <a:pPr lvl="0">
                        <a:spcBef>
                          <a:spcPts val="0"/>
                        </a:spcBef>
                        <a:buNone/>
                      </a:pPr>
                      <a:r>
                        <a:rPr lang="en-AU"/>
                        <a:t>Zhao Zhen Tang</a:t>
                      </a:r>
                    </a:p>
                  </a:txBody>
                  <a:tcPr marT="91425" marB="91425" marR="91425" marL="91425"/>
                </a:tc>
              </a:tr>
              <a:tr h="381000">
                <a:tc>
                  <a:txBody>
                    <a:bodyPr>
                      <a:noAutofit/>
                    </a:bodyPr>
                    <a:lstStyle/>
                    <a:p>
                      <a:pPr lvl="0">
                        <a:spcBef>
                          <a:spcPts val="0"/>
                        </a:spcBef>
                        <a:buNone/>
                      </a:pPr>
                      <a:r>
                        <a:rPr lang="en-AU"/>
                        <a:t>N9404031</a:t>
                      </a:r>
                    </a:p>
                  </a:txBody>
                  <a:tcPr marT="91425" marB="91425" marR="91425" marL="91425"/>
                </a:tc>
                <a:tc>
                  <a:txBody>
                    <a:bodyPr>
                      <a:noAutofit/>
                    </a:bodyPr>
                    <a:lstStyle/>
                    <a:p>
                      <a:pPr lvl="0">
                        <a:spcBef>
                          <a:spcPts val="0"/>
                        </a:spcBef>
                        <a:buNone/>
                      </a:pPr>
                      <a:r>
                        <a:rPr lang="en-AU"/>
                        <a:t>Nathan Walker</a:t>
                      </a:r>
                    </a:p>
                  </a:txBody>
                  <a:tcPr marT="91425" marB="91425" marR="91425" marL="91425"/>
                </a:tc>
              </a:tr>
              <a:tr h="381000">
                <a:tc>
                  <a:txBody>
                    <a:bodyPr>
                      <a:noAutofit/>
                    </a:bodyPr>
                    <a:lstStyle/>
                    <a:p>
                      <a:pPr lvl="0">
                        <a:spcBef>
                          <a:spcPts val="0"/>
                        </a:spcBef>
                        <a:buNone/>
                      </a:pPr>
                      <a:r>
                        <a:rPr lang="en-AU"/>
                        <a:t>N9317881</a:t>
                      </a:r>
                    </a:p>
                  </a:txBody>
                  <a:tcPr marT="91425" marB="91425" marR="91425" marL="91425"/>
                </a:tc>
                <a:tc>
                  <a:txBody>
                    <a:bodyPr>
                      <a:noAutofit/>
                    </a:bodyPr>
                    <a:lstStyle/>
                    <a:p>
                      <a:pPr lvl="0">
                        <a:spcBef>
                          <a:spcPts val="0"/>
                        </a:spcBef>
                        <a:buNone/>
                      </a:pPr>
                      <a:r>
                        <a:rPr lang="en-AU"/>
                        <a:t>Pang Chun Sang</a:t>
                      </a:r>
                    </a:p>
                  </a:txBody>
                  <a:tcPr marT="91425" marB="91425" marR="91425" marL="91425"/>
                </a:tc>
              </a:tr>
              <a:tr h="381000">
                <a:tc>
                  <a:txBody>
                    <a:bodyPr>
                      <a:noAutofit/>
                    </a:bodyPr>
                    <a:lstStyle/>
                    <a:p>
                      <a:pPr lvl="0">
                        <a:spcBef>
                          <a:spcPts val="0"/>
                        </a:spcBef>
                        <a:buNone/>
                      </a:pPr>
                      <a:r>
                        <a:rPr lang="en-AU"/>
                        <a:t>N9433023</a:t>
                      </a:r>
                    </a:p>
                  </a:txBody>
                  <a:tcPr marT="91425" marB="91425" marR="91425" marL="91425"/>
                </a:tc>
                <a:tc>
                  <a:txBody>
                    <a:bodyPr>
                      <a:noAutofit/>
                    </a:bodyPr>
                    <a:lstStyle/>
                    <a:p>
                      <a:pPr lvl="0">
                        <a:spcBef>
                          <a:spcPts val="0"/>
                        </a:spcBef>
                        <a:buNone/>
                      </a:pPr>
                      <a:r>
                        <a:rPr lang="en-AU"/>
                        <a:t>Timothy Moffett</a:t>
                      </a: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l">
              <a:spcBef>
                <a:spcPts val="0"/>
              </a:spcBef>
              <a:buSzPct val="25000"/>
              <a:buNone/>
            </a:pPr>
            <a:r>
              <a:rPr b="0" i="0" lang="en-AU" sz="2000" u="none" cap="none" strike="noStrike">
                <a:solidFill>
                  <a:schemeClr val="dk1"/>
                </a:solidFill>
                <a:latin typeface="Calibri"/>
                <a:ea typeface="Calibri"/>
                <a:cs typeface="Calibri"/>
                <a:sym typeface="Calibri"/>
              </a:rPr>
              <a:t> I</a:t>
            </a:r>
            <a:r>
              <a:rPr lang="en-AU" sz="2000">
                <a:solidFill>
                  <a:schemeClr val="dk1"/>
                </a:solidFill>
                <a:latin typeface="Calibri"/>
                <a:ea typeface="Calibri"/>
                <a:cs typeface="Calibri"/>
                <a:sym typeface="Calibri"/>
              </a:rPr>
              <a:t>   1</a:t>
            </a:r>
          </a:p>
        </p:txBody>
      </p:sp>
      <p:sp>
        <p:nvSpPr>
          <p:cNvPr id="121" name="Shape 121"/>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Customer Testimony</a:t>
            </a:r>
          </a:p>
        </p:txBody>
      </p:sp>
      <p:sp>
        <p:nvSpPr>
          <p:cNvPr id="122" name="Shape 122"/>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1800">
                <a:solidFill>
                  <a:schemeClr val="dk1"/>
                </a:solidFill>
              </a:rPr>
              <a:t>As a manager, I want to publish our company achievement and performance on website, so that customer gain more trust on our service.</a:t>
            </a:r>
          </a:p>
        </p:txBody>
      </p:sp>
      <p:sp>
        <p:nvSpPr>
          <p:cNvPr id="123" name="Shape 123"/>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 Link to statistics</a:t>
            </a:r>
            <a:br>
              <a:rPr lang="en-AU" sz="2000">
                <a:solidFill>
                  <a:schemeClr val="dk1"/>
                </a:solidFill>
                <a:latin typeface="Calibri"/>
                <a:ea typeface="Calibri"/>
                <a:cs typeface="Calibri"/>
                <a:sym typeface="Calibri"/>
              </a:rPr>
            </a:br>
            <a:r>
              <a:rPr lang="en-AU" sz="2000">
                <a:solidFill>
                  <a:schemeClr val="dk1"/>
                </a:solidFill>
                <a:latin typeface="Calibri"/>
                <a:ea typeface="Calibri"/>
                <a:cs typeface="Calibri"/>
                <a:sym typeface="Calibri"/>
              </a:rPr>
              <a:t>- number relating to company performance displayed</a:t>
            </a:r>
            <a:br>
              <a:rPr lang="en-AU" sz="2000">
                <a:solidFill>
                  <a:schemeClr val="dk1"/>
                </a:solidFill>
                <a:latin typeface="Calibri"/>
                <a:ea typeface="Calibri"/>
                <a:cs typeface="Calibri"/>
                <a:sym typeface="Calibri"/>
              </a:rPr>
            </a:br>
            <a:r>
              <a:rPr lang="en-AU" sz="2000">
                <a:solidFill>
                  <a:schemeClr val="dk1"/>
                </a:solidFill>
                <a:latin typeface="Calibri"/>
                <a:ea typeface="Calibri"/>
                <a:cs typeface="Calibri"/>
                <a:sym typeface="Calibri"/>
              </a:rPr>
              <a:t>- dynamically updated?</a:t>
            </a:r>
          </a:p>
        </p:txBody>
      </p:sp>
      <p:sp>
        <p:nvSpPr>
          <p:cNvPr id="124" name="Shape 124"/>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4</a:t>
            </a:r>
          </a:p>
        </p:txBody>
      </p:sp>
      <p:sp>
        <p:nvSpPr>
          <p:cNvPr id="125" name="Shape 125"/>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Must</a:t>
            </a:r>
          </a:p>
        </p:txBody>
      </p:sp>
      <p:sp>
        <p:nvSpPr>
          <p:cNvPr id="126" name="Shape 126"/>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 </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2</a:t>
            </a:r>
          </a:p>
        </p:txBody>
      </p:sp>
      <p:sp>
        <p:nvSpPr>
          <p:cNvPr id="132" name="Shape 132"/>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Simple FaQ</a:t>
            </a:r>
          </a:p>
        </p:txBody>
      </p:sp>
      <p:sp>
        <p:nvSpPr>
          <p:cNvPr id="133" name="Shape 133"/>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1800">
                <a:solidFill>
                  <a:schemeClr val="dk1"/>
                </a:solidFill>
              </a:rPr>
              <a:t>As a manager, I wish my website have simple FaQ section, so that general question can be answered.</a:t>
            </a:r>
          </a:p>
        </p:txBody>
      </p:sp>
      <p:sp>
        <p:nvSpPr>
          <p:cNvPr id="134" name="Shape 134"/>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 - Link to FAQ</a:t>
            </a:r>
            <a:br>
              <a:rPr lang="en-AU" sz="2000">
                <a:solidFill>
                  <a:schemeClr val="dk1"/>
                </a:solidFill>
                <a:latin typeface="Calibri"/>
                <a:ea typeface="Calibri"/>
                <a:cs typeface="Calibri"/>
                <a:sym typeface="Calibri"/>
              </a:rPr>
            </a:br>
            <a:r>
              <a:rPr lang="en-AU" sz="2000">
                <a:solidFill>
                  <a:schemeClr val="dk1"/>
                </a:solidFill>
                <a:latin typeface="Calibri"/>
                <a:ea typeface="Calibri"/>
                <a:cs typeface="Calibri"/>
                <a:sym typeface="Calibri"/>
              </a:rPr>
              <a:t>- More than 5 questions with answers on FAQ page</a:t>
            </a:r>
            <a:br>
              <a:rPr lang="en-AU" sz="2000">
                <a:solidFill>
                  <a:schemeClr val="dk1"/>
                </a:solidFill>
                <a:latin typeface="Calibri"/>
                <a:ea typeface="Calibri"/>
                <a:cs typeface="Calibri"/>
                <a:sym typeface="Calibri"/>
              </a:rPr>
            </a:br>
            <a:r>
              <a:rPr lang="en-AU" sz="2000">
                <a:solidFill>
                  <a:schemeClr val="dk1"/>
                </a:solidFill>
                <a:latin typeface="Calibri"/>
                <a:ea typeface="Calibri"/>
                <a:cs typeface="Calibri"/>
                <a:sym typeface="Calibri"/>
              </a:rPr>
              <a:t>- Different question sections for each type of customer? ("corporate" questions, "regular consumer" questions)</a:t>
            </a:r>
          </a:p>
        </p:txBody>
      </p:sp>
      <p:sp>
        <p:nvSpPr>
          <p:cNvPr id="135" name="Shape 135"/>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2</a:t>
            </a:r>
          </a:p>
        </p:txBody>
      </p:sp>
      <p:sp>
        <p:nvSpPr>
          <p:cNvPr id="136" name="Shape 136"/>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Must</a:t>
            </a:r>
          </a:p>
        </p:txBody>
      </p:sp>
      <p:sp>
        <p:nvSpPr>
          <p:cNvPr id="137" name="Shape 137"/>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 </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p:nvPr/>
        </p:nvSpPr>
        <p:spPr>
          <a:xfrm>
            <a:off x="39152" y="109409"/>
            <a:ext cx="719999"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3</a:t>
            </a:r>
          </a:p>
        </p:txBody>
      </p:sp>
      <p:sp>
        <p:nvSpPr>
          <p:cNvPr id="143" name="Shape 143"/>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 Company News</a:t>
            </a:r>
          </a:p>
        </p:txBody>
      </p:sp>
      <p:sp>
        <p:nvSpPr>
          <p:cNvPr id="144" name="Shape 144"/>
          <p:cNvSpPr/>
          <p:nvPr/>
        </p:nvSpPr>
        <p:spPr>
          <a:xfrm>
            <a:off x="39152" y="822470"/>
            <a:ext cx="9828000" cy="2339999"/>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1800">
                <a:solidFill>
                  <a:schemeClr val="dk1"/>
                </a:solidFill>
              </a:rPr>
              <a:t>As a manager, I wish my website have a news section, so that I can post important news and update to let customer acknowledge.</a:t>
            </a:r>
          </a:p>
        </p:txBody>
      </p:sp>
      <p:sp>
        <p:nvSpPr>
          <p:cNvPr id="145" name="Shape 145"/>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8" lvl="0" marL="179388"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 - Sliding banner on main page with featured news images/text</a:t>
            </a:r>
            <a:br>
              <a:rPr lang="en-AU" sz="2000">
                <a:solidFill>
                  <a:schemeClr val="dk1"/>
                </a:solidFill>
                <a:latin typeface="Calibri"/>
                <a:ea typeface="Calibri"/>
                <a:cs typeface="Calibri"/>
                <a:sym typeface="Calibri"/>
              </a:rPr>
            </a:br>
            <a:r>
              <a:rPr lang="en-AU" sz="2000">
                <a:solidFill>
                  <a:schemeClr val="dk1"/>
                </a:solidFill>
                <a:latin typeface="Calibri"/>
                <a:ea typeface="Calibri"/>
                <a:cs typeface="Calibri"/>
                <a:sym typeface="Calibri"/>
              </a:rPr>
              <a:t>- News template for manager to post with</a:t>
            </a:r>
            <a:br>
              <a:rPr lang="en-AU" sz="2000">
                <a:solidFill>
                  <a:schemeClr val="dk1"/>
                </a:solidFill>
                <a:latin typeface="Calibri"/>
                <a:ea typeface="Calibri"/>
                <a:cs typeface="Calibri"/>
                <a:sym typeface="Calibri"/>
              </a:rPr>
            </a:br>
            <a:r>
              <a:rPr lang="en-AU" sz="2000">
                <a:solidFill>
                  <a:schemeClr val="dk1"/>
                </a:solidFill>
                <a:latin typeface="Calibri"/>
                <a:ea typeface="Calibri"/>
                <a:cs typeface="Calibri"/>
                <a:sym typeface="Calibri"/>
              </a:rPr>
              <a:t>- Email notification when new news posted</a:t>
            </a:r>
          </a:p>
        </p:txBody>
      </p:sp>
      <p:sp>
        <p:nvSpPr>
          <p:cNvPr id="146" name="Shape 146"/>
          <p:cNvSpPr/>
          <p:nvPr/>
        </p:nvSpPr>
        <p:spPr>
          <a:xfrm>
            <a:off x="9147153" y="109409"/>
            <a:ext cx="719999"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8</a:t>
            </a:r>
          </a:p>
        </p:txBody>
      </p:sp>
      <p:sp>
        <p:nvSpPr>
          <p:cNvPr id="147" name="Shape 147"/>
          <p:cNvSpPr/>
          <p:nvPr/>
        </p:nvSpPr>
        <p:spPr>
          <a:xfrm>
            <a:off x="8283153" y="109409"/>
            <a:ext cx="791999"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Should</a:t>
            </a:r>
          </a:p>
        </p:txBody>
      </p:sp>
      <p:sp>
        <p:nvSpPr>
          <p:cNvPr id="148" name="Shape 148"/>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8" lvl="0" marL="179388"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 </a:t>
            </a: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