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8" r:id="rId8"/>
    <p:sldId id="264" r:id="rId9"/>
    <p:sldId id="269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8E7F-DCB3-47F4-B042-D9005970E8B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tp=&amp;arnumber=7943788&amp;isnumber=794355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6445045"/>
            <a:ext cx="351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Nasa Orbital Debris  Program Office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Modelling and Simulation of Kessler Syndrome in Low Earth Orbit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471421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 determination of critical densities, time to tipping point, and risk after tip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Model can be partially validated using NASA’s ORDEM model</a:t>
            </a:r>
          </a:p>
          <a:p>
            <a:r>
              <a:rPr lang="en-US" dirty="0" smtClean="0"/>
              <a:t>Additional validation can be performed by turning back the clock and observing what the model predicts based on historical data</a:t>
            </a:r>
          </a:p>
          <a:p>
            <a:r>
              <a:rPr lang="en-US" dirty="0" smtClean="0"/>
              <a:t>Is it believable? </a:t>
            </a:r>
          </a:p>
          <a:p>
            <a:r>
              <a:rPr lang="en-US" dirty="0" smtClean="0"/>
              <a:t>Wait 10 years, check again (actually done for Kessler syndrome)</a:t>
            </a:r>
          </a:p>
        </p:txBody>
      </p:sp>
    </p:spTree>
    <p:extLst>
      <p:ext uri="{BB962C8B-B14F-4D97-AF65-F5344CB8AC3E}">
        <p14:creationId xmlns:p14="http://schemas.microsoft.com/office/powerpoint/2010/main" val="33373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February 20: Basic satellite trajectories can be computed and modelled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March 10: Code compiles correctly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all features present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March 20: Code fully debugged. Test scenarios agree with published data.</a:t>
            </a:r>
          </a:p>
          <a:p>
            <a:r>
              <a:rPr lang="en-US" dirty="0" smtClean="0"/>
              <a:t>April 1: All data gathered.</a:t>
            </a:r>
          </a:p>
          <a:p>
            <a:r>
              <a:rPr lang="en-US" dirty="0" smtClean="0"/>
              <a:t>April 17: Report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Donald </a:t>
            </a:r>
            <a:r>
              <a:rPr lang="en-US" dirty="0"/>
              <a:t>J. Kessler et </a:t>
            </a:r>
            <a:r>
              <a:rPr lang="en-US" dirty="0" smtClean="0"/>
              <a:t>al. </a:t>
            </a:r>
            <a:r>
              <a:rPr lang="en-US" i="1" dirty="0" smtClean="0"/>
              <a:t>THE </a:t>
            </a:r>
            <a:r>
              <a:rPr lang="en-US" i="1" dirty="0"/>
              <a:t>KESSLER SYNDROME: IMPLICATIONS TO </a:t>
            </a:r>
            <a:r>
              <a:rPr lang="en-US" i="1" dirty="0" smtClean="0"/>
              <a:t>FUTURE SPACE OPERATIONS.</a:t>
            </a:r>
            <a:r>
              <a:rPr lang="en-US" dirty="0" smtClean="0"/>
              <a:t> 2010</a:t>
            </a:r>
          </a:p>
          <a:p>
            <a:r>
              <a:rPr lang="en-US" dirty="0"/>
              <a:t>R L Phipps, K &amp; B Baker, S &amp; A Libby, D &amp; S </a:t>
            </a:r>
            <a:r>
              <a:rPr lang="en-US" dirty="0" err="1"/>
              <a:t>Liedahl</a:t>
            </a:r>
            <a:r>
              <a:rPr lang="en-US" dirty="0"/>
              <a:t>, S &amp; D Olivier, L &amp; Pleasance, A &amp; E </a:t>
            </a:r>
            <a:r>
              <a:rPr lang="en-US" dirty="0" err="1"/>
              <a:t>Rubenchik</a:t>
            </a:r>
            <a:r>
              <a:rPr lang="en-US" dirty="0"/>
              <a:t>, J &amp; V </a:t>
            </a:r>
            <a:r>
              <a:rPr lang="en-US" dirty="0" err="1"/>
              <a:t>Trebes</a:t>
            </a:r>
            <a:r>
              <a:rPr lang="en-US" dirty="0"/>
              <a:t>, E &amp; George, B &amp; P </a:t>
            </a:r>
            <a:r>
              <a:rPr lang="en-US" dirty="0" err="1" smtClean="0"/>
              <a:t>Marcovici</a:t>
            </a:r>
            <a:r>
              <a:rPr lang="en-US" dirty="0" smtClean="0"/>
              <a:t>, </a:t>
            </a:r>
            <a:r>
              <a:rPr lang="en-US" dirty="0"/>
              <a:t>Reilly &amp; Phipps, Claude &amp; L Baker, Kevin &amp; Libby, Stephen &amp; A </a:t>
            </a:r>
            <a:r>
              <a:rPr lang="en-US" dirty="0" err="1"/>
              <a:t>Liedahl</a:t>
            </a:r>
            <a:r>
              <a:rPr lang="en-US" dirty="0"/>
              <a:t>, Duane &amp; Olivier, Scot &amp; D Pleasance, Lyn &amp; </a:t>
            </a:r>
            <a:r>
              <a:rPr lang="en-US" dirty="0" err="1"/>
              <a:t>Rubenchik</a:t>
            </a:r>
            <a:r>
              <a:rPr lang="en-US" dirty="0"/>
              <a:t>, Alexander &amp; E </a:t>
            </a:r>
            <a:r>
              <a:rPr lang="en-US" dirty="0" err="1"/>
              <a:t>Trebes</a:t>
            </a:r>
            <a:r>
              <a:rPr lang="en-US" dirty="0"/>
              <a:t>, James &amp; T Valley, Michael. (2012). Removing Orbital Debris with Pulsed Lasers. AIP Conference Proceedings. 1464. 10.1063/1.4739901. </a:t>
            </a:r>
            <a:endParaRPr lang="en-US" dirty="0" smtClean="0"/>
          </a:p>
          <a:p>
            <a:r>
              <a:rPr lang="en-US" dirty="0"/>
              <a:t>H. </a:t>
            </a:r>
            <a:r>
              <a:rPr lang="en-US" dirty="0" err="1"/>
              <a:t>Hakima</a:t>
            </a:r>
            <a:r>
              <a:rPr lang="en-US" dirty="0"/>
              <a:t> and M. R. </a:t>
            </a:r>
            <a:r>
              <a:rPr lang="en-US" dirty="0" err="1"/>
              <a:t>Emami</a:t>
            </a:r>
            <a:r>
              <a:rPr lang="en-US" dirty="0"/>
              <a:t>, "Prioritizing orbital debris for active debris removal missions," </a:t>
            </a:r>
            <a:r>
              <a:rPr lang="en-US" i="1" dirty="0"/>
              <a:t>2017 IEEE Aerospace Conference</a:t>
            </a:r>
            <a:r>
              <a:rPr lang="en-US" dirty="0"/>
              <a:t>, Big Sky, MT, 2017, pp. 1-11.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10.1109/AERO.2017.7943788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URL: </a:t>
            </a:r>
            <a:r>
              <a:rPr lang="en-US" dirty="0">
                <a:hlinkClick r:id="rId2"/>
              </a:rPr>
              <a:t>http://ieeexplore.ieee.org/stamp/stamp.jsp?tp=&amp;</a:t>
            </a:r>
            <a:r>
              <a:rPr lang="en-US" dirty="0" smtClean="0">
                <a:hlinkClick r:id="rId2"/>
              </a:rPr>
              <a:t>arnumber=7943788&amp;isnumber=7943554</a:t>
            </a:r>
            <a:endParaRPr lang="en-US" dirty="0" smtClean="0"/>
          </a:p>
          <a:p>
            <a:r>
              <a:rPr lang="en-US" dirty="0"/>
              <a:t>Ireland, S. (2010). </a:t>
            </a:r>
            <a:r>
              <a:rPr lang="en-US" i="1" dirty="0"/>
              <a:t>Dodging bullets: The threat of space debris to U.S. national security</a:t>
            </a:r>
            <a:r>
              <a:rPr lang="en-US" dirty="0"/>
              <a:t> (Unpublished master's thesis). Thesis / Dissertation ETD</a:t>
            </a:r>
            <a:r>
              <a:rPr lang="en-US" dirty="0" smtClean="0"/>
              <a:t>.</a:t>
            </a:r>
          </a:p>
          <a:p>
            <a:r>
              <a:rPr lang="en-US" dirty="0" smtClean="0"/>
              <a:t>(Others omitted for brevity, but available on request).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Nonfunctional spacecraft and debris accumulate over time</a:t>
            </a:r>
          </a:p>
          <a:p>
            <a:r>
              <a:rPr lang="en-US" dirty="0" smtClean="0"/>
              <a:t>Crash events between satellites and debris creates more debris</a:t>
            </a:r>
          </a:p>
          <a:p>
            <a:r>
              <a:rPr lang="en-US" dirty="0" smtClean="0"/>
              <a:t>Domino effect</a:t>
            </a:r>
          </a:p>
          <a:p>
            <a:r>
              <a:rPr lang="en-US" dirty="0" smtClean="0"/>
              <a:t>Iridium/Cosmos collision alone created &gt;1500 fragments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03" y="1538748"/>
            <a:ext cx="4601497" cy="460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1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796324" cy="5913634"/>
          </a:xfrm>
        </p:spPr>
      </p:pic>
      <p:sp>
        <p:nvSpPr>
          <p:cNvPr id="6" name="Rectangle 5"/>
          <p:cNvSpPr/>
          <p:nvPr/>
        </p:nvSpPr>
        <p:spPr>
          <a:xfrm>
            <a:off x="1143000" y="6196921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Donald J. Kessler et </a:t>
            </a:r>
            <a:r>
              <a:rPr lang="en-US" dirty="0" smtClean="0"/>
              <a:t>al. </a:t>
            </a:r>
            <a:r>
              <a:rPr lang="en-US" i="1" dirty="0" smtClean="0"/>
              <a:t>THE </a:t>
            </a:r>
            <a:r>
              <a:rPr lang="en-US" i="1" dirty="0"/>
              <a:t>KESSLER SYNDROME: IMPLICATIONS TO FUTURE</a:t>
            </a:r>
          </a:p>
          <a:p>
            <a:r>
              <a:rPr lang="en-US" i="1" dirty="0"/>
              <a:t>SPACE </a:t>
            </a:r>
            <a:r>
              <a:rPr lang="en-US" i="1" dirty="0" smtClean="0"/>
              <a:t>OPERATIONS</a:t>
            </a:r>
            <a:r>
              <a:rPr lang="en-US" dirty="0" smtClean="0"/>
              <a:t>. 2010. (Figure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will Kessler Syndrome render LEO too risky for manned space stations?</a:t>
            </a:r>
          </a:p>
          <a:p>
            <a:r>
              <a:rPr lang="en-US" dirty="0" smtClean="0"/>
              <a:t>When will it be too risky to manned spaceflight of any kind?</a:t>
            </a:r>
          </a:p>
          <a:p>
            <a:r>
              <a:rPr lang="en-US" dirty="0" smtClean="0"/>
              <a:t>How will </a:t>
            </a:r>
            <a:br>
              <a:rPr lang="en-US" dirty="0" smtClean="0"/>
            </a:br>
            <a:r>
              <a:rPr lang="en-US" dirty="0" smtClean="0"/>
              <a:t>removal </a:t>
            </a:r>
            <a:br>
              <a:rPr lang="en-US" dirty="0" smtClean="0"/>
            </a:br>
            <a:r>
              <a:rPr lang="en-US" dirty="0" smtClean="0"/>
              <a:t>methods and</a:t>
            </a:r>
            <a:br>
              <a:rPr lang="en-US" dirty="0" smtClean="0"/>
            </a:br>
            <a:r>
              <a:rPr lang="en-US" dirty="0" smtClean="0"/>
              <a:t>satellite/</a:t>
            </a:r>
            <a:br>
              <a:rPr lang="en-US" dirty="0" smtClean="0"/>
            </a:br>
            <a:r>
              <a:rPr lang="en-US" dirty="0" smtClean="0"/>
              <a:t>debris </a:t>
            </a:r>
            <a:br>
              <a:rPr lang="en-US" dirty="0" smtClean="0"/>
            </a:br>
            <a:r>
              <a:rPr lang="en-US" dirty="0" smtClean="0"/>
              <a:t>densities </a:t>
            </a:r>
            <a:br>
              <a:rPr lang="en-US" dirty="0" smtClean="0"/>
            </a:br>
            <a:r>
              <a:rPr lang="en-US" dirty="0" smtClean="0"/>
              <a:t>interact </a:t>
            </a:r>
            <a:br>
              <a:rPr lang="en-US" dirty="0" smtClean="0"/>
            </a:br>
            <a:r>
              <a:rPr lang="en-US" dirty="0" smtClean="0"/>
              <a:t>with risk?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27" y="3352800"/>
            <a:ext cx="6171800" cy="27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or adapt a simulation environment that can model 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The density of debris in space over time, as described in current literature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Additional satellite launches over the next 10 years, as described in literature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Danger </a:t>
            </a:r>
            <a:r>
              <a:rPr lang="en-US" dirty="0" smtClean="0">
                <a:solidFill>
                  <a:srgbClr val="FFC000"/>
                </a:solidFill>
              </a:rPr>
              <a:t>of collision for a specific object in LEO over a specific amount of time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Simple collisions between objects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Removal methods (laser broom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netting or tentacle methods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5334000" cy="31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Model accepts:</a:t>
            </a:r>
          </a:p>
          <a:p>
            <a:pPr lvl="1"/>
            <a:r>
              <a:rPr lang="en-US" dirty="0" smtClean="0"/>
              <a:t>(Knowns): </a:t>
            </a:r>
            <a:r>
              <a:rPr lang="en-US" dirty="0" smtClean="0">
                <a:solidFill>
                  <a:srgbClr val="92D050"/>
                </a:solidFill>
              </a:rPr>
              <a:t>Beginning object density, object average size </a:t>
            </a:r>
            <a:r>
              <a:rPr lang="en-US" dirty="0" smtClean="0">
                <a:solidFill>
                  <a:schemeClr val="accent2"/>
                </a:solidFill>
              </a:rPr>
              <a:t>and frangibility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object distribution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(Parameters): 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Spacecraft 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launch rate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debris elimination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rate (for both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laser and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net systems)</a:t>
            </a:r>
          </a:p>
          <a:p>
            <a:r>
              <a:rPr lang="en-US" dirty="0" smtClean="0"/>
              <a:t>Model returns: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Risk of collision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for a small volume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(e.g. the ISS)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per unit time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in LEO</a:t>
            </a:r>
          </a:p>
        </p:txBody>
      </p:sp>
    </p:spTree>
    <p:extLst>
      <p:ext uri="{BB962C8B-B14F-4D97-AF65-F5344CB8AC3E}">
        <p14:creationId xmlns:p14="http://schemas.microsoft.com/office/powerpoint/2010/main" val="22778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Relatively simple, stochastic collisions between different categories of objects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Only live objects maneuver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Objects have finite average lifetime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Simple geographic distribution of objects in orbit (more in polar orbits, </a:t>
            </a:r>
            <a:r>
              <a:rPr lang="en-US" dirty="0" err="1" smtClean="0">
                <a:solidFill>
                  <a:srgbClr val="00B0F0"/>
                </a:solidFill>
              </a:rPr>
              <a:t>etc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New objects will obey same distribution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Most new objects deorbit after lifetime expended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Exploration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for future suitability of space for manned activities</a:t>
            </a:r>
          </a:p>
          <a:p>
            <a:pPr lvl="1"/>
            <a:r>
              <a:rPr lang="en-US" dirty="0" smtClean="0"/>
              <a:t>Explore high, low, and middle of published expected rates of satellite launch</a:t>
            </a:r>
          </a:p>
          <a:p>
            <a:pPr lvl="1"/>
            <a:r>
              <a:rPr lang="en-US" dirty="0" smtClean="0"/>
              <a:t>Explore high, low, and middle published rates of elimination for both removal methods</a:t>
            </a:r>
          </a:p>
          <a:p>
            <a:pPr lvl="1"/>
            <a:r>
              <a:rPr lang="en-US" dirty="0" smtClean="0"/>
              <a:t>Use results to determine risk of death to astronauts for each scenario</a:t>
            </a:r>
          </a:p>
          <a:p>
            <a:pPr lvl="1"/>
            <a:r>
              <a:rPr lang="en-US" dirty="0" smtClean="0"/>
              <a:t>Determine time at which risks become untenable under each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Will it compile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Do visualizations of the orbits and crash behavior make sense/agree with published models?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Several papers and books provide test cases for different subsections (Nasa’s breakup book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dirty="0" smtClean="0"/>
              <a:t>Do other elements seem reasonable/agree with published values?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599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A Brief Introduction</vt:lpstr>
      <vt:lpstr>PowerPoint Presentation</vt:lpstr>
      <vt:lpstr>Problem Statement</vt:lpstr>
      <vt:lpstr>Scope</vt:lpstr>
      <vt:lpstr>Requirements</vt:lpstr>
      <vt:lpstr>Assumptions</vt:lpstr>
      <vt:lpstr>Analysis and Exploration Activities</vt:lpstr>
      <vt:lpstr>Verification</vt:lpstr>
      <vt:lpstr>Validation</vt:lpstr>
      <vt:lpstr>Work Plan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Nysetvold</dc:creator>
  <cp:lastModifiedBy>Tim Nysetvold</cp:lastModifiedBy>
  <cp:revision>20</cp:revision>
  <dcterms:created xsi:type="dcterms:W3CDTF">2019-02-07T23:56:07Z</dcterms:created>
  <dcterms:modified xsi:type="dcterms:W3CDTF">2019-03-23T01:58:20Z</dcterms:modified>
</cp:coreProperties>
</file>