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01C1D-D651-8A43-8F69-A391888AA4B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67B53-CE7B-704F-B6CB-F6EB5D2E676F}" type="datetimeFigureOut">
              <a:rPr lang="en-US" smtClean="0"/>
              <a:t>04/12/2015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A307-6D5B-F44C-AC1A-F01E4F17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an anti pattern as you can only have one html element with a given id on a page. So the style is not reusable and CSS aims to be reusable.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BA307-6D5B-F44C-AC1A-F01E4F1771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BA307-6D5B-F44C-AC1A-F01E4F1771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2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04/12/2015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04/12/2015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Style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used to add styles to the page without the need of a separate CSS file.</a:t>
            </a:r>
          </a:p>
          <a:p>
            <a:r>
              <a:rPr lang="en-US" dirty="0" smtClean="0"/>
              <a:t>Avoid where possible and it couples the styles to the HTML document it sits in.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1900" dirty="0" smtClean="0">
                <a:solidFill>
                  <a:srgbClr val="A6A6A6"/>
                </a:solidFill>
                <a:latin typeface="Monaco"/>
                <a:cs typeface="Monaco"/>
              </a:rPr>
              <a:t>&lt;</a:t>
            </a: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html&gt;</a:t>
            </a:r>
          </a:p>
          <a:p>
            <a:pPr marL="114300" indent="0">
              <a:buNone/>
            </a:pP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  &lt;head&gt;</a:t>
            </a:r>
          </a:p>
          <a:p>
            <a:pPr marL="114300" indent="0">
              <a:buNone/>
            </a:pPr>
            <a:r>
              <a:rPr lang="en-US" sz="1900" dirty="0">
                <a:latin typeface="Monaco"/>
                <a:cs typeface="Monaco"/>
              </a:rPr>
              <a:t>    &lt;style</a:t>
            </a:r>
            <a:r>
              <a:rPr lang="en-US" sz="1900" dirty="0" smtClean="0">
                <a:latin typeface="Monaco"/>
                <a:cs typeface="Monaco"/>
              </a:rPr>
              <a:t>&gt;</a:t>
            </a:r>
          </a:p>
          <a:p>
            <a:pPr marL="114300" indent="0">
              <a:buNone/>
            </a:pP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     .</a:t>
            </a:r>
            <a:r>
              <a:rPr lang="en-US" sz="1900" dirty="0" err="1">
                <a:latin typeface="Monaco"/>
                <a:cs typeface="Monaco"/>
              </a:rPr>
              <a:t>myClass</a:t>
            </a:r>
            <a:r>
              <a:rPr lang="en-US" sz="1900" dirty="0">
                <a:latin typeface="Monaco"/>
                <a:cs typeface="Monaco"/>
              </a:rPr>
              <a:t> {</a:t>
            </a:r>
          </a:p>
          <a:p>
            <a:pPr marL="114300" indent="0">
              <a:buNone/>
            </a:pP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		/* </a:t>
            </a:r>
            <a:r>
              <a:rPr lang="en-US" sz="1900" dirty="0" err="1">
                <a:solidFill>
                  <a:srgbClr val="A6A6A6"/>
                </a:solidFill>
                <a:latin typeface="Monaco"/>
                <a:cs typeface="Monaco"/>
              </a:rPr>
              <a:t>somestyles</a:t>
            </a: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 */</a:t>
            </a:r>
          </a:p>
          <a:p>
            <a:pPr marL="114300" indent="0">
              <a:buNone/>
            </a:pPr>
            <a:r>
              <a:rPr lang="en-US" sz="1900" dirty="0" smtClean="0">
                <a:latin typeface="Monaco"/>
                <a:cs typeface="Monaco"/>
              </a:rPr>
              <a:t>      }</a:t>
            </a:r>
            <a:endParaRPr lang="en-US" sz="19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900" dirty="0" smtClean="0">
                <a:latin typeface="Monaco"/>
                <a:cs typeface="Monaco"/>
              </a:rPr>
              <a:t>    &lt;</a:t>
            </a:r>
            <a:r>
              <a:rPr lang="en-US" sz="1900" dirty="0">
                <a:latin typeface="Monaco"/>
                <a:cs typeface="Monaco"/>
              </a:rPr>
              <a:t>/style&gt;</a:t>
            </a:r>
          </a:p>
          <a:p>
            <a:pPr marL="114300" indent="0">
              <a:buNone/>
            </a:pPr>
            <a:r>
              <a:rPr lang="en-US" sz="1900" dirty="0" smtClean="0">
                <a:solidFill>
                  <a:srgbClr val="A6A6A6"/>
                </a:solidFill>
                <a:latin typeface="Monaco"/>
                <a:cs typeface="Monaco"/>
              </a:rPr>
              <a:t>  </a:t>
            </a: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&lt;/head&gt;</a:t>
            </a:r>
          </a:p>
          <a:p>
            <a:pPr marL="114300" indent="0">
              <a:buNone/>
            </a:pPr>
            <a:r>
              <a:rPr lang="en-US" sz="1900" dirty="0">
                <a:solidFill>
                  <a:srgbClr val="A6A6A6"/>
                </a:solidFill>
                <a:latin typeface="Monaco"/>
                <a:cs typeface="Monaco"/>
              </a:rPr>
              <a:t>&lt;/html&gt;</a:t>
            </a:r>
          </a:p>
          <a:p>
            <a:pPr marL="114300" indent="0">
              <a:buNone/>
            </a:pP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4386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a </a:t>
            </a:r>
            <a:r>
              <a:rPr lang="en-US" dirty="0" err="1" smtClean="0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58307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&lt;html&gt;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  &lt;head&gt;</a:t>
            </a:r>
          </a:p>
          <a:p>
            <a:pPr marL="114300" indent="0">
              <a:buNone/>
            </a:pPr>
            <a:r>
              <a:rPr lang="en-US" sz="1600" dirty="0" smtClean="0">
                <a:latin typeface="Monaco"/>
                <a:cs typeface="Monaco"/>
              </a:rPr>
              <a:t>    &lt;</a:t>
            </a:r>
            <a:r>
              <a:rPr lang="en-US" sz="1600" dirty="0">
                <a:latin typeface="Monaco"/>
                <a:cs typeface="Monaco"/>
              </a:rPr>
              <a:t>link </a:t>
            </a:r>
            <a:r>
              <a:rPr lang="en-US" sz="1600" dirty="0" err="1">
                <a:latin typeface="Monaco"/>
                <a:cs typeface="Monaco"/>
              </a:rPr>
              <a:t>rel</a:t>
            </a:r>
            <a:r>
              <a:rPr lang="en-US" sz="1600" dirty="0">
                <a:latin typeface="Monaco"/>
                <a:cs typeface="Monaco"/>
              </a:rPr>
              <a:t>="</a:t>
            </a:r>
            <a:r>
              <a:rPr lang="en-US" sz="1600" dirty="0" err="1">
                <a:latin typeface="Monaco"/>
                <a:cs typeface="Monaco"/>
              </a:rPr>
              <a:t>stylesheet</a:t>
            </a:r>
            <a:r>
              <a:rPr lang="en-US" sz="1600" dirty="0">
                <a:latin typeface="Monaco"/>
                <a:cs typeface="Monaco"/>
              </a:rPr>
              <a:t>" type="text/</a:t>
            </a:r>
            <a:r>
              <a:rPr lang="en-US" sz="1600" dirty="0" err="1">
                <a:latin typeface="Monaco"/>
                <a:cs typeface="Monaco"/>
              </a:rPr>
              <a:t>css</a:t>
            </a:r>
            <a:r>
              <a:rPr lang="en-US" sz="1600" dirty="0">
                <a:latin typeface="Monaco"/>
                <a:cs typeface="Monaco"/>
              </a:rPr>
              <a:t>" </a:t>
            </a:r>
            <a:r>
              <a:rPr lang="en-US" sz="1600" dirty="0" err="1">
                <a:latin typeface="Monaco"/>
                <a:cs typeface="Monaco"/>
              </a:rPr>
              <a:t>href</a:t>
            </a:r>
            <a:r>
              <a:rPr lang="en-US" sz="1600" dirty="0">
                <a:latin typeface="Monaco"/>
                <a:cs typeface="Monaco"/>
              </a:rPr>
              <a:t>="</a:t>
            </a:r>
            <a:r>
              <a:rPr lang="en-US" sz="1600" dirty="0" err="1">
                <a:latin typeface="Monaco"/>
                <a:cs typeface="Monaco"/>
              </a:rPr>
              <a:t>mystyle.css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&gt;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 &lt;/head&gt;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7943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HTML:</a:t>
            </a:r>
          </a:p>
          <a:p>
            <a:pPr marL="114300" indent="0">
              <a:buNone/>
            </a:pPr>
            <a:r>
              <a:rPr lang="en-US" dirty="0" smtClean="0"/>
              <a:t>&lt;div class=“</a:t>
            </a:r>
            <a:r>
              <a:rPr lang="en-US" dirty="0" err="1" smtClean="0"/>
              <a:t>myBox</a:t>
            </a:r>
            <a:r>
              <a:rPr lang="en-US" dirty="0" smtClean="0"/>
              <a:t>”&gt;&lt;/div&gt;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CSS:</a:t>
            </a:r>
          </a:p>
          <a:p>
            <a:pPr marL="11430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myBox</a:t>
            </a:r>
            <a:r>
              <a:rPr lang="en-US" dirty="0" smtClean="0"/>
              <a:t> {</a:t>
            </a:r>
          </a:p>
          <a:p>
            <a:pPr marL="114300" indent="0">
              <a:buNone/>
            </a:pPr>
            <a:r>
              <a:rPr lang="en-US" dirty="0" smtClean="0"/>
              <a:t>  height: 200px;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width: 200px;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background-color: red;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4644" y="2421518"/>
            <a:ext cx="2136517" cy="2136517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25213"/>
            <a:ext cx="7620000" cy="11430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ascading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</a:t>
            </a:r>
            <a:r>
              <a:rPr lang="en-US" dirty="0" smtClean="0">
                <a:solidFill>
                  <a:srgbClr val="A6A6A6"/>
                </a:solidFill>
              </a:rPr>
              <a:t>tyle</a:t>
            </a:r>
            <a:br>
              <a:rPr lang="en-US" dirty="0" smtClean="0">
                <a:solidFill>
                  <a:srgbClr val="A6A6A6"/>
                </a:solidFill>
              </a:rPr>
            </a:br>
            <a:r>
              <a:rPr lang="en-US" dirty="0" smtClean="0"/>
              <a:t>S</a:t>
            </a:r>
            <a:r>
              <a:rPr lang="en-US" dirty="0" smtClean="0">
                <a:solidFill>
                  <a:srgbClr val="A6A6A6"/>
                </a:solidFill>
              </a:rPr>
              <a:t>heets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1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describe how html elements are displayed.</a:t>
            </a:r>
          </a:p>
          <a:p>
            <a:r>
              <a:rPr lang="en-US" dirty="0" smtClean="0"/>
              <a:t>Is reusable.</a:t>
            </a:r>
          </a:p>
          <a:p>
            <a:r>
              <a:rPr lang="en-US" dirty="0" smtClean="0"/>
              <a:t>Can save you having a lot of duplication.</a:t>
            </a:r>
          </a:p>
          <a:p>
            <a:r>
              <a:rPr lang="en-US" dirty="0" smtClean="0"/>
              <a:t>Not just for the websites, other platforms include:</a:t>
            </a:r>
          </a:p>
          <a:p>
            <a:pPr lvl="1"/>
            <a:r>
              <a:rPr lang="en-US" dirty="0" smtClean="0"/>
              <a:t>Mobiles</a:t>
            </a:r>
          </a:p>
          <a:p>
            <a:pPr lvl="1"/>
            <a:r>
              <a:rPr lang="en-US" dirty="0" smtClean="0"/>
              <a:t>TVs</a:t>
            </a:r>
          </a:p>
          <a:p>
            <a:pPr lvl="1"/>
            <a:r>
              <a:rPr lang="en-US" dirty="0" smtClean="0"/>
              <a:t>Cars</a:t>
            </a:r>
          </a:p>
        </p:txBody>
      </p:sp>
    </p:spTree>
    <p:extLst>
      <p:ext uri="{BB962C8B-B14F-4D97-AF65-F5344CB8AC3E}">
        <p14:creationId xmlns:p14="http://schemas.microsoft.com/office/powerpoint/2010/main" val="5061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elements to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/</a:t>
            </a: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* select an element by id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#</a:t>
            </a:r>
            <a:r>
              <a:rPr lang="en-US" sz="1600" dirty="0" err="1">
                <a:latin typeface="Monaco"/>
                <a:cs typeface="Monaco"/>
              </a:rPr>
              <a:t>myId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{}</a:t>
            </a: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/* select elements with a given class applied to them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.</a:t>
            </a:r>
            <a:r>
              <a:rPr lang="en-US" sz="1600" dirty="0" err="1">
                <a:latin typeface="Monaco"/>
                <a:cs typeface="Monaco"/>
              </a:rPr>
              <a:t>myClass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{}</a:t>
            </a: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/* select elements with a given class applied to </a:t>
            </a: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them when they are hovered on </a:t>
            </a: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.</a:t>
            </a:r>
            <a:r>
              <a:rPr lang="en-US" sz="1600" dirty="0" err="1" smtClean="0">
                <a:latin typeface="Monaco"/>
                <a:cs typeface="Monaco"/>
              </a:rPr>
              <a:t>myClass:hover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{}</a:t>
            </a: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/* selects elements with a given attribute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[data=</a:t>
            </a:r>
            <a:r>
              <a:rPr lang="en-US" sz="1600" dirty="0" err="1">
                <a:latin typeface="Monaco"/>
                <a:cs typeface="Monaco"/>
              </a:rPr>
              <a:t>myDataAttr</a:t>
            </a:r>
            <a:r>
              <a:rPr lang="en-US" sz="1600" dirty="0">
                <a:latin typeface="Monaco"/>
                <a:cs typeface="Monaco"/>
              </a:rPr>
              <a:t>] </a:t>
            </a:r>
            <a:r>
              <a:rPr lang="en-US" sz="1600" dirty="0" smtClean="0">
                <a:latin typeface="Monaco"/>
                <a:cs typeface="Monaco"/>
              </a:rPr>
              <a:t>{}</a:t>
            </a: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A6A6A6"/>
                </a:solidFill>
                <a:latin typeface="Monaco"/>
                <a:cs typeface="Monaco"/>
              </a:rPr>
              <a:t>/</a:t>
            </a: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* select a html element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body </a:t>
            </a:r>
            <a:r>
              <a:rPr lang="en-US" sz="1600" dirty="0" smtClean="0">
                <a:latin typeface="Monaco"/>
                <a:cs typeface="Monaco"/>
              </a:rPr>
              <a:t>{}</a:t>
            </a: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A6A6A6"/>
                </a:solidFill>
                <a:latin typeface="Monaco"/>
                <a:cs typeface="Monaco"/>
              </a:rPr>
              <a:t>/* inline styles on the element */</a:t>
            </a:r>
          </a:p>
          <a:p>
            <a:pPr marL="114300" indent="0">
              <a:buNone/>
            </a:pPr>
            <a:r>
              <a:rPr lang="en-US" sz="1600" dirty="0">
                <a:latin typeface="Monaco"/>
                <a:cs typeface="Monaco"/>
              </a:rPr>
              <a:t>&lt;p </a:t>
            </a:r>
            <a:r>
              <a:rPr lang="en-US" sz="1600" dirty="0" smtClean="0">
                <a:latin typeface="Monaco"/>
                <a:cs typeface="Monaco"/>
              </a:rPr>
              <a:t>style=</a:t>
            </a:r>
            <a:r>
              <a:rPr lang="en-US" sz="1600" dirty="0">
                <a:latin typeface="Monaco"/>
                <a:cs typeface="Monaco"/>
              </a:rPr>
              <a:t>“</a:t>
            </a:r>
            <a:r>
              <a:rPr lang="en-US" sz="1600" dirty="0" err="1">
                <a:latin typeface="Monaco"/>
                <a:cs typeface="Monaco"/>
              </a:rPr>
              <a:t>somestyleshere</a:t>
            </a:r>
            <a:r>
              <a:rPr lang="en-US" sz="1600" dirty="0">
                <a:latin typeface="Monaco"/>
                <a:cs typeface="Monaco"/>
              </a:rPr>
              <a:t>”&gt;</a:t>
            </a:r>
            <a:r>
              <a:rPr lang="en-US" sz="1600" dirty="0" err="1">
                <a:latin typeface="Monaco"/>
                <a:cs typeface="Monaco"/>
              </a:rPr>
              <a:t>sometext</a:t>
            </a:r>
            <a:r>
              <a:rPr lang="en-US" sz="1600" dirty="0">
                <a:latin typeface="Monaco"/>
                <a:cs typeface="Monaco"/>
              </a:rPr>
              <a:t>&lt;/p&gt;</a:t>
            </a: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75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it.</a:t>
            </a:r>
          </a:p>
          <a:p>
            <a:r>
              <a:rPr lang="en-US" dirty="0" smtClean="0"/>
              <a:t>Is an anti pattern.</a:t>
            </a:r>
          </a:p>
          <a:p>
            <a:r>
              <a:rPr lang="en-US" dirty="0" smtClean="0"/>
              <a:t>Very hard to override as it has a specificity of 100: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codepen.io</a:t>
            </a:r>
            <a:r>
              <a:rPr lang="en-US" dirty="0"/>
              <a:t>/anon/pen/</a:t>
            </a:r>
            <a:r>
              <a:rPr lang="en-US" dirty="0" err="1"/>
              <a:t>OyYjMz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#</a:t>
            </a:r>
            <a:r>
              <a:rPr lang="en-US" dirty="0" err="1" smtClean="0">
                <a:latin typeface="Monaco"/>
                <a:cs typeface="Monaco"/>
              </a:rPr>
              <a:t>myId</a:t>
            </a:r>
            <a:r>
              <a:rPr lang="en-US" dirty="0" smtClean="0">
                <a:latin typeface="Monaco"/>
                <a:cs typeface="Monaco"/>
              </a:rPr>
              <a:t> {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/*some styles here*/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/>
            </a:r>
            <a:br>
              <a:rPr lang="en-US" dirty="0">
                <a:solidFill>
                  <a:srgbClr val="A6A6A6"/>
                </a:solidFill>
                <a:latin typeface="Monaco"/>
                <a:cs typeface="Monaco"/>
              </a:rPr>
            </a:br>
            <a:r>
              <a:rPr lang="en-US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55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and </a:t>
            </a:r>
            <a:r>
              <a:rPr lang="en-US" dirty="0" err="1" smtClean="0"/>
              <a:t>pseduo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type of selector.</a:t>
            </a:r>
          </a:p>
          <a:p>
            <a:r>
              <a:rPr lang="en-US" dirty="0" smtClean="0"/>
              <a:t>Good level of specify</a:t>
            </a:r>
          </a:p>
          <a:p>
            <a:r>
              <a:rPr lang="en-US" dirty="0" smtClean="0"/>
              <a:t>Reusable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myClass</a:t>
            </a:r>
            <a:r>
              <a:rPr lang="en-US" dirty="0" smtClean="0">
                <a:latin typeface="Monaco"/>
                <a:cs typeface="Monaco"/>
              </a:rPr>
              <a:t> {</a:t>
            </a:r>
            <a:endParaRPr lang="en-US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/*some styles here*/</a:t>
            </a:r>
            <a:br>
              <a:rPr lang="en-US" dirty="0">
                <a:solidFill>
                  <a:srgbClr val="A6A6A6"/>
                </a:solidFill>
                <a:latin typeface="Monaco"/>
                <a:cs typeface="Monaco"/>
              </a:rPr>
            </a:br>
            <a:r>
              <a:rPr lang="en-US" dirty="0">
                <a:latin typeface="Monaco"/>
                <a:cs typeface="Monaco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67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tag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Selects a HTML element</a:t>
            </a:r>
          </a:p>
          <a:p>
            <a:r>
              <a:rPr lang="en-US" dirty="0" smtClean="0"/>
              <a:t>Should be used sparingly and only when you cannot put a class on the element.</a:t>
            </a:r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a</a:t>
            </a:r>
            <a:r>
              <a:rPr lang="en-US" dirty="0" smtClean="0">
                <a:latin typeface="Monaco"/>
                <a:cs typeface="Monaco"/>
              </a:rPr>
              <a:t> {</a:t>
            </a:r>
            <a:endParaRPr lang="en-US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/*some styles here*/</a:t>
            </a:r>
            <a:br>
              <a:rPr lang="en-US" dirty="0">
                <a:solidFill>
                  <a:srgbClr val="A6A6A6"/>
                </a:solidFill>
                <a:latin typeface="Monaco"/>
                <a:cs typeface="Monaco"/>
              </a:rPr>
            </a:br>
            <a:r>
              <a:rPr lang="en-US" dirty="0">
                <a:latin typeface="Monaco"/>
                <a:cs typeface="Monac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9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styles to the element directly without the need of an external </a:t>
            </a:r>
            <a:r>
              <a:rPr lang="en-US" dirty="0" err="1" smtClean="0"/>
              <a:t>stylesheet</a:t>
            </a:r>
            <a:r>
              <a:rPr lang="en-US" dirty="0" smtClean="0"/>
              <a:t> or &lt;style&gt; block.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&lt;p style=“</a:t>
            </a:r>
            <a:r>
              <a:rPr lang="en-US" dirty="0" err="1" smtClean="0">
                <a:latin typeface="Monaco"/>
                <a:cs typeface="Monaco"/>
              </a:rPr>
              <a:t>somestyleshere</a:t>
            </a:r>
            <a:r>
              <a:rPr lang="en-US" dirty="0" smtClean="0">
                <a:latin typeface="Monaco"/>
                <a:cs typeface="Monaco"/>
              </a:rPr>
              <a:t>”&gt;&lt;/p&gt;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8420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Specificity calculator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specificity.keegan.st</a:t>
            </a:r>
            <a:r>
              <a:rPr lang="en-US" dirty="0"/>
              <a:t>/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54694"/>
              </p:ext>
            </p:extLst>
          </p:nvPr>
        </p:nvGraphicFramePr>
        <p:xfrm>
          <a:off x="574436" y="1600200"/>
          <a:ext cx="750276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921"/>
                <a:gridCol w="2500921"/>
                <a:gridCol w="2500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styles=“</a:t>
                      </a:r>
                      <a:r>
                        <a:rPr lang="en-US" dirty="0" err="1" smtClean="0"/>
                        <a:t>mystyles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#id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Classes, attributes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pseduo</a:t>
                      </a:r>
                      <a:r>
                        <a:rPr lang="en-US" baseline="0" dirty="0" smtClean="0"/>
                        <a:t>-classes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.class, .</a:t>
                      </a:r>
                      <a:r>
                        <a:rPr lang="en-US" dirty="0" err="1" smtClean="0"/>
                        <a:t>class:hover</a:t>
                      </a:r>
                      <a:r>
                        <a:rPr lang="en-US" dirty="0" smtClean="0"/>
                        <a:t>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 and </a:t>
                      </a:r>
                      <a:r>
                        <a:rPr lang="en-US" dirty="0" err="1" smtClean="0"/>
                        <a:t>pseduo</a:t>
                      </a:r>
                      <a:r>
                        <a:rPr lang="en-US" dirty="0" smtClean="0"/>
                        <a:t>-elements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a:hover</a:t>
                      </a:r>
                      <a:r>
                        <a:rPr lang="en-US" baseline="0" dirty="0" smtClean="0"/>
                        <a:t> {}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8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208</TotalTime>
  <Words>483</Words>
  <Application>Microsoft Macintosh PowerPoint</Application>
  <PresentationFormat>On-screen Show (4:3)</PresentationFormat>
  <Paragraphs>111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Introduction to CSS</vt:lpstr>
      <vt:lpstr>Cascading Style Sheets </vt:lpstr>
      <vt:lpstr>What is it?</vt:lpstr>
      <vt:lpstr>Selecting elements to style</vt:lpstr>
      <vt:lpstr>The ID selector</vt:lpstr>
      <vt:lpstr>The class and pseduo selector</vt:lpstr>
      <vt:lpstr>The tag selector</vt:lpstr>
      <vt:lpstr>Inline styles</vt:lpstr>
      <vt:lpstr>Specificity</vt:lpstr>
      <vt:lpstr>The Style Element</vt:lpstr>
      <vt:lpstr>Including a stylesheet</vt:lpstr>
      <vt:lpstr>Styling an element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Tim Perry</dc:creator>
  <cp:lastModifiedBy>Tim Perry</cp:lastModifiedBy>
  <cp:revision>42</cp:revision>
  <dcterms:created xsi:type="dcterms:W3CDTF">2015-11-24T08:06:17Z</dcterms:created>
  <dcterms:modified xsi:type="dcterms:W3CDTF">2015-12-04T19:51:35Z</dcterms:modified>
</cp:coreProperties>
</file>