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30"/>
  </p:notesMasterIdLst>
  <p:sldIdLst>
    <p:sldId id="256" r:id="rId2"/>
    <p:sldId id="258" r:id="rId3"/>
    <p:sldId id="259" r:id="rId4"/>
    <p:sldId id="285" r:id="rId5"/>
    <p:sldId id="260" r:id="rId6"/>
    <p:sldId id="261" r:id="rId7"/>
    <p:sldId id="262" r:id="rId8"/>
    <p:sldId id="264" r:id="rId9"/>
    <p:sldId id="279" r:id="rId10"/>
    <p:sldId id="280" r:id="rId11"/>
    <p:sldId id="265" r:id="rId12"/>
    <p:sldId id="266" r:id="rId13"/>
    <p:sldId id="284" r:id="rId14"/>
    <p:sldId id="267" r:id="rId15"/>
    <p:sldId id="282" r:id="rId16"/>
    <p:sldId id="283" r:id="rId17"/>
    <p:sldId id="270" r:id="rId18"/>
    <p:sldId id="278" r:id="rId19"/>
    <p:sldId id="275" r:id="rId20"/>
    <p:sldId id="276" r:id="rId21"/>
    <p:sldId id="277" r:id="rId22"/>
    <p:sldId id="268" r:id="rId23"/>
    <p:sldId id="269" r:id="rId24"/>
    <p:sldId id="271" r:id="rId25"/>
    <p:sldId id="281" r:id="rId26"/>
    <p:sldId id="272" r:id="rId27"/>
    <p:sldId id="273" r:id="rId28"/>
    <p:sldId id="274" r:id="rId2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601C1D-D651-8A43-8F69-A391888AA4BC}">
          <p14:sldIdLst>
            <p14:sldId id="256"/>
            <p14:sldId id="258"/>
            <p14:sldId id="259"/>
            <p14:sldId id="285"/>
            <p14:sldId id="260"/>
            <p14:sldId id="261"/>
            <p14:sldId id="262"/>
            <p14:sldId id="264"/>
            <p14:sldId id="279"/>
            <p14:sldId id="280"/>
            <p14:sldId id="265"/>
            <p14:sldId id="266"/>
            <p14:sldId id="284"/>
            <p14:sldId id="267"/>
            <p14:sldId id="282"/>
            <p14:sldId id="283"/>
            <p14:sldId id="270"/>
            <p14:sldId id="278"/>
            <p14:sldId id="275"/>
            <p14:sldId id="276"/>
            <p14:sldId id="277"/>
            <p14:sldId id="268"/>
            <p14:sldId id="269"/>
            <p14:sldId id="271"/>
            <p14:sldId id="281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729" autoAdjust="0"/>
  </p:normalViewPr>
  <p:slideViewPr>
    <p:cSldViewPr snapToGrid="0" snapToObjects="1">
      <p:cViewPr varScale="1">
        <p:scale>
          <a:sx n="112" d="100"/>
          <a:sy n="112" d="100"/>
        </p:scale>
        <p:origin x="-15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67B53-CE7B-704F-B6CB-F6EB5D2E676F}" type="datetimeFigureOut">
              <a:rPr lang="en-US" smtClean="0"/>
              <a:t>07/12/2015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BA307-6D5B-F44C-AC1A-F01E4F1771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4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http://codepen.io/anon/pen/RrwLpK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BA307-6D5B-F44C-AC1A-F01E4F17713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69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07/12/2015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07/12/2015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07/12/2015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07/12/2015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07/12/2015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07/12/2015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07/12/2015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07/12/2015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07/12/2015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07/12/2015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07/12/2015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07/12/2015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– Workshop Taster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1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Browsers read CSS right to </a:t>
            </a:r>
            <a:r>
              <a:rPr lang="en-US" dirty="0" smtClean="0"/>
              <a:t>left so make the last selector as specific as possible</a:t>
            </a:r>
            <a:r>
              <a:rPr lang="en-US" dirty="0" smtClean="0"/>
              <a:t> to quickly get matched.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you know the </a:t>
            </a:r>
            <a:r>
              <a:rPr lang="en-US" dirty="0" smtClean="0"/>
              <a:t>DOM then </a:t>
            </a:r>
            <a:r>
              <a:rPr lang="en-US" dirty="0"/>
              <a:t>use child selector (&gt;) as then it only goes up one </a:t>
            </a:r>
            <a:r>
              <a:rPr lang="en-US" dirty="0" smtClean="0"/>
              <a:t>DOM level.</a:t>
            </a:r>
          </a:p>
          <a:p>
            <a:r>
              <a:rPr lang="en-US" dirty="0" smtClean="0"/>
              <a:t>Use the wildcard selector sparingly as the name suggest it matches all elements.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8673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box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9" y="1631610"/>
            <a:ext cx="5291991" cy="463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84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state where an object should position itself inside its parent container.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61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up of a style, width and colour.</a:t>
            </a:r>
          </a:p>
          <a:p>
            <a:r>
              <a:rPr lang="en-US" dirty="0" smtClean="0"/>
              <a:t>Multiple styles (dotted, dashed, solid, double, groove, ridge, inset, outset, none and hidden)</a:t>
            </a:r>
          </a:p>
          <a:p>
            <a:r>
              <a:rPr lang="en-US" dirty="0" smtClean="0"/>
              <a:t>Width can be set using a unit (e.g. </a:t>
            </a:r>
            <a:r>
              <a:rPr lang="en-US" dirty="0" smtClean="0"/>
              <a:t>px</a:t>
            </a:r>
            <a:r>
              <a:rPr lang="en-US" dirty="0" smtClean="0"/>
              <a:t>, cm, </a:t>
            </a:r>
            <a:r>
              <a:rPr lang="en-US" dirty="0" smtClean="0"/>
              <a:t>em</a:t>
            </a:r>
            <a:r>
              <a:rPr lang="en-US" dirty="0" smtClean="0"/>
              <a:t>) or use one of the predefined values:</a:t>
            </a:r>
          </a:p>
          <a:p>
            <a:pPr lvl="1"/>
            <a:r>
              <a:rPr lang="en-US" dirty="0" smtClean="0"/>
              <a:t>Thin</a:t>
            </a:r>
          </a:p>
          <a:p>
            <a:pPr lvl="1"/>
            <a:r>
              <a:rPr lang="en-US" dirty="0" smtClean="0"/>
              <a:t>Medium</a:t>
            </a:r>
          </a:p>
          <a:p>
            <a:pPr lvl="1"/>
            <a:r>
              <a:rPr lang="en-US" dirty="0" smtClean="0"/>
              <a:t>Thick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77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state where elements should position themselves inside of the current element.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75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block elements the default width is the width of the parent element.</a:t>
            </a:r>
          </a:p>
          <a:p>
            <a:r>
              <a:rPr lang="en-US" dirty="0" smtClean="0"/>
              <a:t>For inline elements the default width is the total width of the content inside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74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default height is always the height of the content inside the element.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41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Absolute</a:t>
            </a:r>
          </a:p>
          <a:p>
            <a:r>
              <a:rPr lang="en-US" dirty="0" smtClean="0"/>
              <a:t>Relative</a:t>
            </a:r>
          </a:p>
          <a:p>
            <a:r>
              <a:rPr lang="en-US" dirty="0" smtClean="0"/>
              <a:t>Fixed</a:t>
            </a:r>
          </a:p>
          <a:p>
            <a:r>
              <a:rPr lang="en-US" dirty="0"/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3659159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osition: absolute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Positions the element relative to the closest parent with position set to relative.</a:t>
            </a:r>
          </a:p>
          <a:p>
            <a:r>
              <a:rPr lang="en-US" dirty="0" smtClean="0"/>
              <a:t>Will cause the element to </a:t>
            </a:r>
            <a:r>
              <a:rPr lang="en-US" dirty="0" smtClean="0"/>
              <a:t>lose </a:t>
            </a:r>
            <a:r>
              <a:rPr lang="en-US" dirty="0" smtClean="0"/>
              <a:t>its natural width because it </a:t>
            </a:r>
            <a:r>
              <a:rPr lang="en-US" dirty="0" smtClean="0"/>
              <a:t>loses </a:t>
            </a:r>
            <a:r>
              <a:rPr lang="en-US" dirty="0" smtClean="0"/>
              <a:t>its block element status, so it effectively becomes an inline element.</a:t>
            </a:r>
          </a:p>
          <a:p>
            <a:r>
              <a:rPr lang="en-US" dirty="0" smtClean="0"/>
              <a:t>Add position: relative to the parent container to make the child element if you want to use width: 100%</a:t>
            </a:r>
          </a:p>
          <a:p>
            <a:pPr marL="114300" indent="0">
              <a:buNone/>
            </a:pPr>
            <a:r>
              <a:rPr lang="en-US" dirty="0" smtClean="0"/>
              <a:t>TOPTIP: you can use left: 0, right: 0 to make the element span 100% as an alternative to using width: 100% which might be problematic depending on what box-sizing you are using.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7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osition: relative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Positions the element relative to its normal </a:t>
            </a:r>
            <a:r>
              <a:rPr lang="en-US" dirty="0" smtClean="0"/>
              <a:t>position. </a:t>
            </a:r>
          </a:p>
          <a:p>
            <a:r>
              <a:rPr lang="en-US" dirty="0" smtClean="0"/>
              <a:t>E.g. </a:t>
            </a:r>
            <a:r>
              <a:rPr lang="en-US" dirty="0" smtClean="0"/>
              <a:t>adding </a:t>
            </a:r>
            <a:r>
              <a:rPr lang="en-US" sz="1800" dirty="0" smtClean="0">
                <a:latin typeface="Monaco"/>
                <a:cs typeface="Monaco"/>
              </a:rPr>
              <a:t>‘position</a:t>
            </a:r>
            <a:r>
              <a:rPr lang="en-US" sz="1800" dirty="0" smtClean="0">
                <a:latin typeface="Monaco"/>
                <a:cs typeface="Monaco"/>
              </a:rPr>
              <a:t>: relative</a:t>
            </a:r>
            <a:r>
              <a:rPr lang="en-US" sz="1800" dirty="0" smtClean="0">
                <a:latin typeface="Monaco"/>
                <a:cs typeface="Monaco"/>
              </a:rPr>
              <a:t>, left: </a:t>
            </a:r>
            <a:r>
              <a:rPr lang="en-US" sz="1800" dirty="0" smtClean="0">
                <a:latin typeface="Monaco"/>
                <a:cs typeface="Monaco"/>
              </a:rPr>
              <a:t>20px’</a:t>
            </a:r>
            <a:r>
              <a:rPr lang="en-US" sz="1800" dirty="0">
                <a:latin typeface="Monaco"/>
                <a:cs typeface="Monaco"/>
              </a:rPr>
              <a:t> </a:t>
            </a:r>
            <a:r>
              <a:rPr lang="en-US" dirty="0"/>
              <a:t>w</a:t>
            </a:r>
            <a:r>
              <a:rPr lang="en-US" dirty="0" smtClean="0"/>
              <a:t>ould </a:t>
            </a:r>
            <a:r>
              <a:rPr lang="en-US" dirty="0" smtClean="0"/>
              <a:t>move the element left </a:t>
            </a:r>
            <a:r>
              <a:rPr lang="en-US" dirty="0" smtClean="0"/>
              <a:t>20px.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74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you to understand which of the workshops you would benefit </a:t>
            </a:r>
            <a:r>
              <a:rPr lang="en-US" dirty="0" smtClean="0"/>
              <a:t>from most.</a:t>
            </a:r>
            <a:endParaRPr lang="en-US" dirty="0"/>
          </a:p>
          <a:p>
            <a:r>
              <a:rPr lang="en-US" dirty="0" smtClean="0"/>
              <a:t>Give you a sneak peak of some of the topics that will be covered in the workshops and presentations to follow.</a:t>
            </a:r>
          </a:p>
          <a:p>
            <a:r>
              <a:rPr lang="en-US" dirty="0" smtClean="0"/>
              <a:t>Quickly give you some general CSS tips and tricks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Get you to engage and ask questions about everything we talk about today.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617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osition: fixed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Positions the </a:t>
            </a:r>
            <a:r>
              <a:rPr lang="en-US" dirty="0" smtClean="0"/>
              <a:t>element relative to its viewport causing it to stay in the same position when the page is scrolled.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7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osition: 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position.</a:t>
            </a:r>
          </a:p>
          <a:p>
            <a:r>
              <a:rPr lang="en-US" dirty="0" smtClean="0"/>
              <a:t>Not </a:t>
            </a:r>
            <a:r>
              <a:rPr lang="en-US" dirty="0" smtClean="0"/>
              <a:t>affected </a:t>
            </a:r>
            <a:r>
              <a:rPr lang="en-US" dirty="0" smtClean="0"/>
              <a:t>by setting top, left, bottom or right.</a:t>
            </a:r>
          </a:p>
          <a:p>
            <a:r>
              <a:rPr lang="en-US" dirty="0" smtClean="0"/>
              <a:t>Positions the element in accordance to the normal flow of the page.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7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correctly can greatly </a:t>
            </a:r>
            <a:r>
              <a:rPr lang="en-US" dirty="0" smtClean="0"/>
              <a:t>reduce </a:t>
            </a:r>
            <a:r>
              <a:rPr lang="en-US" dirty="0" smtClean="0"/>
              <a:t>the code needed to style an element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Typical properties </a:t>
            </a:r>
            <a:r>
              <a:rPr lang="en-US" dirty="0" smtClean="0"/>
              <a:t>that get inherited (rule of thumb):</a:t>
            </a:r>
          </a:p>
          <a:p>
            <a:pPr lvl="1"/>
            <a:r>
              <a:rPr lang="en-US" dirty="0" smtClean="0"/>
              <a:t>Textual properties (color, font, </a:t>
            </a:r>
            <a:r>
              <a:rPr lang="en-US" dirty="0" smtClean="0"/>
              <a:t>etc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Visibility</a:t>
            </a:r>
            <a:endParaRPr lang="en-US" dirty="0" smtClean="0"/>
          </a:p>
          <a:p>
            <a:r>
              <a:rPr lang="en-US" dirty="0" smtClean="0"/>
              <a:t>However: You can force other properties to inherit from their parent like this</a:t>
            </a:r>
            <a:r>
              <a:rPr lang="en-US" dirty="0" smtClean="0"/>
              <a:t>:</a:t>
            </a:r>
            <a:endParaRPr lang="en-US" dirty="0" smtClean="0"/>
          </a:p>
          <a:p>
            <a:pPr marL="114300" indent="0">
              <a:buNone/>
            </a:pPr>
            <a:r>
              <a:rPr lang="en-US" sz="1800" dirty="0" smtClean="0">
                <a:latin typeface="Monaco"/>
                <a:cs typeface="Monaco"/>
              </a:rPr>
              <a:t>.</a:t>
            </a:r>
            <a:r>
              <a:rPr lang="en-US" sz="1800" dirty="0" smtClean="0">
                <a:latin typeface="Monaco"/>
                <a:cs typeface="Monaco"/>
              </a:rPr>
              <a:t>mySelector</a:t>
            </a:r>
            <a:r>
              <a:rPr lang="en-US" sz="1800" dirty="0" smtClean="0">
                <a:latin typeface="Monaco"/>
                <a:cs typeface="Monaco"/>
              </a:rPr>
              <a:t> {</a:t>
            </a:r>
          </a:p>
          <a:p>
            <a:pPr marL="114300" indent="0">
              <a:buNone/>
            </a:pPr>
            <a:r>
              <a:rPr lang="en-US" sz="1800" dirty="0">
                <a:latin typeface="Monaco"/>
                <a:cs typeface="Monaco"/>
              </a:rPr>
              <a:t> </a:t>
            </a:r>
            <a:r>
              <a:rPr lang="en-US" sz="1800" dirty="0" smtClean="0">
                <a:latin typeface="Monaco"/>
                <a:cs typeface="Monaco"/>
              </a:rPr>
              <a:t>   background: inherit;</a:t>
            </a:r>
          </a:p>
          <a:p>
            <a:pPr marL="114300" indent="0">
              <a:buNone/>
            </a:pPr>
            <a:r>
              <a:rPr lang="en-US" sz="1800" dirty="0">
                <a:latin typeface="Monaco"/>
                <a:cs typeface="Monaco"/>
              </a:rPr>
              <a:t>}</a:t>
            </a:r>
            <a:endParaRPr lang="en-US" sz="1800" dirty="0" smtClean="0">
              <a:latin typeface="Monaco"/>
              <a:cs typeface="Monac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126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BLOCK, ELEMENT, MODIFIER.</a:t>
            </a:r>
          </a:p>
          <a:p>
            <a:r>
              <a:rPr lang="en-US" dirty="0" smtClean="0"/>
              <a:t>Used to reduce specify in CSS whilst maintaining naming specificity.</a:t>
            </a:r>
          </a:p>
          <a:p>
            <a:r>
              <a:rPr lang="en-US" dirty="0" smtClean="0"/>
              <a:t>Don’t use it for everything!</a:t>
            </a:r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.person {}</a:t>
            </a:r>
          </a:p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.</a:t>
            </a:r>
            <a:r>
              <a:rPr lang="en-US" dirty="0" smtClean="0">
                <a:latin typeface="Monaco"/>
                <a:cs typeface="Monaco"/>
              </a:rPr>
              <a:t>person__arm</a:t>
            </a:r>
            <a:r>
              <a:rPr lang="en-US" dirty="0" smtClean="0">
                <a:latin typeface="Monaco"/>
                <a:cs typeface="Monaco"/>
              </a:rPr>
              <a:t> {}</a:t>
            </a:r>
          </a:p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.</a:t>
            </a:r>
            <a:r>
              <a:rPr lang="en-US" dirty="0" smtClean="0">
                <a:latin typeface="Monaco"/>
                <a:cs typeface="Monaco"/>
              </a:rPr>
              <a:t>person__arm</a:t>
            </a:r>
            <a:r>
              <a:rPr lang="en-US" dirty="0" smtClean="0">
                <a:latin typeface="Monaco"/>
                <a:cs typeface="Monaco"/>
              </a:rPr>
              <a:t>--left {}</a:t>
            </a:r>
          </a:p>
        </p:txBody>
      </p:sp>
    </p:spTree>
    <p:extLst>
      <p:ext uri="{BB962C8B-B14F-4D97-AF65-F5344CB8AC3E}">
        <p14:creationId xmlns:p14="http://schemas.microsoft.com/office/powerpoint/2010/main" val="3854736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orientated CSS.</a:t>
            </a:r>
          </a:p>
          <a:p>
            <a:r>
              <a:rPr lang="en-US" dirty="0" smtClean="0"/>
              <a:t>Aim for reusability.</a:t>
            </a:r>
          </a:p>
          <a:p>
            <a:r>
              <a:rPr lang="en-US" dirty="0"/>
              <a:t>Construction of styles through composition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Two main principals:</a:t>
            </a:r>
          </a:p>
          <a:p>
            <a:pPr lvl="1"/>
            <a:r>
              <a:rPr lang="en-US" dirty="0" smtClean="0"/>
              <a:t>Separation of structure and skinning.</a:t>
            </a:r>
          </a:p>
          <a:p>
            <a:pPr lvl="1"/>
            <a:r>
              <a:rPr lang="en-US" dirty="0" smtClean="0"/>
              <a:t>Separation of a container from its content.</a:t>
            </a:r>
            <a:endParaRPr lang="en-US" dirty="0"/>
          </a:p>
          <a:p>
            <a:r>
              <a:rPr lang="en-US" dirty="0" smtClean="0"/>
              <a:t>An object should look the same no matter where you place it.</a:t>
            </a:r>
          </a:p>
          <a:p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2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472" y="1600199"/>
            <a:ext cx="3265816" cy="5045171"/>
          </a:xfrm>
        </p:spPr>
        <p:txBody>
          <a:bodyPr>
            <a:normAutofit/>
          </a:bodyPr>
          <a:lstStyle/>
          <a:p>
            <a:r>
              <a:rPr lang="en-US" dirty="0" smtClean="0"/>
              <a:t>Inverted Triangle CSS.</a:t>
            </a:r>
          </a:p>
          <a:p>
            <a:r>
              <a:rPr lang="en-US" dirty="0" smtClean="0"/>
              <a:t>Aims to allow non expert contributions.</a:t>
            </a:r>
          </a:p>
          <a:p>
            <a:r>
              <a:rPr lang="en-US" dirty="0" smtClean="0"/>
              <a:t>Allow about ordering your source.</a:t>
            </a:r>
          </a:p>
          <a:p>
            <a:r>
              <a:rPr lang="en-US" dirty="0" smtClean="0"/>
              <a:t>The more specific the selector the lower down the triangle.</a:t>
            </a:r>
          </a:p>
          <a:p>
            <a:r>
              <a:rPr lang="en-US" dirty="0" smtClean="0"/>
              <a:t>DOM based ordering is bad.</a:t>
            </a:r>
          </a:p>
          <a:p>
            <a:r>
              <a:rPr lang="en-US" dirty="0" smtClean="0"/>
              <a:t>Will only work if you are using single class selectors.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192" y="1618817"/>
            <a:ext cx="4597736" cy="402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56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in </a:t>
            </a:r>
            <a:r>
              <a:rPr lang="en-US" dirty="0" smtClean="0"/>
              <a:t>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something like </a:t>
            </a:r>
            <a:r>
              <a:rPr lang="en-US" dirty="0" smtClean="0"/>
              <a:t>codepen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Removes constrains of existing </a:t>
            </a:r>
            <a:r>
              <a:rPr lang="en-US" dirty="0" smtClean="0"/>
              <a:t>styles / system.</a:t>
            </a:r>
            <a:endParaRPr lang="en-US" dirty="0" smtClean="0"/>
          </a:p>
          <a:p>
            <a:r>
              <a:rPr lang="en-US" dirty="0" smtClean="0"/>
              <a:t>Which enables quickly prototyping.</a:t>
            </a:r>
            <a:endParaRPr lang="en-US" dirty="0" smtClean="0"/>
          </a:p>
          <a:p>
            <a:r>
              <a:rPr lang="en-US" dirty="0" smtClean="0"/>
              <a:t>Ensures you bundle in all your dependencies.</a:t>
            </a:r>
          </a:p>
        </p:txBody>
      </p:sp>
    </p:spTree>
    <p:extLst>
      <p:ext uri="{BB962C8B-B14F-4D97-AF65-F5344CB8AC3E}">
        <p14:creationId xmlns:p14="http://schemas.microsoft.com/office/powerpoint/2010/main" val="1882809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Assessment </a:t>
            </a:r>
            <a:r>
              <a:rPr lang="en-US" dirty="0" smtClean="0"/>
              <a:t>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 to CSS:</a:t>
            </a:r>
          </a:p>
          <a:p>
            <a:pPr lvl="1"/>
            <a:r>
              <a:rPr lang="en-US" dirty="0" smtClean="0"/>
              <a:t>You want to cover the basics again.</a:t>
            </a:r>
          </a:p>
          <a:p>
            <a:pPr lvl="1"/>
            <a:r>
              <a:rPr lang="en-GB" dirty="0" smtClean="0"/>
              <a:t>You have little to no experience with CSS.</a:t>
            </a:r>
            <a:endParaRPr lang="en-US" dirty="0" smtClean="0"/>
          </a:p>
          <a:p>
            <a:pPr lvl="1"/>
            <a:r>
              <a:rPr lang="en-US" dirty="0" smtClean="0"/>
              <a:t>For the beginner.</a:t>
            </a:r>
          </a:p>
          <a:p>
            <a:r>
              <a:rPr lang="en-US" dirty="0"/>
              <a:t>Semantics and best </a:t>
            </a:r>
            <a:r>
              <a:rPr lang="en-US" dirty="0" smtClean="0"/>
              <a:t>practices </a:t>
            </a:r>
            <a:r>
              <a:rPr lang="en-US" dirty="0"/>
              <a:t>for </a:t>
            </a:r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Topics like BEM, OOCSS and other naming conventions.</a:t>
            </a:r>
          </a:p>
          <a:p>
            <a:pPr lvl="1"/>
            <a:r>
              <a:rPr lang="en-US" dirty="0" smtClean="0"/>
              <a:t>Will cover a wide range of topic so everyone should learn something.</a:t>
            </a:r>
          </a:p>
          <a:p>
            <a:pPr lvl="1"/>
            <a:r>
              <a:rPr lang="en-US" dirty="0" smtClean="0"/>
              <a:t>For the intimidate.</a:t>
            </a:r>
          </a:p>
          <a:p>
            <a:r>
              <a:rPr lang="en-US" dirty="0"/>
              <a:t>Architecture in </a:t>
            </a:r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For the advanced developer.</a:t>
            </a:r>
          </a:p>
          <a:p>
            <a:pPr lvl="1"/>
            <a:r>
              <a:rPr lang="en-US" dirty="0" smtClean="0"/>
              <a:t>Discuss topics like ITCSS, SMACCS</a:t>
            </a:r>
            <a:r>
              <a:rPr lang="en-US" dirty="0"/>
              <a:t> </a:t>
            </a:r>
            <a:r>
              <a:rPr lang="en-US" dirty="0" smtClean="0"/>
              <a:t>in depth.</a:t>
            </a:r>
          </a:p>
          <a:p>
            <a:pPr lvl="1"/>
            <a:r>
              <a:rPr lang="en-US" dirty="0" smtClean="0"/>
              <a:t>For the advanced.</a:t>
            </a:r>
          </a:p>
        </p:txBody>
      </p:sp>
    </p:spTree>
    <p:extLst>
      <p:ext uri="{BB962C8B-B14F-4D97-AF65-F5344CB8AC3E}">
        <p14:creationId xmlns:p14="http://schemas.microsoft.com/office/powerpoint/2010/main" val="645662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620000" cy="6301445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06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Modularising UI components</a:t>
            </a:r>
          </a:p>
          <a:p>
            <a:r>
              <a:rPr lang="en-US" dirty="0" smtClean="0"/>
              <a:t>Selectors</a:t>
            </a:r>
            <a:endParaRPr lang="en-US" dirty="0" smtClean="0"/>
          </a:p>
          <a:p>
            <a:r>
              <a:rPr lang="en-US" dirty="0" smtClean="0"/>
              <a:t>Specificity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Positioning &amp; the box model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BEM</a:t>
            </a:r>
          </a:p>
          <a:p>
            <a:r>
              <a:rPr lang="en-US" dirty="0" smtClean="0"/>
              <a:t>OOCSS</a:t>
            </a:r>
          </a:p>
          <a:p>
            <a:r>
              <a:rPr lang="en-US" dirty="0" smtClean="0"/>
              <a:t>ITCSS</a:t>
            </a:r>
          </a:p>
          <a:p>
            <a:r>
              <a:rPr lang="en-US" dirty="0"/>
              <a:t>Designing in </a:t>
            </a:r>
            <a:r>
              <a:rPr lang="en-US" dirty="0" smtClean="0"/>
              <a:t>isolation</a:t>
            </a:r>
          </a:p>
          <a:p>
            <a:r>
              <a:rPr lang="en-US" dirty="0" smtClean="0"/>
              <a:t>Workshop Assessment Guide</a:t>
            </a:r>
          </a:p>
          <a:p>
            <a:r>
              <a:rPr lang="en-US" dirty="0"/>
              <a:t>Q &amp; A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08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Modularising UI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deviation</a:t>
            </a:r>
          </a:p>
          <a:p>
            <a:r>
              <a:rPr lang="en-US" dirty="0" smtClean="0"/>
              <a:t>Identify patterns</a:t>
            </a:r>
          </a:p>
          <a:p>
            <a:r>
              <a:rPr lang="en-US" dirty="0" smtClean="0"/>
              <a:t>Aim for reusability</a:t>
            </a:r>
          </a:p>
          <a:p>
            <a:r>
              <a:rPr lang="en-US" dirty="0" smtClean="0"/>
              <a:t>Build in isolation</a:t>
            </a:r>
          </a:p>
          <a:p>
            <a:r>
              <a:rPr lang="en-US" dirty="0" smtClean="0"/>
              <a:t>Don’t couple with use cases, e.g. </a:t>
            </a:r>
          </a:p>
          <a:p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include layout in components, i.e. widths, heights. As they should not care where they are used.</a:t>
            </a:r>
          </a:p>
          <a:p>
            <a:r>
              <a:rPr lang="en-US" dirty="0" smtClean="0"/>
              <a:t>Nothing is unique (</a:t>
            </a:r>
            <a:r>
              <a:rPr lang="en-GB" dirty="0" smtClean="0"/>
              <a:t>e.g. .content .</a:t>
            </a:r>
            <a:r>
              <a:rPr lang="en-GB" dirty="0" smtClean="0"/>
              <a:t>btn</a:t>
            </a:r>
            <a:r>
              <a:rPr lang="en-GB" dirty="0" smtClean="0"/>
              <a:t> {padding: 10px} should actually be .</a:t>
            </a:r>
            <a:r>
              <a:rPr lang="en-GB" dirty="0" smtClean="0"/>
              <a:t>btn</a:t>
            </a:r>
            <a:r>
              <a:rPr lang="en-GB" dirty="0" smtClean="0"/>
              <a:t>—large {padding: 10px})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4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 selectors:</a:t>
            </a:r>
          </a:p>
          <a:p>
            <a:pPr lvl="1"/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Tag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2394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>
                <a:solidFill>
                  <a:srgbClr val="A6A6A6"/>
                </a:solidFill>
                <a:latin typeface="Monaco"/>
                <a:cs typeface="Monaco"/>
              </a:rPr>
              <a:t>/* select an element by id */</a:t>
            </a:r>
          </a:p>
          <a:p>
            <a:pPr marL="114300" indent="0">
              <a:buNone/>
            </a:pPr>
            <a:r>
              <a:rPr lang="en-US" sz="2400" dirty="0">
                <a:latin typeface="Monaco"/>
                <a:cs typeface="Monaco"/>
              </a:rPr>
              <a:t>#</a:t>
            </a:r>
            <a:r>
              <a:rPr lang="en-US" sz="2400" dirty="0">
                <a:latin typeface="Monaco"/>
                <a:cs typeface="Monaco"/>
              </a:rPr>
              <a:t>myId</a:t>
            </a:r>
            <a:r>
              <a:rPr lang="en-US" sz="2400" dirty="0">
                <a:latin typeface="Monaco"/>
                <a:cs typeface="Monaco"/>
              </a:rPr>
              <a:t> {}</a:t>
            </a:r>
          </a:p>
          <a:p>
            <a:pPr marL="114300" indent="0">
              <a:buNone/>
            </a:pPr>
            <a:endParaRPr lang="en-US" sz="2400" dirty="0">
              <a:latin typeface="Monaco"/>
              <a:cs typeface="Monaco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A6A6A6"/>
                </a:solidFill>
                <a:latin typeface="Monaco"/>
                <a:cs typeface="Monaco"/>
              </a:rPr>
              <a:t>/* select elements with a given class applied to them */</a:t>
            </a:r>
          </a:p>
          <a:p>
            <a:pPr marL="114300" indent="0">
              <a:buNone/>
            </a:pPr>
            <a:r>
              <a:rPr lang="en-US" sz="2400" dirty="0">
                <a:latin typeface="Monaco"/>
                <a:cs typeface="Monaco"/>
              </a:rPr>
              <a:t>.</a:t>
            </a:r>
            <a:r>
              <a:rPr lang="en-US" sz="2400" dirty="0">
                <a:latin typeface="Monaco"/>
                <a:cs typeface="Monaco"/>
              </a:rPr>
              <a:t>myClass</a:t>
            </a:r>
            <a:r>
              <a:rPr lang="en-US" sz="2400" dirty="0">
                <a:latin typeface="Monaco"/>
                <a:cs typeface="Monaco"/>
              </a:rPr>
              <a:t> {}</a:t>
            </a:r>
          </a:p>
          <a:p>
            <a:pPr marL="114300" indent="0">
              <a:buNone/>
            </a:pPr>
            <a:endParaRPr lang="en-US" sz="2400" dirty="0">
              <a:latin typeface="Monaco"/>
              <a:cs typeface="Monaco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A6A6A6"/>
                </a:solidFill>
                <a:latin typeface="Monaco"/>
                <a:cs typeface="Monaco"/>
              </a:rPr>
              <a:t>/* select a html element */</a:t>
            </a:r>
          </a:p>
          <a:p>
            <a:pPr marL="114300" indent="0">
              <a:buNone/>
            </a:pPr>
            <a:r>
              <a:rPr lang="en-US" sz="2400" dirty="0">
                <a:latin typeface="Monaco"/>
                <a:cs typeface="Monaco"/>
              </a:rPr>
              <a:t>body {</a:t>
            </a:r>
            <a:r>
              <a:rPr lang="en-US" sz="2400" dirty="0" smtClean="0">
                <a:latin typeface="Monaco"/>
                <a:cs typeface="Monaco"/>
              </a:rPr>
              <a:t>}</a:t>
            </a:r>
            <a:endParaRPr lang="en-US" sz="2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66032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by the browser to work out what styles are most relevant to the element in question.</a:t>
            </a:r>
          </a:p>
          <a:p>
            <a:r>
              <a:rPr lang="en-US" dirty="0" smtClean="0"/>
              <a:t>Calculated by adding up all the selectors.</a:t>
            </a:r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/>
              <a:t>Specificity calculator</a:t>
            </a:r>
          </a:p>
          <a:p>
            <a:pPr marL="114300" indent="0">
              <a:buNone/>
            </a:pPr>
            <a:r>
              <a:rPr lang="en-US" dirty="0"/>
              <a:t>http://</a:t>
            </a:r>
            <a:r>
              <a:rPr lang="en-US" dirty="0"/>
              <a:t>specificity.keegan.st</a:t>
            </a:r>
            <a:r>
              <a:rPr lang="en-US" dirty="0"/>
              <a:t>/</a:t>
            </a:r>
          </a:p>
          <a:p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082468"/>
              </p:ext>
            </p:extLst>
          </p:nvPr>
        </p:nvGraphicFramePr>
        <p:xfrm>
          <a:off x="574436" y="4235382"/>
          <a:ext cx="75027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921"/>
                <a:gridCol w="2500921"/>
                <a:gridCol w="25009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e.g.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#id {}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.class {}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 {}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450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classes does it take to override an 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7032"/>
            <a:ext cx="7620000" cy="52456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#</a:t>
            </a:r>
            <a:r>
              <a:rPr lang="en-US" dirty="0" smtClean="0">
                <a:latin typeface="Monaco"/>
                <a:cs typeface="Monaco"/>
              </a:rPr>
              <a:t>myVeryWeightedIDSelector</a:t>
            </a:r>
            <a:r>
              <a:rPr lang="en-US" dirty="0" smtClean="0">
                <a:latin typeface="Monaco"/>
                <a:cs typeface="Monaco"/>
              </a:rPr>
              <a:t> {}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216" y="2231595"/>
            <a:ext cx="735911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aco"/>
                <a:cs typeface="Monaco"/>
              </a:rPr>
              <a:t>.c000.c001.c002.c003.c004.c005.c006.c007.c008.c009.c010.c011.c012.c013.c014.c015.c016.c017.c018.c019.c020.c021.c022.c023.c024.c025.c026.c027.c028.c029.c030.c031.c032.c033.c034.c035.c036.c037.c038.c039.c040.c041.c042.c043.c044.c045.c046.c047.c048.c049.c050.c051.c052.c053.c054.c055.c056.c057.c058.c059.c060.c061.c062.c063.c064.c065.c066.c067.c068.c069.c070.c071.c072.c073.c074.c075.c076.c077.c078.c079.c080.c081.c082.c083.c084.c085.c086.c087.c088.c089.c090.c091.c092.c093.c094.c095.c096.c097.c098.c099.c100.c101.c102.c103.c104.c105.c106.c107.c108.c109.c110.c111.c112.c113.c114.c115.c116.c117.c118.c119.c120.c121.c122.c123.c124.c125.c126.c127.c128.c129.c130.c131.c132.c133.c134.c135.c136.c137.c138.c139.c140.c141.c142.c143.c144.c145.c146.c147.c148.c149.c150.c151.c152.c153.c154.c155.c156.c157.c158.c159.c160.c161.c162.c163.c164.c165.c166.c167.c168.c169.c170.c171.c172.c173.c174.c175.c176.c177.c178.c179.c180.c181.c182.c183.c184.c185.c186.c187.c188.c189.c190.c191.c192.c193.c194.c195.c196.c197.c198.c199.c200.c201.c202.c203.c204.c205.c206.c207.c208.c209.c210.c211.c212.c213.c214.c215.c216.c217.c218.c219.c220.c221.c222.c223.c224.c225.c226.c227.c228.c229.c230.c231.c232.c233.c234.c235.c236.c237.c238.c239.c240.c241.c242.c243.c244.c245.c246.c247.c248.c249.c250.c251.c252.c253.c254.c255 {}</a:t>
            </a:r>
          </a:p>
          <a:p>
            <a:endParaRPr lang="en-US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09090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classes over ids?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ID’s have a </a:t>
            </a:r>
            <a:r>
              <a:rPr lang="en-US" dirty="0" smtClean="0"/>
              <a:t>high specificity making them difficult to override.</a:t>
            </a:r>
          </a:p>
          <a:p>
            <a:r>
              <a:rPr lang="en-US" dirty="0" smtClean="0"/>
              <a:t>ID’s are </a:t>
            </a:r>
            <a:r>
              <a:rPr lang="en-US" dirty="0" smtClean="0"/>
              <a:t>not reusable, a single class can be added to </a:t>
            </a:r>
            <a:r>
              <a:rPr lang="en-US" dirty="0" smtClean="0"/>
              <a:t>multiple </a:t>
            </a:r>
            <a:r>
              <a:rPr lang="en-US" dirty="0" smtClean="0"/>
              <a:t>elements.</a:t>
            </a:r>
          </a:p>
          <a:p>
            <a:r>
              <a:rPr lang="en-US" dirty="0" smtClean="0"/>
              <a:t>A single element has one </a:t>
            </a:r>
            <a:r>
              <a:rPr lang="en-US" dirty="0" smtClean="0"/>
              <a:t>ID</a:t>
            </a:r>
            <a:r>
              <a:rPr lang="en-US" dirty="0" smtClean="0"/>
              <a:t> </a:t>
            </a:r>
            <a:r>
              <a:rPr lang="en-US" dirty="0" smtClean="0"/>
              <a:t>which means you </a:t>
            </a:r>
            <a:r>
              <a:rPr lang="en-US" dirty="0" smtClean="0"/>
              <a:t>can’t </a:t>
            </a:r>
            <a:r>
              <a:rPr lang="en-US" dirty="0" smtClean="0"/>
              <a:t>use composition to build up your styles.</a:t>
            </a:r>
          </a:p>
          <a:p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53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4573</TotalTime>
  <Words>1557</Words>
  <Application>Microsoft Macintosh PowerPoint</Application>
  <PresentationFormat>On-screen Show (4:3)</PresentationFormat>
  <Paragraphs>168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Adjacency</vt:lpstr>
      <vt:lpstr>CSS – Workshop Taster</vt:lpstr>
      <vt:lpstr>Aims</vt:lpstr>
      <vt:lpstr>Agenda</vt:lpstr>
      <vt:lpstr>Modularising UI components</vt:lpstr>
      <vt:lpstr>Selectors</vt:lpstr>
      <vt:lpstr>Selector types</vt:lpstr>
      <vt:lpstr>Specificity</vt:lpstr>
      <vt:lpstr>How many classes does it take to override an ID?</vt:lpstr>
      <vt:lpstr>Why use classes over ids?</vt:lpstr>
      <vt:lpstr>Performance</vt:lpstr>
      <vt:lpstr>The box model</vt:lpstr>
      <vt:lpstr>Margins</vt:lpstr>
      <vt:lpstr>Borders</vt:lpstr>
      <vt:lpstr>Padding</vt:lpstr>
      <vt:lpstr>Widths</vt:lpstr>
      <vt:lpstr>Heights</vt:lpstr>
      <vt:lpstr>Position types</vt:lpstr>
      <vt:lpstr>position: absolute</vt:lpstr>
      <vt:lpstr>position: relative</vt:lpstr>
      <vt:lpstr>position: fixed</vt:lpstr>
      <vt:lpstr>position: static</vt:lpstr>
      <vt:lpstr>Inheritance</vt:lpstr>
      <vt:lpstr>BEM</vt:lpstr>
      <vt:lpstr>OOCSS</vt:lpstr>
      <vt:lpstr>ITCSS</vt:lpstr>
      <vt:lpstr>Designing in isolation</vt:lpstr>
      <vt:lpstr>Workshop Assessment Guide</vt:lpstr>
      <vt:lpstr>Questions?</vt:lpstr>
    </vt:vector>
  </TitlesOfParts>
  <Company>BBC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CSS</dc:title>
  <dc:creator>Tim Perry</dc:creator>
  <cp:lastModifiedBy>Tim Perry</cp:lastModifiedBy>
  <cp:revision>142</cp:revision>
  <dcterms:created xsi:type="dcterms:W3CDTF">2015-11-24T08:06:17Z</dcterms:created>
  <dcterms:modified xsi:type="dcterms:W3CDTF">2015-12-07T20:46:32Z</dcterms:modified>
</cp:coreProperties>
</file>