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8" autoAdjust="0"/>
    <p:restoredTop sz="94660"/>
  </p:normalViewPr>
  <p:slideViewPr>
    <p:cSldViewPr snapToGrid="0">
      <p:cViewPr varScale="1">
        <p:scale>
          <a:sx n="110" d="100"/>
          <a:sy n="110" d="100"/>
        </p:scale>
        <p:origin x="231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Sunday, August 27, 2023</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116407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Sunday, August 27, 2023</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82780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Sunday, August 27, 2023</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034120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Sunday, August 27, 2023</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670013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Sunday, August 27, 2023</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002313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Sunday, August 27, 2023</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974924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Sunday, August 27, 2023</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594293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Sunday, August 27, 2023</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991214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Sunday, August 27, 2023</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985799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Sunday, August 27, 2023</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80748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Sunday, August 27, 2023</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63642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900" cap="all" spc="300" baseline="0">
                <a:solidFill>
                  <a:srgbClr val="FFFFFF"/>
                </a:solidFill>
              </a:defRPr>
            </a:lvl1pPr>
          </a:lstStyle>
          <a:p>
            <a:fld id="{AE0C963C-C1DB-4AFD-9DDC-0691666BF49B}" type="datetime2">
              <a:rPr lang="en-US" smtClean="0"/>
              <a:pPr/>
              <a:t>Sunday, August 27, 2023</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9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9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3330382553"/>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TimPortFoliHo/ePortfolio.git"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168BBE1A-B148-4F48-8E8C-EEB4A444E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BF1DC4-AD97-46B7-ED34-27433EAB3D2F}"/>
              </a:ext>
            </a:extLst>
          </p:cNvPr>
          <p:cNvSpPr>
            <a:spLocks noGrp="1"/>
          </p:cNvSpPr>
          <p:nvPr>
            <p:ph type="ctrTitle"/>
          </p:nvPr>
        </p:nvSpPr>
        <p:spPr>
          <a:xfrm>
            <a:off x="980902" y="622852"/>
            <a:ext cx="4045528" cy="3289672"/>
          </a:xfrm>
        </p:spPr>
        <p:txBody>
          <a:bodyPr vert="horz" lIns="0" tIns="0" rIns="0" bIns="0" rtlCol="0" anchor="b">
            <a:normAutofit/>
          </a:bodyPr>
          <a:lstStyle/>
          <a:p>
            <a:pPr algn="r"/>
            <a:r>
              <a:rPr lang="en-US" sz="3600" spc="700" dirty="0"/>
              <a:t>PowerShell Task 2 Defend</a:t>
            </a:r>
          </a:p>
        </p:txBody>
      </p:sp>
      <p:pic>
        <p:nvPicPr>
          <p:cNvPr id="4" name="Picture 3">
            <a:extLst>
              <a:ext uri="{FF2B5EF4-FFF2-40B4-BE49-F238E27FC236}">
                <a16:creationId xmlns:a16="http://schemas.microsoft.com/office/drawing/2014/main" id="{BC08FE33-75F9-F13D-C91B-34C971EB8D20}"/>
              </a:ext>
            </a:extLst>
          </p:cNvPr>
          <p:cNvPicPr>
            <a:picLocks noChangeAspect="1"/>
          </p:cNvPicPr>
          <p:nvPr/>
        </p:nvPicPr>
        <p:blipFill>
          <a:blip r:embed="rId2"/>
          <a:stretch>
            <a:fillRect/>
          </a:stretch>
        </p:blipFill>
        <p:spPr>
          <a:xfrm>
            <a:off x="5270269" y="0"/>
            <a:ext cx="4890655" cy="3912524"/>
          </a:xfrm>
          <a:prstGeom prst="rect">
            <a:avLst/>
          </a:prstGeom>
        </p:spPr>
      </p:pic>
      <p:sp>
        <p:nvSpPr>
          <p:cNvPr id="3" name="Subtitle 2">
            <a:extLst>
              <a:ext uri="{FF2B5EF4-FFF2-40B4-BE49-F238E27FC236}">
                <a16:creationId xmlns:a16="http://schemas.microsoft.com/office/drawing/2014/main" id="{D3509A40-948F-FCB8-462F-B0BACE8470AB}"/>
              </a:ext>
            </a:extLst>
          </p:cNvPr>
          <p:cNvSpPr>
            <a:spLocks noGrp="1"/>
          </p:cNvSpPr>
          <p:nvPr>
            <p:ph type="subTitle" idx="1"/>
          </p:nvPr>
        </p:nvSpPr>
        <p:spPr>
          <a:xfrm>
            <a:off x="5270270" y="4198217"/>
            <a:ext cx="5852158" cy="1820198"/>
          </a:xfrm>
        </p:spPr>
        <p:txBody>
          <a:bodyPr vert="horz" lIns="0" tIns="0" rIns="0" bIns="0" rtlCol="0" anchor="t">
            <a:normAutofit/>
          </a:bodyPr>
          <a:lstStyle/>
          <a:p>
            <a:pPr indent="-228600" algn="l">
              <a:lnSpc>
                <a:spcPct val="110000"/>
              </a:lnSpc>
              <a:buFont typeface="Arial" panose="020B0604020202020204" pitchFamily="34" charset="0"/>
              <a:buChar char="•"/>
            </a:pPr>
            <a:endParaRPr lang="en-US" sz="1200" b="0" i="0" u="none" strike="noStrike" baseline="0" dirty="0"/>
          </a:p>
          <a:p>
            <a:pPr marL="285750" indent="-228600" algn="l">
              <a:lnSpc>
                <a:spcPct val="110000"/>
              </a:lnSpc>
              <a:buFont typeface="Arial" panose="020B0604020202020204" pitchFamily="34" charset="0"/>
              <a:buChar char="•"/>
            </a:pPr>
            <a:r>
              <a:rPr lang="en-US" sz="1200" b="0" i="0" u="none" strike="noStrike" baseline="0" dirty="0"/>
              <a:t>Implement safeguard CIS 9.2 Use DNS Filtering Services to block malicious domains </a:t>
            </a:r>
            <a:br>
              <a:rPr lang="en-US" sz="1200" b="0" i="0" u="none" strike="noStrike" baseline="0" dirty="0"/>
            </a:br>
            <a:endParaRPr lang="en-US" sz="1200" b="0" i="0" u="none" strike="noStrike" baseline="0" dirty="0"/>
          </a:p>
          <a:p>
            <a:pPr marL="285750" indent="-228600" algn="l">
              <a:lnSpc>
                <a:spcPct val="110000"/>
              </a:lnSpc>
              <a:buFont typeface="Arial" panose="020B0604020202020204" pitchFamily="34" charset="0"/>
              <a:buChar char="•"/>
            </a:pPr>
            <a:r>
              <a:rPr lang="en-US" sz="1200" b="0" i="0" u="none" strike="noStrike" baseline="0" dirty="0"/>
              <a:t>Enable the Windows 11 Firewall to block HTTP traffic </a:t>
            </a:r>
          </a:p>
          <a:p>
            <a:pPr indent="-228600" algn="l">
              <a:lnSpc>
                <a:spcPct val="110000"/>
              </a:lnSpc>
              <a:buFont typeface="Arial" panose="020B0604020202020204" pitchFamily="34" charset="0"/>
              <a:buChar char="•"/>
            </a:pPr>
            <a:endParaRPr lang="en-US" sz="1200" b="0" i="0" u="none" strike="noStrike" baseline="0" dirty="0"/>
          </a:p>
          <a:p>
            <a:pPr indent="-228600" algn="l">
              <a:lnSpc>
                <a:spcPct val="110000"/>
              </a:lnSpc>
              <a:buFont typeface="Arial" panose="020B0604020202020204" pitchFamily="34" charset="0"/>
              <a:buChar char="•"/>
            </a:pPr>
            <a:endParaRPr lang="en-US" sz="1200" dirty="0"/>
          </a:p>
        </p:txBody>
      </p:sp>
      <p:sp>
        <p:nvSpPr>
          <p:cNvPr id="15" name="Rectangle 14">
            <a:extLst>
              <a:ext uri="{FF2B5EF4-FFF2-40B4-BE49-F238E27FC236}">
                <a16:creationId xmlns:a16="http://schemas.microsoft.com/office/drawing/2014/main" id="{955DEFE8-24AF-47F7-B020-D4D76ABA18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801"/>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Rectangle 16">
            <a:extLst>
              <a:ext uri="{FF2B5EF4-FFF2-40B4-BE49-F238E27FC236}">
                <a16:creationId xmlns:a16="http://schemas.microsoft.com/office/drawing/2014/main" id="{6EAE3873-25FC-4346-B1D5-82E5F9D953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801"/>
            <a:ext cx="8153398" cy="456772"/>
          </a:xfrm>
          <a:prstGeom prst="rect">
            <a:avLst/>
          </a:prstGeom>
          <a:gradFill>
            <a:gsLst>
              <a:gs pos="9000">
                <a:schemeClr val="accent2">
                  <a:lumMod val="60000"/>
                  <a:lumOff val="40000"/>
                  <a:alpha val="67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TextBox 4">
            <a:extLst>
              <a:ext uri="{FF2B5EF4-FFF2-40B4-BE49-F238E27FC236}">
                <a16:creationId xmlns:a16="http://schemas.microsoft.com/office/drawing/2014/main" id="{7A0DB6A5-8668-96B2-9B0D-E0CF03B5B781}"/>
              </a:ext>
            </a:extLst>
          </p:cNvPr>
          <p:cNvSpPr txBox="1"/>
          <p:nvPr/>
        </p:nvSpPr>
        <p:spPr>
          <a:xfrm>
            <a:off x="357051" y="5191932"/>
            <a:ext cx="4669379" cy="1477328"/>
          </a:xfrm>
          <a:prstGeom prst="rect">
            <a:avLst/>
          </a:prstGeom>
          <a:noFill/>
        </p:spPr>
        <p:txBody>
          <a:bodyPr wrap="square" rtlCol="0">
            <a:spAutoFit/>
          </a:bodyPr>
          <a:lstStyle/>
          <a:p>
            <a:r>
              <a:rPr lang="en-AU" dirty="0"/>
              <a:t>Tim Ho</a:t>
            </a:r>
          </a:p>
          <a:p>
            <a:r>
              <a:rPr lang="en-AU" sz="1800" dirty="0">
                <a:effectLst/>
                <a:latin typeface="Calibri" panose="020F0502020204030204" pitchFamily="34" charset="0"/>
                <a:ea typeface="Times New Roman" panose="02020603050405020304" pitchFamily="18" charset="0"/>
                <a:cs typeface="Calibri" panose="020F0502020204030204" pitchFamily="34" charset="0"/>
              </a:rPr>
              <a:t>Student ID: 12241028</a:t>
            </a:r>
            <a:br>
              <a:rPr lang="en-AU" sz="1800" dirty="0">
                <a:effectLst/>
                <a:latin typeface="Calibri" panose="020F0502020204030204" pitchFamily="34" charset="0"/>
                <a:ea typeface="Times New Roman" panose="02020603050405020304" pitchFamily="18" charset="0"/>
                <a:cs typeface="Calibri" panose="020F0502020204030204" pitchFamily="34" charset="0"/>
              </a:rPr>
            </a:br>
            <a:r>
              <a:rPr lang="en-AU" sz="1800" dirty="0">
                <a:effectLst/>
                <a:latin typeface="Calibri" panose="020F0502020204030204" pitchFamily="34" charset="0"/>
                <a:ea typeface="Times New Roman" panose="02020603050405020304" pitchFamily="18" charset="0"/>
                <a:cs typeface="Calibri" panose="020F0502020204030204" pitchFamily="34" charset="0"/>
                <a:hlinkClick r:id="rId3"/>
              </a:rPr>
              <a:t>https://github.com/TimPortFoliHo/ePortfolio.git</a:t>
            </a:r>
            <a:endParaRPr lang="en-AU" sz="1800" dirty="0">
              <a:effectLst/>
              <a:latin typeface="Calibri" panose="020F0502020204030204" pitchFamily="34" charset="0"/>
              <a:ea typeface="Times New Roman" panose="02020603050405020304" pitchFamily="18" charset="0"/>
              <a:cs typeface="Calibri" panose="020F0502020204030204" pitchFamily="34" charset="0"/>
            </a:endParaRPr>
          </a:p>
          <a:p>
            <a:endParaRPr lang="en-AU"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AU" dirty="0"/>
          </a:p>
        </p:txBody>
      </p:sp>
      <p:sp>
        <p:nvSpPr>
          <p:cNvPr id="6" name="TextBox 5">
            <a:extLst>
              <a:ext uri="{FF2B5EF4-FFF2-40B4-BE49-F238E27FC236}">
                <a16:creationId xmlns:a16="http://schemas.microsoft.com/office/drawing/2014/main" id="{B01EF289-614A-E099-81FE-26F697D83780}"/>
              </a:ext>
            </a:extLst>
          </p:cNvPr>
          <p:cNvSpPr txBox="1"/>
          <p:nvPr/>
        </p:nvSpPr>
        <p:spPr>
          <a:xfrm>
            <a:off x="5270269" y="4110242"/>
            <a:ext cx="1898542" cy="369332"/>
          </a:xfrm>
          <a:prstGeom prst="rect">
            <a:avLst/>
          </a:prstGeom>
          <a:noFill/>
        </p:spPr>
        <p:txBody>
          <a:bodyPr wrap="square" rtlCol="0">
            <a:spAutoFit/>
          </a:bodyPr>
          <a:lstStyle/>
          <a:p>
            <a:r>
              <a:rPr lang="en-AU" dirty="0"/>
              <a:t>PRESENTING:</a:t>
            </a:r>
          </a:p>
        </p:txBody>
      </p:sp>
    </p:spTree>
    <p:extLst>
      <p:ext uri="{BB962C8B-B14F-4D97-AF65-F5344CB8AC3E}">
        <p14:creationId xmlns:p14="http://schemas.microsoft.com/office/powerpoint/2010/main" val="3686871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216FE-CF3B-21FE-3770-7CDED993A249}"/>
              </a:ext>
            </a:extLst>
          </p:cNvPr>
          <p:cNvSpPr>
            <a:spLocks noGrp="1"/>
          </p:cNvSpPr>
          <p:nvPr>
            <p:ph type="title"/>
          </p:nvPr>
        </p:nvSpPr>
        <p:spPr>
          <a:xfrm>
            <a:off x="1180223" y="1061634"/>
            <a:ext cx="10241280" cy="1766497"/>
          </a:xfrm>
        </p:spPr>
        <p:txBody>
          <a:bodyPr>
            <a:normAutofit fontScale="90000"/>
          </a:bodyPr>
          <a:lstStyle/>
          <a:p>
            <a:br>
              <a:rPr lang="en-AU" sz="1800" b="0" i="0" u="none" strike="noStrike" baseline="0" dirty="0">
                <a:solidFill>
                  <a:srgbClr val="000000"/>
                </a:solidFill>
              </a:rPr>
            </a:br>
            <a:r>
              <a:rPr lang="en-AU" sz="4000" dirty="0" err="1">
                <a:solidFill>
                  <a:srgbClr val="000000"/>
                </a:solidFill>
              </a:rPr>
              <a:t>t</a:t>
            </a:r>
            <a:r>
              <a:rPr lang="en-AU" sz="4000" i="0" u="none" strike="noStrike" baseline="0" dirty="0" err="1">
                <a:solidFill>
                  <a:srgbClr val="000000"/>
                </a:solidFill>
              </a:rPr>
              <a:t>estDNSBlock</a:t>
            </a:r>
            <a:r>
              <a:rPr lang="en-AU" sz="4000" i="0" u="none" strike="noStrike" baseline="0" dirty="0">
                <a:solidFill>
                  <a:srgbClr val="000000"/>
                </a:solidFill>
              </a:rPr>
              <a:t>():</a:t>
            </a:r>
            <a:br>
              <a:rPr lang="en-AU" sz="2200" i="0" u="none" strike="noStrike" baseline="0" dirty="0">
                <a:solidFill>
                  <a:srgbClr val="000000"/>
                </a:solidFill>
              </a:rPr>
            </a:br>
            <a:br>
              <a:rPr lang="en-AU" sz="1800" b="0" i="0" u="none" strike="noStrike" baseline="0" dirty="0">
                <a:solidFill>
                  <a:srgbClr val="000000"/>
                </a:solidFill>
              </a:rPr>
            </a:br>
            <a:r>
              <a:rPr lang="en-AU" sz="1800" b="0" i="0" u="none" strike="noStrike" baseline="0" dirty="0">
                <a:solidFill>
                  <a:srgbClr val="000000"/>
                </a:solidFill>
              </a:rPr>
              <a:t>Script file path to shared file on VM ‘Z:\</a:t>
            </a:r>
            <a:r>
              <a:rPr lang="en-AU" sz="1800" b="0" i="0" u="none" strike="noStrike" baseline="0" dirty="0" err="1">
                <a:solidFill>
                  <a:srgbClr val="000000"/>
                </a:solidFill>
              </a:rPr>
              <a:t>DefendScripts</a:t>
            </a:r>
            <a:r>
              <a:rPr lang="en-AU" sz="1800" b="0" i="0" u="none" strike="noStrike" baseline="0" dirty="0">
                <a:solidFill>
                  <a:srgbClr val="000000"/>
                </a:solidFill>
              </a:rPr>
              <a:t>’</a:t>
            </a:r>
            <a:br>
              <a:rPr lang="en-AU" sz="1800" b="0" i="0" u="none" strike="noStrike" baseline="0" dirty="0">
                <a:solidFill>
                  <a:srgbClr val="000000"/>
                </a:solidFill>
              </a:rPr>
            </a:br>
            <a:br>
              <a:rPr lang="en-AU" sz="1800" b="0" i="0" u="none" strike="noStrike" baseline="0" dirty="0">
                <a:solidFill>
                  <a:srgbClr val="000000"/>
                </a:solidFill>
              </a:rPr>
            </a:br>
            <a:r>
              <a:rPr lang="en-AU" sz="1300" i="0" u="none" strike="noStrike" spc="300" baseline="0" dirty="0">
                <a:solidFill>
                  <a:srgbClr val="000000"/>
                </a:solidFill>
                <a:latin typeface="Calibri Light" panose="020F0302020204030204" pitchFamily="34" charset="0"/>
                <a:cs typeface="Calibri Light" panose="020F0302020204030204" pitchFamily="34" charset="0"/>
              </a:rPr>
              <a:t>Output: </a:t>
            </a:r>
            <a:br>
              <a:rPr lang="en-AU" sz="1100" b="0" i="0" u="none" strike="noStrike" spc="300" baseline="0" dirty="0">
                <a:solidFill>
                  <a:srgbClr val="000000"/>
                </a:solidFill>
                <a:latin typeface="Calibri Light" panose="020F0302020204030204" pitchFamily="34" charset="0"/>
                <a:cs typeface="Calibri Light" panose="020F0302020204030204" pitchFamily="34" charset="0"/>
              </a:rPr>
            </a:br>
            <a:br>
              <a:rPr lang="en-AU" sz="1100" b="0" i="0" u="none" strike="noStrike" spc="300" baseline="0" dirty="0">
                <a:solidFill>
                  <a:srgbClr val="000000"/>
                </a:solidFill>
                <a:latin typeface="Calibri Light" panose="020F0302020204030204" pitchFamily="34" charset="0"/>
                <a:cs typeface="Calibri Light" panose="020F0302020204030204" pitchFamily="34" charset="0"/>
              </a:rPr>
            </a:br>
            <a:r>
              <a:rPr lang="en-AU" sz="1100" b="0" i="0" u="none" strike="noStrike" cap="none" spc="300" baseline="0" dirty="0">
                <a:solidFill>
                  <a:srgbClr val="000000"/>
                </a:solidFill>
                <a:latin typeface="Calibri Light" panose="020F0302020204030204" pitchFamily="34" charset="0"/>
                <a:cs typeface="Calibri Light" panose="020F0302020204030204" pitchFamily="34" charset="0"/>
              </a:rPr>
              <a:t>	1.DNS server of ethernet 3 NIC</a:t>
            </a:r>
            <a:br>
              <a:rPr lang="en-AU" sz="1100" b="0" i="0" u="none" strike="noStrike" cap="none" spc="300" baseline="0" dirty="0">
                <a:solidFill>
                  <a:srgbClr val="000000"/>
                </a:solidFill>
                <a:latin typeface="Calibri Light" panose="020F0302020204030204" pitchFamily="34" charset="0"/>
                <a:cs typeface="Calibri Light" panose="020F0302020204030204" pitchFamily="34" charset="0"/>
              </a:rPr>
            </a:br>
            <a:r>
              <a:rPr lang="en-AU" sz="1100" b="0" i="0" u="none" strike="noStrike" cap="none" spc="300" baseline="0" dirty="0">
                <a:solidFill>
                  <a:srgbClr val="000000"/>
                </a:solidFill>
                <a:latin typeface="Calibri Light" panose="020F0302020204030204" pitchFamily="34" charset="0"/>
                <a:cs typeface="Calibri Light" panose="020F0302020204030204" pitchFamily="34" charset="0"/>
              </a:rPr>
              <a:t>	2.Ip address of </a:t>
            </a:r>
            <a:r>
              <a:rPr lang="en-AU" sz="1100" b="0" i="0" u="none" strike="noStrike" cap="none" spc="300" baseline="0" dirty="0" err="1">
                <a:solidFill>
                  <a:srgbClr val="000000"/>
                </a:solidFill>
                <a:latin typeface="Calibri Light" panose="020F0302020204030204" pitchFamily="34" charset="0"/>
                <a:cs typeface="Calibri Light" panose="020F0302020204030204" pitchFamily="34" charset="0"/>
              </a:rPr>
              <a:t>malware.Testcategory.Com</a:t>
            </a:r>
            <a:br>
              <a:rPr lang="en-AU" sz="1100" b="0" i="0" u="none" strike="noStrike" cap="none" spc="300" baseline="0" dirty="0">
                <a:solidFill>
                  <a:srgbClr val="000000"/>
                </a:solidFill>
                <a:latin typeface="Calibri Light" panose="020F0302020204030204" pitchFamily="34" charset="0"/>
                <a:cs typeface="Calibri Light" panose="020F0302020204030204" pitchFamily="34" charset="0"/>
              </a:rPr>
            </a:br>
            <a:r>
              <a:rPr lang="en-AU" sz="1100" b="0" i="0" u="none" strike="noStrike" cap="none" spc="300" baseline="0" dirty="0">
                <a:solidFill>
                  <a:srgbClr val="000000"/>
                </a:solidFill>
                <a:latin typeface="Calibri Light" panose="020F0302020204030204" pitchFamily="34" charset="0"/>
                <a:cs typeface="Calibri Light" panose="020F0302020204030204" pitchFamily="34" charset="0"/>
              </a:rPr>
              <a:t>	3.A statement whether the host IP address is using DNS filtering</a:t>
            </a:r>
            <a:br>
              <a:rPr lang="en-AU" sz="1800" b="0" i="0" u="none" strike="noStrike" baseline="0" dirty="0">
                <a:solidFill>
                  <a:srgbClr val="000000"/>
                </a:solidFill>
              </a:rPr>
            </a:br>
            <a:br>
              <a:rPr lang="en-AU" sz="1800" b="0" i="0" u="none" strike="noStrike" baseline="0" dirty="0">
                <a:solidFill>
                  <a:srgbClr val="000000"/>
                </a:solidFill>
              </a:rPr>
            </a:br>
            <a:endParaRPr lang="en-AU" dirty="0"/>
          </a:p>
        </p:txBody>
      </p:sp>
      <p:pic>
        <p:nvPicPr>
          <p:cNvPr id="6" name="Picture 5">
            <a:extLst>
              <a:ext uri="{FF2B5EF4-FFF2-40B4-BE49-F238E27FC236}">
                <a16:creationId xmlns:a16="http://schemas.microsoft.com/office/drawing/2014/main" id="{41190CEB-E62E-D5F4-D842-CD4ED9EFB164}"/>
              </a:ext>
            </a:extLst>
          </p:cNvPr>
          <p:cNvPicPr>
            <a:picLocks noChangeAspect="1"/>
          </p:cNvPicPr>
          <p:nvPr/>
        </p:nvPicPr>
        <p:blipFill>
          <a:blip r:embed="rId2"/>
          <a:stretch>
            <a:fillRect/>
          </a:stretch>
        </p:blipFill>
        <p:spPr>
          <a:xfrm>
            <a:off x="6363952" y="2283194"/>
            <a:ext cx="5585241" cy="3910073"/>
          </a:xfrm>
          <a:prstGeom prst="rect">
            <a:avLst/>
          </a:prstGeom>
        </p:spPr>
      </p:pic>
      <p:pic>
        <p:nvPicPr>
          <p:cNvPr id="10" name="Picture 9">
            <a:extLst>
              <a:ext uri="{FF2B5EF4-FFF2-40B4-BE49-F238E27FC236}">
                <a16:creationId xmlns:a16="http://schemas.microsoft.com/office/drawing/2014/main" id="{159311C5-4DCC-7CB6-EC28-954025D5781D}"/>
              </a:ext>
            </a:extLst>
          </p:cNvPr>
          <p:cNvPicPr>
            <a:picLocks noChangeAspect="1"/>
          </p:cNvPicPr>
          <p:nvPr/>
        </p:nvPicPr>
        <p:blipFill>
          <a:blip r:embed="rId3"/>
          <a:stretch>
            <a:fillRect/>
          </a:stretch>
        </p:blipFill>
        <p:spPr>
          <a:xfrm>
            <a:off x="118821" y="2283194"/>
            <a:ext cx="6118952" cy="3978727"/>
          </a:xfrm>
          <a:prstGeom prst="rect">
            <a:avLst/>
          </a:prstGeom>
        </p:spPr>
      </p:pic>
    </p:spTree>
    <p:extLst>
      <p:ext uri="{BB962C8B-B14F-4D97-AF65-F5344CB8AC3E}">
        <p14:creationId xmlns:p14="http://schemas.microsoft.com/office/powerpoint/2010/main" val="2344331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39BD7-6E96-305E-4A74-B1CC7629D057}"/>
              </a:ext>
            </a:extLst>
          </p:cNvPr>
          <p:cNvSpPr>
            <a:spLocks noGrp="1"/>
          </p:cNvSpPr>
          <p:nvPr>
            <p:ph type="title"/>
          </p:nvPr>
        </p:nvSpPr>
        <p:spPr/>
        <p:txBody>
          <a:bodyPr>
            <a:normAutofit fontScale="90000"/>
          </a:bodyPr>
          <a:lstStyle/>
          <a:p>
            <a:r>
              <a:rPr lang="en-AU" dirty="0" err="1"/>
              <a:t>PSScriptanalyzer</a:t>
            </a:r>
            <a:r>
              <a:rPr lang="en-AU" dirty="0"/>
              <a:t>:</a:t>
            </a:r>
            <a:br>
              <a:rPr lang="en-AU" dirty="0"/>
            </a:br>
            <a:br>
              <a:rPr lang="en-AU" dirty="0"/>
            </a:br>
            <a:r>
              <a:rPr lang="en-AU" sz="1050" b="0" cap="none" spc="300" dirty="0">
                <a:latin typeface="Calibri Light" panose="020F0302020204030204" pitchFamily="34" charset="0"/>
                <a:cs typeface="Calibri Light" panose="020F0302020204030204" pitchFamily="34" charset="0"/>
              </a:rPr>
              <a:t>Image showing that ‘invoke-</a:t>
            </a:r>
            <a:r>
              <a:rPr lang="en-AU" sz="1050" b="0" cap="none" spc="300" dirty="0" err="1">
                <a:latin typeface="Calibri Light" panose="020F0302020204030204" pitchFamily="34" charset="0"/>
                <a:cs typeface="Calibri Light" panose="020F0302020204030204" pitchFamily="34" charset="0"/>
              </a:rPr>
              <a:t>scriptanalyzer</a:t>
            </a:r>
            <a:r>
              <a:rPr lang="en-AU" sz="1050" b="0" cap="none" spc="300" dirty="0">
                <a:latin typeface="Calibri Light" panose="020F0302020204030204" pitchFamily="34" charset="0"/>
                <a:cs typeface="Calibri Light" panose="020F0302020204030204" pitchFamily="34" charset="0"/>
              </a:rPr>
              <a:t>’ was used to clean up code.</a:t>
            </a:r>
            <a:br>
              <a:rPr lang="en-AU" sz="1050" b="0" cap="none" spc="300" dirty="0">
                <a:latin typeface="Calibri Light" panose="020F0302020204030204" pitchFamily="34" charset="0"/>
                <a:cs typeface="Calibri Light" panose="020F0302020204030204" pitchFamily="34" charset="0"/>
              </a:rPr>
            </a:br>
            <a:r>
              <a:rPr lang="en-AU" sz="1050" b="0" cap="none" spc="300" dirty="0">
                <a:latin typeface="Calibri Light" panose="020F0302020204030204" pitchFamily="34" charset="0"/>
                <a:cs typeface="Calibri Light" panose="020F0302020204030204" pitchFamily="34" charset="0"/>
              </a:rPr>
              <a:t>As nothing was outputted in terminal, code is considered clean to </a:t>
            </a:r>
            <a:r>
              <a:rPr lang="en-AU" sz="1050" b="0" cap="none" spc="300" dirty="0" err="1">
                <a:latin typeface="Calibri Light" panose="020F0302020204030204" pitchFamily="34" charset="0"/>
                <a:cs typeface="Calibri Light" panose="020F0302020204030204" pitchFamily="34" charset="0"/>
              </a:rPr>
              <a:t>psscriptanalyzer</a:t>
            </a:r>
            <a:r>
              <a:rPr lang="en-AU" sz="1050" b="0" cap="none" spc="300" dirty="0">
                <a:latin typeface="Calibri Light" panose="020F0302020204030204" pitchFamily="34" charset="0"/>
                <a:cs typeface="Calibri Light" panose="020F0302020204030204" pitchFamily="34" charset="0"/>
              </a:rPr>
              <a:t> standard.</a:t>
            </a:r>
            <a:endParaRPr lang="en-AU" spc="300" dirty="0">
              <a:latin typeface="Calibri Light" panose="020F0302020204030204" pitchFamily="34" charset="0"/>
              <a:cs typeface="Calibri Light" panose="020F0302020204030204" pitchFamily="34" charset="0"/>
            </a:endParaRPr>
          </a:p>
        </p:txBody>
      </p:sp>
      <p:pic>
        <p:nvPicPr>
          <p:cNvPr id="5" name="Content Placeholder 4">
            <a:extLst>
              <a:ext uri="{FF2B5EF4-FFF2-40B4-BE49-F238E27FC236}">
                <a16:creationId xmlns:a16="http://schemas.microsoft.com/office/drawing/2014/main" id="{F9E86049-8372-66C9-6C17-59DF81EDCED5}"/>
              </a:ext>
            </a:extLst>
          </p:cNvPr>
          <p:cNvPicPr>
            <a:picLocks noGrp="1" noChangeAspect="1"/>
          </p:cNvPicPr>
          <p:nvPr>
            <p:ph idx="1"/>
          </p:nvPr>
        </p:nvPicPr>
        <p:blipFill>
          <a:blip r:embed="rId2"/>
          <a:stretch>
            <a:fillRect/>
          </a:stretch>
        </p:blipFill>
        <p:spPr>
          <a:xfrm>
            <a:off x="1371600" y="2103247"/>
            <a:ext cx="7831151" cy="3959225"/>
          </a:xfrm>
        </p:spPr>
      </p:pic>
    </p:spTree>
    <p:extLst>
      <p:ext uri="{BB962C8B-B14F-4D97-AF65-F5344CB8AC3E}">
        <p14:creationId xmlns:p14="http://schemas.microsoft.com/office/powerpoint/2010/main" val="2085655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A105E-66A0-1873-E2F2-DB2B9DBF180D}"/>
              </a:ext>
            </a:extLst>
          </p:cNvPr>
          <p:cNvSpPr>
            <a:spLocks noGrp="1"/>
          </p:cNvSpPr>
          <p:nvPr>
            <p:ph type="title"/>
          </p:nvPr>
        </p:nvSpPr>
        <p:spPr>
          <a:xfrm>
            <a:off x="1208868" y="1420786"/>
            <a:ext cx="10241280" cy="1234440"/>
          </a:xfrm>
        </p:spPr>
        <p:txBody>
          <a:bodyPr>
            <a:normAutofit fontScale="90000"/>
          </a:bodyPr>
          <a:lstStyle/>
          <a:p>
            <a:r>
              <a:rPr lang="en-AU" dirty="0"/>
              <a:t>ENABLE DNS over HTTPS:</a:t>
            </a:r>
            <a:br>
              <a:rPr lang="en-AU" dirty="0"/>
            </a:br>
            <a:r>
              <a:rPr lang="en-AU" sz="1100" dirty="0"/>
              <a:t>-</a:t>
            </a:r>
            <a:r>
              <a:rPr lang="en-AU" sz="1000" b="0" cap="none" spc="300" dirty="0" err="1">
                <a:latin typeface="Calibri Light" panose="020F0302020204030204" pitchFamily="34" charset="0"/>
                <a:cs typeface="Calibri Light" panose="020F0302020204030204" pitchFamily="34" charset="0"/>
              </a:rPr>
              <a:t>enableDOH</a:t>
            </a:r>
            <a:r>
              <a:rPr lang="en-AU" sz="1000" b="0" cap="none" spc="300" dirty="0">
                <a:latin typeface="Calibri Light" panose="020F0302020204030204" pitchFamily="34" charset="0"/>
                <a:cs typeface="Calibri Light" panose="020F0302020204030204" pitchFamily="34" charset="0"/>
              </a:rPr>
              <a:t> function prompts user to reboot to enable </a:t>
            </a:r>
            <a:r>
              <a:rPr lang="en-AU" sz="1000" b="0" cap="none" spc="300" dirty="0" err="1">
                <a:latin typeface="Calibri Light" panose="020F0302020204030204" pitchFamily="34" charset="0"/>
                <a:cs typeface="Calibri Light" panose="020F0302020204030204" pitchFamily="34" charset="0"/>
              </a:rPr>
              <a:t>DoH</a:t>
            </a:r>
            <a:r>
              <a:rPr lang="en-AU" sz="1000" b="0" cap="none" spc="300" dirty="0">
                <a:latin typeface="Calibri Light" panose="020F0302020204030204" pitchFamily="34" charset="0"/>
                <a:cs typeface="Calibri Light" panose="020F0302020204030204" pitchFamily="34" charset="0"/>
              </a:rPr>
              <a:t> when user enters ‘Y’ into the command line</a:t>
            </a:r>
            <a:br>
              <a:rPr lang="en-AU" sz="1000" b="0" cap="none" spc="300" dirty="0">
                <a:latin typeface="Calibri Light" panose="020F0302020204030204" pitchFamily="34" charset="0"/>
                <a:cs typeface="Calibri Light" panose="020F0302020204030204" pitchFamily="34" charset="0"/>
              </a:rPr>
            </a:br>
            <a:r>
              <a:rPr lang="en-AU" sz="1000" b="0" cap="none" spc="300" dirty="0">
                <a:latin typeface="Calibri Light" panose="020F0302020204030204" pitchFamily="34" charset="0"/>
                <a:cs typeface="Calibri Light" panose="020F0302020204030204" pitchFamily="34" charset="0"/>
              </a:rPr>
              <a:t>Once user</a:t>
            </a:r>
            <a:br>
              <a:rPr lang="en-AU" sz="1000" b="0" cap="none" spc="300" dirty="0">
                <a:latin typeface="Calibri Light" panose="020F0302020204030204" pitchFamily="34" charset="0"/>
                <a:cs typeface="Calibri Light" panose="020F0302020204030204" pitchFamily="34" charset="0"/>
              </a:rPr>
            </a:br>
            <a:br>
              <a:rPr lang="en-AU" sz="1000" b="0" cap="none" spc="300" dirty="0">
                <a:latin typeface="Calibri Light" panose="020F0302020204030204" pitchFamily="34" charset="0"/>
                <a:cs typeface="Calibri Light" panose="020F0302020204030204" pitchFamily="34" charset="0"/>
              </a:rPr>
            </a:br>
            <a:r>
              <a:rPr lang="en-AU" sz="1000" dirty="0"/>
              <a:t>-</a:t>
            </a:r>
            <a:r>
              <a:rPr lang="en-AU" sz="1000" b="0" cap="none" spc="300" dirty="0">
                <a:latin typeface="Calibri Light" panose="020F0302020204030204" pitchFamily="34" charset="0"/>
                <a:cs typeface="Calibri Light" panose="020F0302020204030204" pitchFamily="34" charset="0"/>
              </a:rPr>
              <a:t> if user enters ‘N’ a message will appear for user to reboot for </a:t>
            </a:r>
            <a:r>
              <a:rPr lang="en-AU" sz="1000" b="0" cap="none" spc="300" dirty="0" err="1">
                <a:latin typeface="Calibri Light" panose="020F0302020204030204" pitchFamily="34" charset="0"/>
                <a:cs typeface="Calibri Light" panose="020F0302020204030204" pitchFamily="34" charset="0"/>
              </a:rPr>
              <a:t>DoH</a:t>
            </a:r>
            <a:r>
              <a:rPr lang="en-AU" sz="1000" b="0" cap="none" spc="300" dirty="0">
                <a:latin typeface="Calibri Light" panose="020F0302020204030204" pitchFamily="34" charset="0"/>
                <a:cs typeface="Calibri Light" panose="020F0302020204030204" pitchFamily="34" charset="0"/>
              </a:rPr>
              <a:t> to be enabled.</a:t>
            </a:r>
            <a:br>
              <a:rPr lang="en-AU" sz="1000" b="0" cap="none" spc="300" dirty="0">
                <a:latin typeface="Calibri Light" panose="020F0302020204030204" pitchFamily="34" charset="0"/>
                <a:cs typeface="Calibri Light" panose="020F0302020204030204" pitchFamily="34" charset="0"/>
              </a:rPr>
            </a:br>
            <a:br>
              <a:rPr lang="en-AU" sz="1000" b="0" cap="none" spc="300" dirty="0">
                <a:latin typeface="Calibri Light" panose="020F0302020204030204" pitchFamily="34" charset="0"/>
                <a:cs typeface="Calibri Light" panose="020F0302020204030204" pitchFamily="34" charset="0"/>
              </a:rPr>
            </a:br>
            <a:r>
              <a:rPr lang="en-AU" sz="3200" dirty="0"/>
              <a:t>Checking valid arguments:</a:t>
            </a:r>
            <a:br>
              <a:rPr lang="en-AU" sz="3200" dirty="0"/>
            </a:br>
            <a:r>
              <a:rPr lang="en-AU" sz="1100" dirty="0"/>
              <a:t>-</a:t>
            </a:r>
            <a:r>
              <a:rPr lang="en-AU" sz="1100" cap="none" spc="300" dirty="0">
                <a:latin typeface="Calibri Light" panose="020F0302020204030204" pitchFamily="34" charset="0"/>
                <a:cs typeface="Calibri Light" panose="020F0302020204030204" pitchFamily="34" charset="0"/>
              </a:rPr>
              <a:t> </a:t>
            </a:r>
            <a:r>
              <a:rPr lang="en-AU" sz="1100" b="0" cap="none" spc="300" dirty="0">
                <a:latin typeface="Calibri Light" panose="020F0302020204030204" pitchFamily="34" charset="0"/>
                <a:cs typeface="Calibri Light" panose="020F0302020204030204" pitchFamily="34" charset="0"/>
              </a:rPr>
              <a:t>Lines 1-4 turns functions into arguments that can be called</a:t>
            </a:r>
            <a:br>
              <a:rPr lang="en-AU" sz="1100" b="0" cap="none" spc="300" dirty="0">
                <a:latin typeface="Calibri Light" panose="020F0302020204030204" pitchFamily="34" charset="0"/>
                <a:cs typeface="Calibri Light" panose="020F0302020204030204" pitchFamily="34" charset="0"/>
              </a:rPr>
            </a:br>
            <a:br>
              <a:rPr lang="en-AU" sz="1100" b="0" cap="none" spc="300" dirty="0">
                <a:latin typeface="Calibri Light" panose="020F0302020204030204" pitchFamily="34" charset="0"/>
                <a:cs typeface="Calibri Light" panose="020F0302020204030204" pitchFamily="34" charset="0"/>
              </a:rPr>
            </a:br>
            <a:r>
              <a:rPr lang="en-AU" sz="1100" dirty="0"/>
              <a:t>-</a:t>
            </a:r>
            <a:r>
              <a:rPr lang="en-AU" sz="1100" b="0" cap="none" spc="300" dirty="0">
                <a:latin typeface="Calibri Light" panose="020F0302020204030204" pitchFamily="34" charset="0"/>
                <a:cs typeface="Calibri Light" panose="020F0302020204030204" pitchFamily="34" charset="0"/>
              </a:rPr>
              <a:t> Bottom segment will return message that states valid options to choose from if user doesn’t input valid option</a:t>
            </a:r>
            <a:br>
              <a:rPr lang="en-AU" sz="3200" dirty="0"/>
            </a:br>
            <a:endParaRPr lang="en-AU" sz="3200" b="0" spc="300" dirty="0">
              <a:latin typeface="Calibri Light" panose="020F0302020204030204" pitchFamily="34" charset="0"/>
              <a:cs typeface="Calibri Light" panose="020F0302020204030204" pitchFamily="34" charset="0"/>
            </a:endParaRPr>
          </a:p>
        </p:txBody>
      </p:sp>
      <p:pic>
        <p:nvPicPr>
          <p:cNvPr id="7" name="Content Placeholder 6">
            <a:extLst>
              <a:ext uri="{FF2B5EF4-FFF2-40B4-BE49-F238E27FC236}">
                <a16:creationId xmlns:a16="http://schemas.microsoft.com/office/drawing/2014/main" id="{4BE9FEFF-CED7-5980-704D-E35CD6EC5C81}"/>
              </a:ext>
            </a:extLst>
          </p:cNvPr>
          <p:cNvPicPr>
            <a:picLocks noGrp="1" noChangeAspect="1"/>
          </p:cNvPicPr>
          <p:nvPr>
            <p:ph idx="1"/>
          </p:nvPr>
        </p:nvPicPr>
        <p:blipFill>
          <a:blip r:embed="rId2"/>
          <a:stretch>
            <a:fillRect/>
          </a:stretch>
        </p:blipFill>
        <p:spPr>
          <a:xfrm>
            <a:off x="485842" y="4951708"/>
            <a:ext cx="5264029" cy="1110764"/>
          </a:xfrm>
        </p:spPr>
      </p:pic>
      <p:pic>
        <p:nvPicPr>
          <p:cNvPr id="9" name="Picture 8">
            <a:extLst>
              <a:ext uri="{FF2B5EF4-FFF2-40B4-BE49-F238E27FC236}">
                <a16:creationId xmlns:a16="http://schemas.microsoft.com/office/drawing/2014/main" id="{5EBB3048-D2A0-4707-AE79-BF5B2FC2A31E}"/>
              </a:ext>
            </a:extLst>
          </p:cNvPr>
          <p:cNvPicPr>
            <a:picLocks noChangeAspect="1"/>
          </p:cNvPicPr>
          <p:nvPr/>
        </p:nvPicPr>
        <p:blipFill>
          <a:blip r:embed="rId3"/>
          <a:stretch>
            <a:fillRect/>
          </a:stretch>
        </p:blipFill>
        <p:spPr>
          <a:xfrm>
            <a:off x="485842" y="2310064"/>
            <a:ext cx="5264029" cy="828344"/>
          </a:xfrm>
          <a:prstGeom prst="rect">
            <a:avLst/>
          </a:prstGeom>
        </p:spPr>
      </p:pic>
      <p:pic>
        <p:nvPicPr>
          <p:cNvPr id="15" name="Picture 14">
            <a:extLst>
              <a:ext uri="{FF2B5EF4-FFF2-40B4-BE49-F238E27FC236}">
                <a16:creationId xmlns:a16="http://schemas.microsoft.com/office/drawing/2014/main" id="{6C2BE143-9342-C049-51D9-A2ADCF6FE51C}"/>
              </a:ext>
            </a:extLst>
          </p:cNvPr>
          <p:cNvPicPr>
            <a:picLocks noChangeAspect="1"/>
          </p:cNvPicPr>
          <p:nvPr/>
        </p:nvPicPr>
        <p:blipFill>
          <a:blip r:embed="rId4"/>
          <a:stretch>
            <a:fillRect/>
          </a:stretch>
        </p:blipFill>
        <p:spPr>
          <a:xfrm>
            <a:off x="5909051" y="4951707"/>
            <a:ext cx="6063390" cy="1112649"/>
          </a:xfrm>
          <a:prstGeom prst="rect">
            <a:avLst/>
          </a:prstGeom>
        </p:spPr>
      </p:pic>
      <p:pic>
        <p:nvPicPr>
          <p:cNvPr id="21" name="Picture 20">
            <a:extLst>
              <a:ext uri="{FF2B5EF4-FFF2-40B4-BE49-F238E27FC236}">
                <a16:creationId xmlns:a16="http://schemas.microsoft.com/office/drawing/2014/main" id="{1AE04539-6625-BC60-5771-3807EAC2EFDC}"/>
              </a:ext>
            </a:extLst>
          </p:cNvPr>
          <p:cNvPicPr>
            <a:picLocks noChangeAspect="1"/>
          </p:cNvPicPr>
          <p:nvPr/>
        </p:nvPicPr>
        <p:blipFill>
          <a:blip r:embed="rId5"/>
          <a:stretch>
            <a:fillRect/>
          </a:stretch>
        </p:blipFill>
        <p:spPr>
          <a:xfrm>
            <a:off x="10004156" y="2302314"/>
            <a:ext cx="1968285" cy="2649393"/>
          </a:xfrm>
          <a:prstGeom prst="rect">
            <a:avLst/>
          </a:prstGeom>
        </p:spPr>
      </p:pic>
      <p:pic>
        <p:nvPicPr>
          <p:cNvPr id="23" name="Picture 22">
            <a:extLst>
              <a:ext uri="{FF2B5EF4-FFF2-40B4-BE49-F238E27FC236}">
                <a16:creationId xmlns:a16="http://schemas.microsoft.com/office/drawing/2014/main" id="{C3648603-69C7-C2DF-AC65-B9A9C44F8D7C}"/>
              </a:ext>
            </a:extLst>
          </p:cNvPr>
          <p:cNvPicPr>
            <a:picLocks noChangeAspect="1"/>
          </p:cNvPicPr>
          <p:nvPr/>
        </p:nvPicPr>
        <p:blipFill>
          <a:blip r:embed="rId6"/>
          <a:stretch>
            <a:fillRect/>
          </a:stretch>
        </p:blipFill>
        <p:spPr>
          <a:xfrm>
            <a:off x="5909051" y="2310064"/>
            <a:ext cx="4095105" cy="2641643"/>
          </a:xfrm>
          <a:prstGeom prst="rect">
            <a:avLst/>
          </a:prstGeom>
        </p:spPr>
      </p:pic>
      <p:pic>
        <p:nvPicPr>
          <p:cNvPr id="27" name="Picture 26">
            <a:extLst>
              <a:ext uri="{FF2B5EF4-FFF2-40B4-BE49-F238E27FC236}">
                <a16:creationId xmlns:a16="http://schemas.microsoft.com/office/drawing/2014/main" id="{6C3E9D49-D198-F619-74BE-F758B6F55FD0}"/>
              </a:ext>
            </a:extLst>
          </p:cNvPr>
          <p:cNvPicPr>
            <a:picLocks noChangeAspect="1"/>
          </p:cNvPicPr>
          <p:nvPr/>
        </p:nvPicPr>
        <p:blipFill>
          <a:blip r:embed="rId7"/>
          <a:stretch>
            <a:fillRect/>
          </a:stretch>
        </p:blipFill>
        <p:spPr>
          <a:xfrm>
            <a:off x="485842" y="3276321"/>
            <a:ext cx="5264029" cy="993462"/>
          </a:xfrm>
          <a:prstGeom prst="rect">
            <a:avLst/>
          </a:prstGeom>
        </p:spPr>
      </p:pic>
      <p:pic>
        <p:nvPicPr>
          <p:cNvPr id="29" name="Picture 28">
            <a:extLst>
              <a:ext uri="{FF2B5EF4-FFF2-40B4-BE49-F238E27FC236}">
                <a16:creationId xmlns:a16="http://schemas.microsoft.com/office/drawing/2014/main" id="{B8503D75-3F4C-2C7D-838E-ABABAEE6D56E}"/>
              </a:ext>
            </a:extLst>
          </p:cNvPr>
          <p:cNvPicPr>
            <a:picLocks noChangeAspect="1"/>
          </p:cNvPicPr>
          <p:nvPr/>
        </p:nvPicPr>
        <p:blipFill>
          <a:blip r:embed="rId8"/>
          <a:stretch>
            <a:fillRect/>
          </a:stretch>
        </p:blipFill>
        <p:spPr>
          <a:xfrm>
            <a:off x="485842" y="4269783"/>
            <a:ext cx="5264029" cy="692463"/>
          </a:xfrm>
          <a:prstGeom prst="rect">
            <a:avLst/>
          </a:prstGeom>
        </p:spPr>
      </p:pic>
    </p:spTree>
    <p:extLst>
      <p:ext uri="{BB962C8B-B14F-4D97-AF65-F5344CB8AC3E}">
        <p14:creationId xmlns:p14="http://schemas.microsoft.com/office/powerpoint/2010/main" val="1753223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50FFA-BDB5-D832-1EF2-803B42EAF20D}"/>
              </a:ext>
            </a:extLst>
          </p:cNvPr>
          <p:cNvSpPr>
            <a:spLocks noGrp="1"/>
          </p:cNvSpPr>
          <p:nvPr>
            <p:ph type="title"/>
          </p:nvPr>
        </p:nvSpPr>
        <p:spPr/>
        <p:txBody>
          <a:bodyPr>
            <a:normAutofit fontScale="90000"/>
          </a:bodyPr>
          <a:lstStyle/>
          <a:p>
            <a:r>
              <a:rPr lang="en-AU" i="0" u="none" strike="noStrike" baseline="0" dirty="0" err="1">
                <a:solidFill>
                  <a:srgbClr val="000000"/>
                </a:solidFill>
              </a:rPr>
              <a:t>setupQuadDOH</a:t>
            </a:r>
            <a:r>
              <a:rPr lang="en-AU" sz="3600" i="0" u="none" strike="noStrike" baseline="0" dirty="0">
                <a:solidFill>
                  <a:srgbClr val="000000"/>
                </a:solidFill>
              </a:rPr>
              <a:t>():</a:t>
            </a:r>
            <a:br>
              <a:rPr lang="en-AU" sz="3600" i="0" u="none" strike="noStrike" baseline="0" dirty="0">
                <a:solidFill>
                  <a:srgbClr val="000000"/>
                </a:solidFill>
              </a:rPr>
            </a:br>
            <a:r>
              <a:rPr lang="en-AU" sz="1000" b="0" i="0" u="none" strike="noStrike" cap="none" spc="300" baseline="0" dirty="0">
                <a:solidFill>
                  <a:srgbClr val="000000"/>
                </a:solidFill>
                <a:latin typeface="Calibri Light" panose="020F0302020204030204" pitchFamily="34" charset="0"/>
                <a:cs typeface="Calibri Light" panose="020F0302020204030204" pitchFamily="34" charset="0"/>
              </a:rPr>
              <a:t>This function helps encrypt the DNS queries from the computer through checking the domains that are registered as malicious on Cloudflare's DNS server 1.1.1.2</a:t>
            </a:r>
            <a:br>
              <a:rPr lang="en-AU" sz="1000" b="0" i="0" u="none" strike="noStrike" cap="none" spc="300" baseline="0" dirty="0">
                <a:solidFill>
                  <a:srgbClr val="000000"/>
                </a:solidFill>
                <a:latin typeface="Calibri Light" panose="020F0302020204030204" pitchFamily="34" charset="0"/>
                <a:cs typeface="Calibri Light" panose="020F0302020204030204" pitchFamily="34" charset="0"/>
              </a:rPr>
            </a:br>
            <a:br>
              <a:rPr lang="en-AU" sz="1000" b="0" i="0" u="none" strike="noStrike" cap="none" spc="300" baseline="0" dirty="0">
                <a:solidFill>
                  <a:srgbClr val="000000"/>
                </a:solidFill>
                <a:latin typeface="Calibri Light" panose="020F0302020204030204" pitchFamily="34" charset="0"/>
                <a:cs typeface="Calibri Light" panose="020F0302020204030204" pitchFamily="34" charset="0"/>
              </a:rPr>
            </a:br>
            <a:r>
              <a:rPr lang="en-AU" sz="1000" b="0" i="0" u="none" strike="noStrike" cap="none" spc="300" baseline="0" dirty="0">
                <a:solidFill>
                  <a:srgbClr val="000000"/>
                </a:solidFill>
                <a:latin typeface="Calibri Light" panose="020F0302020204030204" pitchFamily="34" charset="0"/>
                <a:cs typeface="Calibri Light" panose="020F0302020204030204" pitchFamily="34" charset="0"/>
              </a:rPr>
              <a:t>The </a:t>
            </a:r>
            <a:r>
              <a:rPr lang="en-AU" sz="1000" b="0" i="0" u="none" strike="noStrike" cap="none" spc="300" baseline="0" dirty="0" err="1">
                <a:solidFill>
                  <a:srgbClr val="000000"/>
                </a:solidFill>
                <a:latin typeface="Calibri Light" panose="020F0302020204030204" pitchFamily="34" charset="0"/>
                <a:cs typeface="Calibri Light" panose="020F0302020204030204" pitchFamily="34" charset="0"/>
              </a:rPr>
              <a:t>DoH</a:t>
            </a:r>
            <a:r>
              <a:rPr lang="en-AU" sz="1000" b="0" i="0" u="none" strike="noStrike" cap="none" spc="300" baseline="0" dirty="0">
                <a:solidFill>
                  <a:srgbClr val="000000"/>
                </a:solidFill>
                <a:latin typeface="Calibri Light" panose="020F0302020204030204" pitchFamily="34" charset="0"/>
                <a:cs typeface="Calibri Light" panose="020F0302020204030204" pitchFamily="34" charset="0"/>
              </a:rPr>
              <a:t> will block access to those website as seen when trying to access malware.testcatergory.com when the function is enabled</a:t>
            </a:r>
            <a:endParaRPr lang="en-AU" sz="1000" b="0" cap="none" spc="300" dirty="0">
              <a:latin typeface="Calibri Light" panose="020F0302020204030204" pitchFamily="34" charset="0"/>
              <a:cs typeface="Calibri Light" panose="020F0302020204030204" pitchFamily="34" charset="0"/>
            </a:endParaRPr>
          </a:p>
        </p:txBody>
      </p:sp>
      <p:pic>
        <p:nvPicPr>
          <p:cNvPr id="5" name="Content Placeholder 4">
            <a:extLst>
              <a:ext uri="{FF2B5EF4-FFF2-40B4-BE49-F238E27FC236}">
                <a16:creationId xmlns:a16="http://schemas.microsoft.com/office/drawing/2014/main" id="{58E60813-496E-E376-C299-88F1F74FFCCE}"/>
              </a:ext>
            </a:extLst>
          </p:cNvPr>
          <p:cNvPicPr>
            <a:picLocks noGrp="1" noChangeAspect="1"/>
          </p:cNvPicPr>
          <p:nvPr>
            <p:ph idx="1"/>
          </p:nvPr>
        </p:nvPicPr>
        <p:blipFill>
          <a:blip r:embed="rId2"/>
          <a:stretch>
            <a:fillRect/>
          </a:stretch>
        </p:blipFill>
        <p:spPr>
          <a:xfrm>
            <a:off x="1371601" y="2029968"/>
            <a:ext cx="4788976" cy="3959225"/>
          </a:xfrm>
        </p:spPr>
      </p:pic>
      <p:pic>
        <p:nvPicPr>
          <p:cNvPr id="7" name="Picture 6">
            <a:extLst>
              <a:ext uri="{FF2B5EF4-FFF2-40B4-BE49-F238E27FC236}">
                <a16:creationId xmlns:a16="http://schemas.microsoft.com/office/drawing/2014/main" id="{FD98EDA9-BC7B-B468-31F9-26A072C0B02B}"/>
              </a:ext>
            </a:extLst>
          </p:cNvPr>
          <p:cNvPicPr>
            <a:picLocks noChangeAspect="1"/>
          </p:cNvPicPr>
          <p:nvPr/>
        </p:nvPicPr>
        <p:blipFill>
          <a:blip r:embed="rId3"/>
          <a:stretch>
            <a:fillRect/>
          </a:stretch>
        </p:blipFill>
        <p:spPr>
          <a:xfrm>
            <a:off x="6338807" y="2029969"/>
            <a:ext cx="5274073" cy="1976343"/>
          </a:xfrm>
          <a:prstGeom prst="rect">
            <a:avLst/>
          </a:prstGeom>
        </p:spPr>
      </p:pic>
      <p:pic>
        <p:nvPicPr>
          <p:cNvPr id="9" name="Picture 8">
            <a:extLst>
              <a:ext uri="{FF2B5EF4-FFF2-40B4-BE49-F238E27FC236}">
                <a16:creationId xmlns:a16="http://schemas.microsoft.com/office/drawing/2014/main" id="{2FA1740D-6620-0704-731F-0B30F7EC0AD4}"/>
              </a:ext>
            </a:extLst>
          </p:cNvPr>
          <p:cNvPicPr>
            <a:picLocks noChangeAspect="1"/>
          </p:cNvPicPr>
          <p:nvPr/>
        </p:nvPicPr>
        <p:blipFill>
          <a:blip r:embed="rId4"/>
          <a:stretch>
            <a:fillRect/>
          </a:stretch>
        </p:blipFill>
        <p:spPr>
          <a:xfrm>
            <a:off x="6338807" y="4269784"/>
            <a:ext cx="5274073" cy="1800102"/>
          </a:xfrm>
          <a:prstGeom prst="rect">
            <a:avLst/>
          </a:prstGeom>
        </p:spPr>
      </p:pic>
      <p:sp>
        <p:nvSpPr>
          <p:cNvPr id="10" name="TextBox 9">
            <a:extLst>
              <a:ext uri="{FF2B5EF4-FFF2-40B4-BE49-F238E27FC236}">
                <a16:creationId xmlns:a16="http://schemas.microsoft.com/office/drawing/2014/main" id="{4CB5653D-E77F-2897-388F-2C2B11E3BE18}"/>
              </a:ext>
            </a:extLst>
          </p:cNvPr>
          <p:cNvSpPr txBox="1"/>
          <p:nvPr/>
        </p:nvSpPr>
        <p:spPr>
          <a:xfrm>
            <a:off x="6269246" y="3961781"/>
            <a:ext cx="3983591" cy="369332"/>
          </a:xfrm>
          <a:prstGeom prst="rect">
            <a:avLst/>
          </a:prstGeom>
          <a:noFill/>
        </p:spPr>
        <p:txBody>
          <a:bodyPr wrap="none" rtlCol="0">
            <a:spAutoFit/>
          </a:bodyPr>
          <a:lstStyle/>
          <a:p>
            <a:r>
              <a:rPr lang="en-AU" dirty="0"/>
              <a:t>Post test: rerun of </a:t>
            </a:r>
            <a:r>
              <a:rPr lang="en-AU" dirty="0" err="1"/>
              <a:t>testDNSBlock</a:t>
            </a:r>
            <a:r>
              <a:rPr lang="en-AU" dirty="0"/>
              <a:t>() function:</a:t>
            </a:r>
          </a:p>
        </p:txBody>
      </p:sp>
    </p:spTree>
    <p:extLst>
      <p:ext uri="{BB962C8B-B14F-4D97-AF65-F5344CB8AC3E}">
        <p14:creationId xmlns:p14="http://schemas.microsoft.com/office/powerpoint/2010/main" val="4147914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4B42E-CAC4-00D1-2CEB-AAB7E02737DD}"/>
              </a:ext>
            </a:extLst>
          </p:cNvPr>
          <p:cNvSpPr>
            <a:spLocks noGrp="1"/>
          </p:cNvSpPr>
          <p:nvPr>
            <p:ph type="title"/>
          </p:nvPr>
        </p:nvSpPr>
        <p:spPr>
          <a:xfrm>
            <a:off x="879566" y="638773"/>
            <a:ext cx="10241280" cy="1234440"/>
          </a:xfrm>
        </p:spPr>
        <p:txBody>
          <a:bodyPr>
            <a:normAutofit fontScale="90000"/>
          </a:bodyPr>
          <a:lstStyle/>
          <a:p>
            <a:r>
              <a:rPr lang="en-AU" i="0" u="none" strike="noStrike" baseline="0" dirty="0">
                <a:solidFill>
                  <a:srgbClr val="000000"/>
                </a:solidFill>
              </a:rPr>
              <a:t>RESETDOH</a:t>
            </a:r>
            <a:r>
              <a:rPr lang="en-AU" sz="3600" i="0" u="none" strike="noStrike" baseline="0" dirty="0">
                <a:solidFill>
                  <a:srgbClr val="000000"/>
                </a:solidFill>
              </a:rPr>
              <a:t>():</a:t>
            </a:r>
            <a:br>
              <a:rPr lang="en-AU" sz="3600" i="0" u="none" strike="noStrike" baseline="0" dirty="0">
                <a:solidFill>
                  <a:srgbClr val="000000"/>
                </a:solidFill>
              </a:rPr>
            </a:br>
            <a:r>
              <a:rPr lang="en-AU" sz="1100" dirty="0"/>
              <a:t>-</a:t>
            </a:r>
            <a:r>
              <a:rPr lang="en-AU" sz="1100" b="0" cap="none" spc="300" dirty="0" err="1">
                <a:latin typeface="Calibri Light" panose="020F0302020204030204" pitchFamily="34" charset="0"/>
                <a:cs typeface="Calibri Light" panose="020F0302020204030204" pitchFamily="34" charset="0"/>
              </a:rPr>
              <a:t>ResetDoH</a:t>
            </a:r>
            <a:r>
              <a:rPr lang="en-AU" sz="1100" b="0" cap="none" spc="300" dirty="0">
                <a:latin typeface="Calibri Light" panose="020F0302020204030204" pitchFamily="34" charset="0"/>
                <a:cs typeface="Calibri Light" panose="020F0302020204030204" pitchFamily="34" charset="0"/>
              </a:rPr>
              <a:t> function will rest the DNS setting and </a:t>
            </a:r>
            <a:r>
              <a:rPr lang="en-AU" sz="1100" b="0" cap="none" spc="300" dirty="0" err="1">
                <a:latin typeface="Calibri Light" panose="020F0302020204030204" pitchFamily="34" charset="0"/>
                <a:cs typeface="Calibri Light" panose="020F0302020204030204" pitchFamily="34" charset="0"/>
              </a:rPr>
              <a:t>DoH</a:t>
            </a:r>
            <a:r>
              <a:rPr lang="en-AU" sz="1100" b="0" cap="none" spc="300" dirty="0">
                <a:latin typeface="Calibri Light" panose="020F0302020204030204" pitchFamily="34" charset="0"/>
                <a:cs typeface="Calibri Light" panose="020F0302020204030204" pitchFamily="34" charset="0"/>
              </a:rPr>
              <a:t> configuration and will output the message to show that</a:t>
            </a:r>
            <a:br>
              <a:rPr lang="en-AU" sz="1100" b="0" cap="none" spc="300" dirty="0">
                <a:latin typeface="Calibri Light" panose="020F0302020204030204" pitchFamily="34" charset="0"/>
                <a:cs typeface="Calibri Light" panose="020F0302020204030204" pitchFamily="34" charset="0"/>
              </a:rPr>
            </a:br>
            <a:br>
              <a:rPr lang="en-AU" sz="1100" b="0" cap="none" spc="300" dirty="0">
                <a:latin typeface="Calibri Light" panose="020F0302020204030204" pitchFamily="34" charset="0"/>
                <a:cs typeface="Calibri Light" panose="020F0302020204030204" pitchFamily="34" charset="0"/>
              </a:rPr>
            </a:br>
            <a:r>
              <a:rPr lang="en-AU" sz="1100" dirty="0"/>
              <a:t>-</a:t>
            </a:r>
            <a:r>
              <a:rPr lang="en-AU" sz="1100" b="0" cap="none" spc="300" dirty="0">
                <a:latin typeface="Calibri Light" panose="020F0302020204030204" pitchFamily="34" charset="0"/>
                <a:cs typeface="Calibri Light" panose="020F0302020204030204" pitchFamily="34" charset="0"/>
              </a:rPr>
              <a:t> if user tries to visit the malware.testcategory.com domain again, they will have access to it, showing that the settings have been reset</a:t>
            </a:r>
            <a:br>
              <a:rPr lang="en-AU" sz="1100" i="0" u="none" strike="noStrike" baseline="0" dirty="0">
                <a:solidFill>
                  <a:srgbClr val="000000"/>
                </a:solidFill>
              </a:rPr>
            </a:br>
            <a:endParaRPr lang="en-AU" sz="1100" dirty="0"/>
          </a:p>
        </p:txBody>
      </p:sp>
      <p:pic>
        <p:nvPicPr>
          <p:cNvPr id="5" name="Content Placeholder 4">
            <a:extLst>
              <a:ext uri="{FF2B5EF4-FFF2-40B4-BE49-F238E27FC236}">
                <a16:creationId xmlns:a16="http://schemas.microsoft.com/office/drawing/2014/main" id="{224DFF60-C7D1-4167-8927-ECCE227D283F}"/>
              </a:ext>
            </a:extLst>
          </p:cNvPr>
          <p:cNvPicPr>
            <a:picLocks noGrp="1" noChangeAspect="1"/>
          </p:cNvPicPr>
          <p:nvPr>
            <p:ph idx="1"/>
          </p:nvPr>
        </p:nvPicPr>
        <p:blipFill>
          <a:blip r:embed="rId2"/>
          <a:stretch>
            <a:fillRect/>
          </a:stretch>
        </p:blipFill>
        <p:spPr>
          <a:xfrm>
            <a:off x="213360" y="2231784"/>
            <a:ext cx="5786846" cy="3886337"/>
          </a:xfrm>
        </p:spPr>
      </p:pic>
      <p:pic>
        <p:nvPicPr>
          <p:cNvPr id="6" name="Picture 5">
            <a:extLst>
              <a:ext uri="{FF2B5EF4-FFF2-40B4-BE49-F238E27FC236}">
                <a16:creationId xmlns:a16="http://schemas.microsoft.com/office/drawing/2014/main" id="{619987D0-2081-6535-1DD2-18405688284D}"/>
              </a:ext>
            </a:extLst>
          </p:cNvPr>
          <p:cNvPicPr>
            <a:picLocks noChangeAspect="1"/>
          </p:cNvPicPr>
          <p:nvPr/>
        </p:nvPicPr>
        <p:blipFill>
          <a:blip r:embed="rId3"/>
          <a:stretch>
            <a:fillRect/>
          </a:stretch>
        </p:blipFill>
        <p:spPr>
          <a:xfrm>
            <a:off x="6191796" y="2231784"/>
            <a:ext cx="5885685" cy="3910073"/>
          </a:xfrm>
          <a:prstGeom prst="rect">
            <a:avLst/>
          </a:prstGeom>
        </p:spPr>
      </p:pic>
    </p:spTree>
    <p:extLst>
      <p:ext uri="{BB962C8B-B14F-4D97-AF65-F5344CB8AC3E}">
        <p14:creationId xmlns:p14="http://schemas.microsoft.com/office/powerpoint/2010/main" val="1882898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AF5E9-5437-0AF6-A505-AC1792F7E3C2}"/>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E7004E50-85EA-1ED4-7E1E-466BD3DC161D}"/>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687227241"/>
      </p:ext>
    </p:extLst>
  </p:cSld>
  <p:clrMapOvr>
    <a:masterClrMapping/>
  </p:clrMapOvr>
</p:sld>
</file>

<file path=ppt/theme/theme1.xml><?xml version="1.0" encoding="utf-8"?>
<a:theme xmlns:a="http://schemas.openxmlformats.org/drawingml/2006/main" name="GradientRiseVTI">
  <a:themeElements>
    <a:clrScheme name="AnalogousFromLightSeedRightStep">
      <a:dk1>
        <a:srgbClr val="000000"/>
      </a:dk1>
      <a:lt1>
        <a:srgbClr val="FFFFFF"/>
      </a:lt1>
      <a:dk2>
        <a:srgbClr val="3B3521"/>
      </a:dk2>
      <a:lt2>
        <a:srgbClr val="E2E8E8"/>
      </a:lt2>
      <a:accent1>
        <a:srgbClr val="DC8087"/>
      </a:accent1>
      <a:accent2>
        <a:srgbClr val="D48B64"/>
      </a:accent2>
      <a:accent3>
        <a:srgbClr val="B7A363"/>
      </a:accent3>
      <a:accent4>
        <a:srgbClr val="9AAA50"/>
      </a:accent4>
      <a:accent5>
        <a:srgbClr val="83AF66"/>
      </a:accent5>
      <a:accent6>
        <a:srgbClr val="56B658"/>
      </a:accent6>
      <a:hlink>
        <a:srgbClr val="568E8A"/>
      </a:hlink>
      <a:folHlink>
        <a:srgbClr val="7F7F7F"/>
      </a:folHlink>
    </a:clrScheme>
    <a:fontScheme name="Avenir">
      <a:majorFont>
        <a:latin typeface="Tw Cen M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otalTime>360</TotalTime>
  <Words>349</Words>
  <Application>Microsoft Office PowerPoint</Application>
  <PresentationFormat>Widescreen</PresentationFormat>
  <Paragraphs>13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Tw Cen MT</vt:lpstr>
      <vt:lpstr>GradientRiseVTI</vt:lpstr>
      <vt:lpstr>PowerShell Task 2 Defend</vt:lpstr>
      <vt:lpstr> testDNSBlock():  Script file path to shared file on VM ‘Z:\DefendScripts’  Output:    1.DNS server of ethernet 3 NIC  2.Ip address of malware.Testcategory.Com  3.A statement whether the host IP address is using DNS filtering  </vt:lpstr>
      <vt:lpstr>PSScriptanalyzer:  Image showing that ‘invoke-scriptanalyzer’ was used to clean up code. As nothing was outputted in terminal, code is considered clean to psscriptanalyzer standard.</vt:lpstr>
      <vt:lpstr>ENABLE DNS over HTTPS: -enableDOH function prompts user to reboot to enable DoH when user enters ‘Y’ into the command line Once user  - if user enters ‘N’ a message will appear for user to reboot for DoH to be enabled.  Checking valid arguments: - Lines 1-4 turns functions into arguments that can be called  - Bottom segment will return message that states valid options to choose from if user doesn’t input valid option </vt:lpstr>
      <vt:lpstr>setupQuadDOH(): This function helps encrypt the DNS queries from the computer through checking the domains that are registered as malicious on Cloudflare's DNS server 1.1.1.2  The DoH will block access to those website as seen when trying to access malware.testcatergory.com when the function is enabled</vt:lpstr>
      <vt:lpstr>RESETDOH(): -ResetDoH function will rest the DNS setting and DoH configuration and will output the message to show that  - if user tries to visit the malware.testcategory.com domain again, they will have access to it, showing that the settings have been reset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PowerShell Task 2 Defend</dc:title>
  <dc:creator>Tim Ho</dc:creator>
  <cp:lastModifiedBy>Tim Ho</cp:lastModifiedBy>
  <cp:revision>2</cp:revision>
  <dcterms:created xsi:type="dcterms:W3CDTF">2023-08-27T07:34:03Z</dcterms:created>
  <dcterms:modified xsi:type="dcterms:W3CDTF">2023-08-27T13:44:04Z</dcterms:modified>
</cp:coreProperties>
</file>