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0" d="100"/>
          <a:sy n="110" d="100"/>
        </p:scale>
        <p:origin x="23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September 1,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640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September 1,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8278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September 1,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412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September 1,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7001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September 1,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0231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September 1,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492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September 1,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9429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September 1,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9121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September 1,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79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September 1,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74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September 1,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64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September 1,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303825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imPortFoliHo/Peer-Programmi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68BBE1A-B148-4F48-8E8C-EEB4A444E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F1DC4-AD97-46B7-ED34-27433EAB3D2F}"/>
              </a:ext>
            </a:extLst>
          </p:cNvPr>
          <p:cNvSpPr>
            <a:spLocks noGrp="1"/>
          </p:cNvSpPr>
          <p:nvPr>
            <p:ph type="ctrTitle"/>
          </p:nvPr>
        </p:nvSpPr>
        <p:spPr>
          <a:xfrm>
            <a:off x="844731" y="622852"/>
            <a:ext cx="4181699" cy="3289672"/>
          </a:xfrm>
        </p:spPr>
        <p:txBody>
          <a:bodyPr vert="horz" lIns="0" tIns="0" rIns="0" bIns="0" rtlCol="0" anchor="b">
            <a:normAutofit/>
          </a:bodyPr>
          <a:lstStyle/>
          <a:p>
            <a:pPr algn="r"/>
            <a:r>
              <a:rPr lang="en-US" sz="3600" spc="700" dirty="0"/>
              <a:t>PowerShell Task 1 Peer Programming</a:t>
            </a:r>
          </a:p>
        </p:txBody>
      </p:sp>
      <p:pic>
        <p:nvPicPr>
          <p:cNvPr id="4" name="Picture 3">
            <a:extLst>
              <a:ext uri="{FF2B5EF4-FFF2-40B4-BE49-F238E27FC236}">
                <a16:creationId xmlns:a16="http://schemas.microsoft.com/office/drawing/2014/main" id="{BC08FE33-75F9-F13D-C91B-34C971EB8D20}"/>
              </a:ext>
            </a:extLst>
          </p:cNvPr>
          <p:cNvPicPr>
            <a:picLocks noChangeAspect="1"/>
          </p:cNvPicPr>
          <p:nvPr/>
        </p:nvPicPr>
        <p:blipFill>
          <a:blip r:embed="rId2"/>
          <a:stretch>
            <a:fillRect/>
          </a:stretch>
        </p:blipFill>
        <p:spPr>
          <a:xfrm>
            <a:off x="5270269" y="0"/>
            <a:ext cx="4890655" cy="3912524"/>
          </a:xfrm>
          <a:prstGeom prst="rect">
            <a:avLst/>
          </a:prstGeom>
        </p:spPr>
      </p:pic>
      <p:sp>
        <p:nvSpPr>
          <p:cNvPr id="3" name="Subtitle 2">
            <a:extLst>
              <a:ext uri="{FF2B5EF4-FFF2-40B4-BE49-F238E27FC236}">
                <a16:creationId xmlns:a16="http://schemas.microsoft.com/office/drawing/2014/main" id="{D3509A40-948F-FCB8-462F-B0BACE8470AB}"/>
              </a:ext>
            </a:extLst>
          </p:cNvPr>
          <p:cNvSpPr>
            <a:spLocks noGrp="1"/>
          </p:cNvSpPr>
          <p:nvPr>
            <p:ph type="subTitle" idx="1"/>
          </p:nvPr>
        </p:nvSpPr>
        <p:spPr>
          <a:xfrm>
            <a:off x="5270270" y="4198217"/>
            <a:ext cx="5852158" cy="1820198"/>
          </a:xfrm>
        </p:spPr>
        <p:txBody>
          <a:bodyPr vert="horz" lIns="0" tIns="0" rIns="0" bIns="0" rtlCol="0" anchor="t">
            <a:normAutofit/>
          </a:bodyPr>
          <a:lstStyle/>
          <a:p>
            <a:pPr indent="-228600" algn="l">
              <a:lnSpc>
                <a:spcPct val="110000"/>
              </a:lnSpc>
              <a:buFont typeface="Arial" panose="020B0604020202020204" pitchFamily="34" charset="0"/>
              <a:buChar char="•"/>
            </a:pPr>
            <a:endParaRPr lang="en-US" sz="1200" b="0" i="0" u="none" strike="noStrike" baseline="0" dirty="0"/>
          </a:p>
          <a:p>
            <a:pPr marL="285750" indent="-228600" algn="l">
              <a:lnSpc>
                <a:spcPct val="110000"/>
              </a:lnSpc>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CISv8 Safeguard </a:t>
            </a:r>
            <a:r>
              <a:rPr lang="en-GB" sz="1800" b="0" i="1" u="none" strike="noStrike" baseline="0" dirty="0">
                <a:solidFill>
                  <a:srgbClr val="000000"/>
                </a:solidFill>
                <a:latin typeface="Calibri" panose="020F0502020204030204" pitchFamily="34" charset="0"/>
              </a:rPr>
              <a:t>12.8 Network Infrastructure Management </a:t>
            </a:r>
            <a:br>
              <a:rPr lang="en-US" sz="1200" b="0" i="0" u="none" strike="noStrike" baseline="0" dirty="0"/>
            </a:br>
            <a:endParaRPr lang="en-US" sz="1200" b="0" i="0" u="none" strike="noStrike" baseline="0" dirty="0"/>
          </a:p>
          <a:p>
            <a:pPr algn="l">
              <a:lnSpc>
                <a:spcPct val="110000"/>
              </a:lnSpc>
            </a:pPr>
            <a:endParaRPr lang="en-US" sz="1200" b="0" i="0" u="none" strike="noStrike" baseline="0" dirty="0"/>
          </a:p>
          <a:p>
            <a:pPr indent="-228600" algn="l">
              <a:lnSpc>
                <a:spcPct val="110000"/>
              </a:lnSpc>
              <a:buFont typeface="Arial" panose="020B0604020202020204" pitchFamily="34" charset="0"/>
              <a:buChar char="•"/>
            </a:pPr>
            <a:endParaRPr lang="en-US" sz="1200" dirty="0"/>
          </a:p>
        </p:txBody>
      </p:sp>
      <p:sp>
        <p:nvSpPr>
          <p:cNvPr id="15" name="Rectangle 14">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801"/>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1"/>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id="{7A0DB6A5-8668-96B2-9B0D-E0CF03B5B781}"/>
              </a:ext>
            </a:extLst>
          </p:cNvPr>
          <p:cNvSpPr txBox="1"/>
          <p:nvPr/>
        </p:nvSpPr>
        <p:spPr>
          <a:xfrm>
            <a:off x="357051" y="5279751"/>
            <a:ext cx="4669379" cy="2031325"/>
          </a:xfrm>
          <a:prstGeom prst="rect">
            <a:avLst/>
          </a:prstGeom>
          <a:noFill/>
        </p:spPr>
        <p:txBody>
          <a:bodyPr wrap="square" rtlCol="0">
            <a:spAutoFit/>
          </a:bodyPr>
          <a:lstStyle/>
          <a:p>
            <a:r>
              <a:rPr lang="en-AU" dirty="0"/>
              <a:t>Tim Ho</a:t>
            </a:r>
          </a:p>
          <a:p>
            <a:r>
              <a:rPr lang="en-AU" sz="1800" dirty="0">
                <a:effectLst/>
                <a:latin typeface="Calibri" panose="020F0502020204030204" pitchFamily="34" charset="0"/>
                <a:ea typeface="Times New Roman" panose="02020603050405020304" pitchFamily="18" charset="0"/>
                <a:cs typeface="Calibri" panose="020F0502020204030204" pitchFamily="34" charset="0"/>
              </a:rPr>
              <a:t>Student ID: 12241028</a:t>
            </a:r>
            <a:br>
              <a:rPr lang="en-AU" sz="1800" dirty="0">
                <a:effectLst/>
                <a:latin typeface="Calibri" panose="020F0502020204030204" pitchFamily="34" charset="0"/>
                <a:ea typeface="Times New Roman" panose="02020603050405020304" pitchFamily="18" charset="0"/>
                <a:cs typeface="Calibri" panose="020F0502020204030204" pitchFamily="34" charset="0"/>
              </a:rPr>
            </a:br>
            <a:r>
              <a:rPr lang="en-AU" dirty="0" err="1">
                <a:hlinkClick r:id="rId3"/>
              </a:rPr>
              <a:t>TimPortFoliHo</a:t>
            </a:r>
            <a:r>
              <a:rPr lang="en-AU">
                <a:hlinkClick r:id="rId3"/>
              </a:rPr>
              <a:t>/Peer-Programming: COIT11241: CYBER SECURITY TECHNOLOGIES (github.com)</a:t>
            </a:r>
            <a:br>
              <a:rPr lang="en-AU" sz="1800" dirty="0">
                <a:effectLst/>
                <a:latin typeface="Calibri" panose="020F0502020204030204" pitchFamily="34" charset="0"/>
                <a:ea typeface="Times New Roman" panose="02020603050405020304" pitchFamily="18" charset="0"/>
                <a:cs typeface="Calibri" panose="020F0502020204030204" pitchFamily="34" charset="0"/>
              </a:rPr>
            </a:br>
            <a:endParaRPr lang="en-AU"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AU" dirty="0"/>
          </a:p>
        </p:txBody>
      </p:sp>
      <p:sp>
        <p:nvSpPr>
          <p:cNvPr id="6" name="TextBox 5">
            <a:extLst>
              <a:ext uri="{FF2B5EF4-FFF2-40B4-BE49-F238E27FC236}">
                <a16:creationId xmlns:a16="http://schemas.microsoft.com/office/drawing/2014/main" id="{B01EF289-614A-E099-81FE-26F697D83780}"/>
              </a:ext>
            </a:extLst>
          </p:cNvPr>
          <p:cNvSpPr txBox="1"/>
          <p:nvPr/>
        </p:nvSpPr>
        <p:spPr>
          <a:xfrm>
            <a:off x="5270269" y="4110242"/>
            <a:ext cx="1898542" cy="369332"/>
          </a:xfrm>
          <a:prstGeom prst="rect">
            <a:avLst/>
          </a:prstGeom>
          <a:noFill/>
        </p:spPr>
        <p:txBody>
          <a:bodyPr wrap="square" rtlCol="0">
            <a:spAutoFit/>
          </a:bodyPr>
          <a:lstStyle/>
          <a:p>
            <a:r>
              <a:rPr lang="en-AU" dirty="0"/>
              <a:t>PRESENTING:</a:t>
            </a:r>
          </a:p>
        </p:txBody>
      </p:sp>
    </p:spTree>
    <p:extLst>
      <p:ext uri="{BB962C8B-B14F-4D97-AF65-F5344CB8AC3E}">
        <p14:creationId xmlns:p14="http://schemas.microsoft.com/office/powerpoint/2010/main" val="368687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16FE-CF3B-21FE-3770-7CDED993A249}"/>
              </a:ext>
            </a:extLst>
          </p:cNvPr>
          <p:cNvSpPr>
            <a:spLocks noGrp="1"/>
          </p:cNvSpPr>
          <p:nvPr>
            <p:ph type="title"/>
          </p:nvPr>
        </p:nvSpPr>
        <p:spPr>
          <a:xfrm>
            <a:off x="1180223" y="1061634"/>
            <a:ext cx="10241280" cy="1766497"/>
          </a:xfrm>
        </p:spPr>
        <p:txBody>
          <a:bodyPr>
            <a:normAutofit fontScale="90000"/>
          </a:bodyPr>
          <a:lstStyle/>
          <a:p>
            <a:br>
              <a:rPr lang="en-AU" sz="1800" b="0" i="0" u="none" strike="noStrike" baseline="0" dirty="0">
                <a:solidFill>
                  <a:srgbClr val="000000"/>
                </a:solidFill>
              </a:rPr>
            </a:br>
            <a:r>
              <a:rPr lang="en-AU" sz="4000" dirty="0">
                <a:solidFill>
                  <a:srgbClr val="000000"/>
                </a:solidFill>
              </a:rPr>
              <a:t>t</a:t>
            </a:r>
            <a:r>
              <a:rPr lang="en-AU" sz="4000" i="0" u="none" strike="noStrike" baseline="0" dirty="0">
                <a:solidFill>
                  <a:srgbClr val="000000"/>
                </a:solidFill>
              </a:rPr>
              <a:t>estInternetAccess():</a:t>
            </a:r>
            <a:br>
              <a:rPr lang="en-AU" sz="2200" i="0" u="none" strike="noStrike" baseline="0" dirty="0">
                <a:solidFill>
                  <a:srgbClr val="000000"/>
                </a:solidFill>
              </a:rPr>
            </a:br>
            <a:br>
              <a:rPr lang="en-AU" sz="1800" b="0" i="0" u="none" strike="noStrike" baseline="0" dirty="0">
                <a:solidFill>
                  <a:srgbClr val="000000"/>
                </a:solidFill>
              </a:rPr>
            </a:br>
            <a:br>
              <a:rPr lang="en-AU" sz="1800" b="0" i="0" u="none" strike="noStrike" baseline="0" dirty="0">
                <a:solidFill>
                  <a:srgbClr val="000000"/>
                </a:solidFill>
              </a:rPr>
            </a:br>
            <a:br>
              <a:rPr lang="en-AU" sz="1800" b="0" i="0" u="none" strike="noStrike" baseline="0" dirty="0">
                <a:solidFill>
                  <a:srgbClr val="000000"/>
                </a:solidFill>
              </a:rPr>
            </a:br>
            <a:br>
              <a:rPr lang="en-AU" sz="1800" b="0" i="0" u="none" strike="noStrike" baseline="0" dirty="0">
                <a:solidFill>
                  <a:srgbClr val="000000"/>
                </a:solidFill>
              </a:rPr>
            </a:br>
            <a:endParaRPr lang="en-AU" dirty="0"/>
          </a:p>
        </p:txBody>
      </p:sp>
      <p:pic>
        <p:nvPicPr>
          <p:cNvPr id="4" name="Picture 3">
            <a:extLst>
              <a:ext uri="{FF2B5EF4-FFF2-40B4-BE49-F238E27FC236}">
                <a16:creationId xmlns:a16="http://schemas.microsoft.com/office/drawing/2014/main" id="{2D011461-CBAF-78AD-9B9E-CFE0B8D83CEB}"/>
              </a:ext>
            </a:extLst>
          </p:cNvPr>
          <p:cNvPicPr>
            <a:picLocks noChangeAspect="1"/>
          </p:cNvPicPr>
          <p:nvPr/>
        </p:nvPicPr>
        <p:blipFill>
          <a:blip r:embed="rId2"/>
          <a:stretch>
            <a:fillRect/>
          </a:stretch>
        </p:blipFill>
        <p:spPr>
          <a:xfrm>
            <a:off x="-1" y="2459919"/>
            <a:ext cx="4040743" cy="3673500"/>
          </a:xfrm>
          <a:prstGeom prst="rect">
            <a:avLst/>
          </a:prstGeom>
        </p:spPr>
      </p:pic>
      <p:pic>
        <p:nvPicPr>
          <p:cNvPr id="7" name="Picture 6">
            <a:extLst>
              <a:ext uri="{FF2B5EF4-FFF2-40B4-BE49-F238E27FC236}">
                <a16:creationId xmlns:a16="http://schemas.microsoft.com/office/drawing/2014/main" id="{34A28434-8B0E-01BD-9F38-BDD5B05E7E6C}"/>
              </a:ext>
            </a:extLst>
          </p:cNvPr>
          <p:cNvPicPr>
            <a:picLocks noChangeAspect="1"/>
          </p:cNvPicPr>
          <p:nvPr/>
        </p:nvPicPr>
        <p:blipFill>
          <a:blip r:embed="rId3"/>
          <a:stretch>
            <a:fillRect/>
          </a:stretch>
        </p:blipFill>
        <p:spPr>
          <a:xfrm>
            <a:off x="8151259" y="2459921"/>
            <a:ext cx="4040741" cy="3673497"/>
          </a:xfrm>
          <a:prstGeom prst="rect">
            <a:avLst/>
          </a:prstGeom>
        </p:spPr>
      </p:pic>
      <p:pic>
        <p:nvPicPr>
          <p:cNvPr id="9" name="Picture 8">
            <a:extLst>
              <a:ext uri="{FF2B5EF4-FFF2-40B4-BE49-F238E27FC236}">
                <a16:creationId xmlns:a16="http://schemas.microsoft.com/office/drawing/2014/main" id="{1AF4CA1B-569C-3EE5-4348-B2C32DC8B1CA}"/>
              </a:ext>
            </a:extLst>
          </p:cNvPr>
          <p:cNvPicPr>
            <a:picLocks noChangeAspect="1"/>
          </p:cNvPicPr>
          <p:nvPr/>
        </p:nvPicPr>
        <p:blipFill>
          <a:blip r:embed="rId4"/>
          <a:stretch>
            <a:fillRect/>
          </a:stretch>
        </p:blipFill>
        <p:spPr>
          <a:xfrm>
            <a:off x="4075629" y="2459919"/>
            <a:ext cx="4040741" cy="3673499"/>
          </a:xfrm>
          <a:prstGeom prst="rect">
            <a:avLst/>
          </a:prstGeom>
        </p:spPr>
      </p:pic>
      <p:sp>
        <p:nvSpPr>
          <p:cNvPr id="13" name="TextBox 12">
            <a:extLst>
              <a:ext uri="{FF2B5EF4-FFF2-40B4-BE49-F238E27FC236}">
                <a16:creationId xmlns:a16="http://schemas.microsoft.com/office/drawing/2014/main" id="{055451DB-C2B2-2309-D45B-D4864335BEC9}"/>
              </a:ext>
            </a:extLst>
          </p:cNvPr>
          <p:cNvSpPr txBox="1"/>
          <p:nvPr/>
        </p:nvSpPr>
        <p:spPr>
          <a:xfrm>
            <a:off x="121955" y="1760464"/>
            <a:ext cx="3448595" cy="646331"/>
          </a:xfrm>
          <a:prstGeom prst="rect">
            <a:avLst/>
          </a:prstGeom>
          <a:noFill/>
        </p:spPr>
        <p:txBody>
          <a:bodyPr wrap="square" rtlCol="0">
            <a:spAutoFit/>
          </a:bodyPr>
          <a:lstStyle/>
          <a:p>
            <a:r>
              <a:rPr lang="en-AU" dirty="0"/>
              <a:t>Scenario 1: Tested ‘if statement’ on google domain - </a:t>
            </a:r>
            <a:r>
              <a:rPr lang="en-AU" dirty="0">
                <a:highlight>
                  <a:srgbClr val="00FF00"/>
                </a:highlight>
              </a:rPr>
              <a:t>Successful</a:t>
            </a:r>
          </a:p>
        </p:txBody>
      </p:sp>
      <p:sp>
        <p:nvSpPr>
          <p:cNvPr id="15" name="TextBox 14">
            <a:extLst>
              <a:ext uri="{FF2B5EF4-FFF2-40B4-BE49-F238E27FC236}">
                <a16:creationId xmlns:a16="http://schemas.microsoft.com/office/drawing/2014/main" id="{A9635274-1751-507D-1FE6-76A9AC2F3C25}"/>
              </a:ext>
            </a:extLst>
          </p:cNvPr>
          <p:cNvSpPr txBox="1"/>
          <p:nvPr/>
        </p:nvSpPr>
        <p:spPr>
          <a:xfrm>
            <a:off x="3953692" y="1760464"/>
            <a:ext cx="4162678" cy="646331"/>
          </a:xfrm>
          <a:prstGeom prst="rect">
            <a:avLst/>
          </a:prstGeom>
          <a:noFill/>
        </p:spPr>
        <p:txBody>
          <a:bodyPr wrap="square">
            <a:spAutoFit/>
          </a:bodyPr>
          <a:lstStyle/>
          <a:p>
            <a:r>
              <a:rPr lang="en-AU" dirty="0"/>
              <a:t>Scenario 2: Tested ‘else statement’ by setting if statement to 300 - </a:t>
            </a:r>
            <a:r>
              <a:rPr lang="en-AU" dirty="0">
                <a:highlight>
                  <a:srgbClr val="00FF00"/>
                </a:highlight>
              </a:rPr>
              <a:t>Successful</a:t>
            </a:r>
          </a:p>
        </p:txBody>
      </p:sp>
      <p:sp>
        <p:nvSpPr>
          <p:cNvPr id="16" name="TextBox 15">
            <a:extLst>
              <a:ext uri="{FF2B5EF4-FFF2-40B4-BE49-F238E27FC236}">
                <a16:creationId xmlns:a16="http://schemas.microsoft.com/office/drawing/2014/main" id="{039357DF-E4A6-D572-2AA7-F6CE6FB7E812}"/>
              </a:ext>
            </a:extLst>
          </p:cNvPr>
          <p:cNvSpPr txBox="1"/>
          <p:nvPr/>
        </p:nvSpPr>
        <p:spPr>
          <a:xfrm>
            <a:off x="8151259" y="1760463"/>
            <a:ext cx="3448595" cy="646331"/>
          </a:xfrm>
          <a:prstGeom prst="rect">
            <a:avLst/>
          </a:prstGeom>
          <a:noFill/>
        </p:spPr>
        <p:txBody>
          <a:bodyPr wrap="square" rtlCol="0">
            <a:spAutoFit/>
          </a:bodyPr>
          <a:lstStyle/>
          <a:p>
            <a:r>
              <a:rPr lang="en-AU" dirty="0"/>
              <a:t>Scenario 3: Tested ‘catch statement’ on non-existing  domain - </a:t>
            </a:r>
            <a:r>
              <a:rPr lang="en-AU" dirty="0">
                <a:highlight>
                  <a:srgbClr val="00FF00"/>
                </a:highlight>
              </a:rPr>
              <a:t>Successful</a:t>
            </a:r>
          </a:p>
        </p:txBody>
      </p:sp>
    </p:spTree>
    <p:extLst>
      <p:ext uri="{BB962C8B-B14F-4D97-AF65-F5344CB8AC3E}">
        <p14:creationId xmlns:p14="http://schemas.microsoft.com/office/powerpoint/2010/main" val="234433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9BD7-6E96-305E-4A74-B1CC7629D057}"/>
              </a:ext>
            </a:extLst>
          </p:cNvPr>
          <p:cNvSpPr>
            <a:spLocks noGrp="1"/>
          </p:cNvSpPr>
          <p:nvPr>
            <p:ph type="title"/>
          </p:nvPr>
        </p:nvSpPr>
        <p:spPr>
          <a:xfrm>
            <a:off x="1371600" y="177220"/>
            <a:ext cx="10241280" cy="1234440"/>
          </a:xfrm>
        </p:spPr>
        <p:txBody>
          <a:bodyPr>
            <a:normAutofit/>
          </a:bodyPr>
          <a:lstStyle/>
          <a:p>
            <a:r>
              <a:rPr lang="en-AU" dirty="0" err="1"/>
              <a:t>PSScriptanalyzer</a:t>
            </a:r>
            <a:r>
              <a:rPr lang="en-AU" dirty="0"/>
              <a:t>:</a:t>
            </a:r>
            <a:br>
              <a:rPr lang="en-AU" dirty="0"/>
            </a:br>
            <a:r>
              <a:rPr lang="en-AU" sz="1050" b="0" cap="none" spc="300" dirty="0">
                <a:latin typeface="Calibri Light" panose="020F0302020204030204" pitchFamily="34" charset="0"/>
                <a:cs typeface="Calibri Light" panose="020F0302020204030204" pitchFamily="34" charset="0"/>
              </a:rPr>
              <a:t>Image showing that ‘invoke-</a:t>
            </a:r>
            <a:r>
              <a:rPr lang="en-AU" sz="1050" b="0" cap="none" spc="300" dirty="0" err="1">
                <a:latin typeface="Calibri Light" panose="020F0302020204030204" pitchFamily="34" charset="0"/>
                <a:cs typeface="Calibri Light" panose="020F0302020204030204" pitchFamily="34" charset="0"/>
              </a:rPr>
              <a:t>scriptanalyzer</a:t>
            </a:r>
            <a:r>
              <a:rPr lang="en-AU" sz="1050" b="0" cap="none" spc="300" dirty="0">
                <a:latin typeface="Calibri Light" panose="020F0302020204030204" pitchFamily="34" charset="0"/>
                <a:cs typeface="Calibri Light" panose="020F0302020204030204" pitchFamily="34" charset="0"/>
              </a:rPr>
              <a:t>’ was used to clean up code.</a:t>
            </a:r>
            <a:br>
              <a:rPr lang="en-AU" sz="1050" b="0" cap="none" spc="300" dirty="0">
                <a:latin typeface="Calibri Light" panose="020F0302020204030204" pitchFamily="34" charset="0"/>
                <a:cs typeface="Calibri Light" panose="020F0302020204030204" pitchFamily="34" charset="0"/>
              </a:rPr>
            </a:br>
            <a:r>
              <a:rPr lang="en-AU" sz="1050" b="0" cap="none" spc="300" dirty="0">
                <a:latin typeface="Calibri Light" panose="020F0302020204030204" pitchFamily="34" charset="0"/>
                <a:cs typeface="Calibri Light" panose="020F0302020204030204" pitchFamily="34" charset="0"/>
              </a:rPr>
              <a:t>As nothing was outputted in terminal, code is considered clean to </a:t>
            </a:r>
            <a:r>
              <a:rPr lang="en-AU" sz="1050" b="0" cap="none" spc="300" dirty="0" err="1">
                <a:latin typeface="Calibri Light" panose="020F0302020204030204" pitchFamily="34" charset="0"/>
                <a:cs typeface="Calibri Light" panose="020F0302020204030204" pitchFamily="34" charset="0"/>
              </a:rPr>
              <a:t>psscriptanalyzer</a:t>
            </a:r>
            <a:r>
              <a:rPr lang="en-AU" sz="1050" b="0" cap="none" spc="300" dirty="0">
                <a:latin typeface="Calibri Light" panose="020F0302020204030204" pitchFamily="34" charset="0"/>
                <a:cs typeface="Calibri Light" panose="020F0302020204030204" pitchFamily="34" charset="0"/>
              </a:rPr>
              <a:t> standard.</a:t>
            </a:r>
            <a:endParaRPr lang="en-AU" spc="300" dirty="0">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5D4EB811-201F-51CA-230C-55FF79338BC5}"/>
              </a:ext>
            </a:extLst>
          </p:cNvPr>
          <p:cNvPicPr>
            <a:picLocks noChangeAspect="1"/>
          </p:cNvPicPr>
          <p:nvPr/>
        </p:nvPicPr>
        <p:blipFill>
          <a:blip r:embed="rId2"/>
          <a:stretch>
            <a:fillRect/>
          </a:stretch>
        </p:blipFill>
        <p:spPr>
          <a:xfrm>
            <a:off x="1371600" y="1541417"/>
            <a:ext cx="10115006" cy="4686517"/>
          </a:xfrm>
          <a:prstGeom prst="rect">
            <a:avLst/>
          </a:prstGeom>
        </p:spPr>
      </p:pic>
    </p:spTree>
    <p:extLst>
      <p:ext uri="{BB962C8B-B14F-4D97-AF65-F5344CB8AC3E}">
        <p14:creationId xmlns:p14="http://schemas.microsoft.com/office/powerpoint/2010/main" val="208565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4D469A-75A4-FD25-A3FE-1EA040DB8E9A}"/>
              </a:ext>
            </a:extLst>
          </p:cNvPr>
          <p:cNvSpPr>
            <a:spLocks noGrp="1"/>
          </p:cNvSpPr>
          <p:nvPr>
            <p:ph type="title"/>
          </p:nvPr>
        </p:nvSpPr>
        <p:spPr>
          <a:xfrm>
            <a:off x="-1" y="0"/>
            <a:ext cx="4763589" cy="1280159"/>
          </a:xfrm>
        </p:spPr>
        <p:txBody>
          <a:bodyPr vert="horz" anchor="t">
            <a:normAutofit fontScale="90000"/>
          </a:bodyPr>
          <a:lstStyle/>
          <a:p>
            <a:r>
              <a:rPr lang="en-AU" cap="none" dirty="0"/>
              <a:t>EnableRestrictionInternet(): Post-test</a:t>
            </a:r>
          </a:p>
        </p:txBody>
      </p:sp>
      <p:pic>
        <p:nvPicPr>
          <p:cNvPr id="14" name="Picture 13">
            <a:extLst>
              <a:ext uri="{FF2B5EF4-FFF2-40B4-BE49-F238E27FC236}">
                <a16:creationId xmlns:a16="http://schemas.microsoft.com/office/drawing/2014/main" id="{5CB576E5-B0A5-9D29-8577-65923703F1F5}"/>
              </a:ext>
            </a:extLst>
          </p:cNvPr>
          <p:cNvPicPr>
            <a:picLocks noChangeAspect="1"/>
          </p:cNvPicPr>
          <p:nvPr/>
        </p:nvPicPr>
        <p:blipFill>
          <a:blip r:embed="rId2"/>
          <a:stretch>
            <a:fillRect/>
          </a:stretch>
        </p:blipFill>
        <p:spPr>
          <a:xfrm>
            <a:off x="4763588" y="0"/>
            <a:ext cx="7428411" cy="6392091"/>
          </a:xfrm>
          <a:prstGeom prst="rect">
            <a:avLst/>
          </a:prstGeom>
        </p:spPr>
      </p:pic>
      <p:sp>
        <p:nvSpPr>
          <p:cNvPr id="16" name="TextBox 15">
            <a:extLst>
              <a:ext uri="{FF2B5EF4-FFF2-40B4-BE49-F238E27FC236}">
                <a16:creationId xmlns:a16="http://schemas.microsoft.com/office/drawing/2014/main" id="{3BCCC1E3-47E5-B4C9-9A91-1648D787457A}"/>
              </a:ext>
            </a:extLst>
          </p:cNvPr>
          <p:cNvSpPr txBox="1"/>
          <p:nvPr/>
        </p:nvSpPr>
        <p:spPr>
          <a:xfrm>
            <a:off x="1" y="2229394"/>
            <a:ext cx="4763588" cy="2308324"/>
          </a:xfrm>
          <a:prstGeom prst="rect">
            <a:avLst/>
          </a:prstGeom>
          <a:noFill/>
        </p:spPr>
        <p:txBody>
          <a:bodyPr wrap="square" rtlCol="0">
            <a:spAutoFit/>
          </a:bodyPr>
          <a:lstStyle/>
          <a:p>
            <a:r>
              <a:rPr lang="en-AU" dirty="0"/>
              <a:t>By testing the functions in this order:</a:t>
            </a:r>
          </a:p>
          <a:p>
            <a:r>
              <a:rPr lang="en-AU" dirty="0"/>
              <a:t>1. TestInternetAccess</a:t>
            </a:r>
          </a:p>
          <a:p>
            <a:r>
              <a:rPr lang="en-AU" dirty="0"/>
              <a:t>2. EnableRestrictInternet</a:t>
            </a:r>
          </a:p>
          <a:p>
            <a:r>
              <a:rPr lang="en-AU" dirty="0"/>
              <a:t>3. TestInternetAccess</a:t>
            </a:r>
            <a:br>
              <a:rPr lang="en-AU" dirty="0"/>
            </a:br>
            <a:br>
              <a:rPr lang="en-AU" dirty="0"/>
            </a:br>
            <a:r>
              <a:rPr lang="en-AU" dirty="0"/>
              <a:t>we can see that the EnableRestrictInternet function is working as intended as after that function is run, we can see the ‘catch output’ of testInternetAccess </a:t>
            </a:r>
          </a:p>
        </p:txBody>
      </p:sp>
    </p:spTree>
    <p:extLst>
      <p:ext uri="{BB962C8B-B14F-4D97-AF65-F5344CB8AC3E}">
        <p14:creationId xmlns:p14="http://schemas.microsoft.com/office/powerpoint/2010/main" val="175322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FFA-BDB5-D832-1EF2-803B42EAF20D}"/>
              </a:ext>
            </a:extLst>
          </p:cNvPr>
          <p:cNvSpPr>
            <a:spLocks noGrp="1"/>
          </p:cNvSpPr>
          <p:nvPr>
            <p:ph type="title"/>
          </p:nvPr>
        </p:nvSpPr>
        <p:spPr>
          <a:xfrm>
            <a:off x="1197429" y="377517"/>
            <a:ext cx="10241280" cy="1234440"/>
          </a:xfrm>
        </p:spPr>
        <p:txBody>
          <a:bodyPr>
            <a:normAutofit fontScale="90000"/>
          </a:bodyPr>
          <a:lstStyle/>
          <a:p>
            <a:r>
              <a:rPr lang="en-AU" i="0" u="none" strike="noStrike" baseline="0" dirty="0">
                <a:solidFill>
                  <a:srgbClr val="000000"/>
                </a:solidFill>
              </a:rPr>
              <a:t>Set functions as arguments that could be selected </a:t>
            </a:r>
            <a:br>
              <a:rPr lang="en-AU" sz="3600" i="0" u="none" strike="noStrike" baseline="0" dirty="0">
                <a:solidFill>
                  <a:srgbClr val="000000"/>
                </a:solidFill>
              </a:rPr>
            </a:br>
            <a:endParaRPr lang="en-AU" sz="1000" b="0" cap="none" spc="300" dirty="0">
              <a:latin typeface="Calibri Light" panose="020F0302020204030204" pitchFamily="34" charset="0"/>
              <a:cs typeface="Calibri Light" panose="020F0302020204030204" pitchFamily="34" charset="0"/>
            </a:endParaRPr>
          </a:p>
        </p:txBody>
      </p:sp>
      <p:pic>
        <p:nvPicPr>
          <p:cNvPr id="8" name="Picture 7">
            <a:extLst>
              <a:ext uri="{FF2B5EF4-FFF2-40B4-BE49-F238E27FC236}">
                <a16:creationId xmlns:a16="http://schemas.microsoft.com/office/drawing/2014/main" id="{B9B9BC7F-C2C9-DD9A-5B10-F4E4C8370BA3}"/>
              </a:ext>
            </a:extLst>
          </p:cNvPr>
          <p:cNvPicPr>
            <a:picLocks noChangeAspect="1"/>
          </p:cNvPicPr>
          <p:nvPr/>
        </p:nvPicPr>
        <p:blipFill>
          <a:blip r:embed="rId2"/>
          <a:stretch>
            <a:fillRect/>
          </a:stretch>
        </p:blipFill>
        <p:spPr>
          <a:xfrm>
            <a:off x="5265420" y="2791777"/>
            <a:ext cx="6926580" cy="3590925"/>
          </a:xfrm>
          <a:prstGeom prst="rect">
            <a:avLst/>
          </a:prstGeom>
        </p:spPr>
      </p:pic>
      <p:pic>
        <p:nvPicPr>
          <p:cNvPr id="12" name="Picture 11">
            <a:extLst>
              <a:ext uri="{FF2B5EF4-FFF2-40B4-BE49-F238E27FC236}">
                <a16:creationId xmlns:a16="http://schemas.microsoft.com/office/drawing/2014/main" id="{FBEC1A5D-7507-0126-B18B-8B1750E5E7CF}"/>
              </a:ext>
            </a:extLst>
          </p:cNvPr>
          <p:cNvPicPr>
            <a:picLocks noChangeAspect="1"/>
          </p:cNvPicPr>
          <p:nvPr/>
        </p:nvPicPr>
        <p:blipFill>
          <a:blip r:embed="rId3"/>
          <a:stretch>
            <a:fillRect/>
          </a:stretch>
        </p:blipFill>
        <p:spPr>
          <a:xfrm>
            <a:off x="5265420" y="1801817"/>
            <a:ext cx="6962775" cy="800100"/>
          </a:xfrm>
          <a:prstGeom prst="rect">
            <a:avLst/>
          </a:prstGeom>
        </p:spPr>
      </p:pic>
    </p:spTree>
    <p:extLst>
      <p:ext uri="{BB962C8B-B14F-4D97-AF65-F5344CB8AC3E}">
        <p14:creationId xmlns:p14="http://schemas.microsoft.com/office/powerpoint/2010/main" val="414791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F5E9-5437-0AF6-A505-AC1792F7E3C2}"/>
              </a:ext>
            </a:extLst>
          </p:cNvPr>
          <p:cNvSpPr>
            <a:spLocks noGrp="1"/>
          </p:cNvSpPr>
          <p:nvPr>
            <p:ph type="title"/>
          </p:nvPr>
        </p:nvSpPr>
        <p:spPr>
          <a:xfrm>
            <a:off x="1336766" y="586522"/>
            <a:ext cx="10241280" cy="1234440"/>
          </a:xfrm>
        </p:spPr>
        <p:txBody>
          <a:bodyPr/>
          <a:lstStyle/>
          <a:p>
            <a:r>
              <a:rPr lang="en-AU" dirty="0"/>
              <a:t>resetRestrictInternet():</a:t>
            </a:r>
            <a:br>
              <a:rPr lang="en-AU" dirty="0"/>
            </a:br>
            <a:endParaRPr lang="en-AU" dirty="0"/>
          </a:p>
        </p:txBody>
      </p:sp>
      <p:sp>
        <p:nvSpPr>
          <p:cNvPr id="5" name="TextBox 4">
            <a:extLst>
              <a:ext uri="{FF2B5EF4-FFF2-40B4-BE49-F238E27FC236}">
                <a16:creationId xmlns:a16="http://schemas.microsoft.com/office/drawing/2014/main" id="{BA2FA3B3-362C-BAC0-405B-EF55AC76F5E4}"/>
              </a:ext>
            </a:extLst>
          </p:cNvPr>
          <p:cNvSpPr txBox="1"/>
          <p:nvPr/>
        </p:nvSpPr>
        <p:spPr>
          <a:xfrm>
            <a:off x="0" y="3073707"/>
            <a:ext cx="4295775" cy="2585323"/>
          </a:xfrm>
          <a:prstGeom prst="rect">
            <a:avLst/>
          </a:prstGeom>
          <a:noFill/>
        </p:spPr>
        <p:txBody>
          <a:bodyPr wrap="square">
            <a:spAutoFit/>
          </a:bodyPr>
          <a:lstStyle/>
          <a:p>
            <a:r>
              <a:rPr lang="en-AU" dirty="0"/>
              <a:t>By testing the functions in this order:</a:t>
            </a:r>
          </a:p>
          <a:p>
            <a:r>
              <a:rPr lang="en-AU" dirty="0"/>
              <a:t>1. TestInternetAccess</a:t>
            </a:r>
          </a:p>
          <a:p>
            <a:r>
              <a:rPr lang="en-AU" dirty="0"/>
              <a:t>2. EnableRestrictInternet</a:t>
            </a:r>
          </a:p>
          <a:p>
            <a:r>
              <a:rPr lang="en-AU" dirty="0"/>
              <a:t>3. resetRestrictInternet</a:t>
            </a:r>
          </a:p>
          <a:p>
            <a:r>
              <a:rPr lang="en-AU" dirty="0"/>
              <a:t>4. TestInternetAccess</a:t>
            </a:r>
            <a:br>
              <a:rPr lang="en-AU" dirty="0"/>
            </a:br>
            <a:br>
              <a:rPr lang="en-AU" dirty="0"/>
            </a:br>
            <a:r>
              <a:rPr lang="en-AU" dirty="0"/>
              <a:t>we can see that resetRestrictInternet function is working as insisted.</a:t>
            </a:r>
          </a:p>
          <a:p>
            <a:endParaRPr lang="en-AU" dirty="0"/>
          </a:p>
        </p:txBody>
      </p:sp>
      <p:pic>
        <p:nvPicPr>
          <p:cNvPr id="7" name="Picture 6">
            <a:extLst>
              <a:ext uri="{FF2B5EF4-FFF2-40B4-BE49-F238E27FC236}">
                <a16:creationId xmlns:a16="http://schemas.microsoft.com/office/drawing/2014/main" id="{57B45438-68C2-4906-AEC1-CBAAC3961852}"/>
              </a:ext>
            </a:extLst>
          </p:cNvPr>
          <p:cNvPicPr>
            <a:picLocks noChangeAspect="1"/>
          </p:cNvPicPr>
          <p:nvPr/>
        </p:nvPicPr>
        <p:blipFill>
          <a:blip r:embed="rId2"/>
          <a:stretch>
            <a:fillRect/>
          </a:stretch>
        </p:blipFill>
        <p:spPr>
          <a:xfrm>
            <a:off x="4295775" y="1507707"/>
            <a:ext cx="7896225" cy="4886325"/>
          </a:xfrm>
          <a:prstGeom prst="rect">
            <a:avLst/>
          </a:prstGeom>
        </p:spPr>
      </p:pic>
    </p:spTree>
    <p:extLst>
      <p:ext uri="{BB962C8B-B14F-4D97-AF65-F5344CB8AC3E}">
        <p14:creationId xmlns:p14="http://schemas.microsoft.com/office/powerpoint/2010/main" val="68722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7284-360C-4595-C5DB-DA8B8FE0F101}"/>
              </a:ext>
            </a:extLst>
          </p:cNvPr>
          <p:cNvSpPr>
            <a:spLocks noGrp="1"/>
          </p:cNvSpPr>
          <p:nvPr>
            <p:ph type="title"/>
          </p:nvPr>
        </p:nvSpPr>
        <p:spPr>
          <a:xfrm>
            <a:off x="1371600" y="169164"/>
            <a:ext cx="10241280" cy="1234440"/>
          </a:xfrm>
        </p:spPr>
        <p:txBody>
          <a:bodyPr/>
          <a:lstStyle/>
          <a:p>
            <a:r>
              <a:rPr lang="en-US" sz="1800" dirty="0">
                <a:effectLst/>
                <a:latin typeface="Calibri" panose="020F0502020204030204" pitchFamily="34" charset="0"/>
                <a:ea typeface="Times New Roman" panose="02020603050405020304" pitchFamily="18" charset="0"/>
              </a:rPr>
              <a:t>what </a:t>
            </a:r>
            <a:r>
              <a:rPr lang="en-US" sz="1800" dirty="0" err="1">
                <a:effectLst/>
                <a:latin typeface="Calibri" panose="020F0502020204030204" pitchFamily="34" charset="0"/>
                <a:ea typeface="Times New Roman" panose="02020603050405020304" pitchFamily="18" charset="0"/>
              </a:rPr>
              <a:t>i</a:t>
            </a:r>
            <a:r>
              <a:rPr lang="en-US" sz="1800" dirty="0">
                <a:effectLst/>
                <a:latin typeface="Calibri" panose="020F0502020204030204" pitchFamily="34" charset="0"/>
                <a:ea typeface="Times New Roman" panose="02020603050405020304" pitchFamily="18" charset="0"/>
              </a:rPr>
              <a:t> could do to improve your groupwork </a:t>
            </a:r>
            <a:endParaRPr lang="en-AU" dirty="0"/>
          </a:p>
        </p:txBody>
      </p:sp>
      <p:sp>
        <p:nvSpPr>
          <p:cNvPr id="3" name="Content Placeholder 2">
            <a:extLst>
              <a:ext uri="{FF2B5EF4-FFF2-40B4-BE49-F238E27FC236}">
                <a16:creationId xmlns:a16="http://schemas.microsoft.com/office/drawing/2014/main" id="{F45BD379-FA39-0CB1-7596-38686A00005C}"/>
              </a:ext>
            </a:extLst>
          </p:cNvPr>
          <p:cNvSpPr>
            <a:spLocks noGrp="1"/>
          </p:cNvSpPr>
          <p:nvPr>
            <p:ph idx="1"/>
          </p:nvPr>
        </p:nvSpPr>
        <p:spPr/>
        <p:txBody>
          <a:bodyPr>
            <a:normAutofit fontScale="70000" lnSpcReduction="20000"/>
          </a:bodyPr>
          <a:lstStyle/>
          <a:p>
            <a:pPr marL="0" indent="0">
              <a:lnSpc>
                <a:spcPct val="107000"/>
              </a:lnSpc>
              <a:spcAft>
                <a:spcPts val="800"/>
              </a:spcAft>
              <a:buNone/>
            </a:pP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As an adult with ADHD, I can implement strategies that Ph. D in psychology, Michele </a:t>
            </a:r>
            <a:r>
              <a:rPr lang="en-AU" sz="1800" kern="100" dirty="0" err="1">
                <a:effectLst/>
                <a:latin typeface="Calibri" panose="020F0502020204030204" pitchFamily="34" charset="0"/>
                <a:ea typeface="Calibri" panose="020F0502020204030204" pitchFamily="34" charset="0"/>
                <a:cs typeface="Times New Roman" panose="02020603050405020304" pitchFamily="18" charset="0"/>
              </a:rPr>
              <a:t>Novotni</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has outlined in her “Group interaction at Work” article to improve my groupwork interactions. </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Firstly, sitting down and outlaying the specific expectations that are set for every individual role within the group and consolidating the mutual understanding of the project, goals, and deadlines is paramount in groupwork interaction. By breaking down the project into smaller task will help me contribute effectively which I can tick off as I complete and help me remain focused on my role and task. Discussing the project scope should be done in a shared app where each member can access where tasks are documented concisely whilst all members are present to fairly distribute roles and responsibilities.</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Secondly, another key step in group work is attending the group meetings and participate in the meeting itself by communicating with the team and keeping them updated with your progress and issues you may have in a timely manner (not as its due). I can achieve this by effectively managing my time, setting time aside to attend the meetings, use ADHD friendly timers to allocate focus time. Within meetings, I can use tools to help me retain important information and recall critical discussions such as recording meetings and note taking. </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Teamwork, often seen as a soft skill a crucial skill in the workplace as you’ll have to collaborate with stakeholders, colleagues, and manager. The best way to develop it is by participation and interaction. By adhering to the strategies that Michele </a:t>
            </a:r>
            <a:r>
              <a:rPr lang="en-AU" sz="1800" kern="100" dirty="0" err="1">
                <a:effectLst/>
                <a:latin typeface="Calibri" panose="020F0502020204030204" pitchFamily="34" charset="0"/>
                <a:ea typeface="Calibri" panose="020F0502020204030204" pitchFamily="34" charset="0"/>
                <a:cs typeface="Times New Roman" panose="02020603050405020304" pitchFamily="18" charset="0"/>
              </a:rPr>
              <a:t>Novotni</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has mentioned, I can improve on my groupwork whilst dealing with the challenges of ADHD.</a:t>
            </a:r>
          </a:p>
          <a:p>
            <a:pPr marL="0" indent="0">
              <a:buNone/>
            </a:pPr>
            <a:endParaRPr lang="en-AU" dirty="0"/>
          </a:p>
        </p:txBody>
      </p:sp>
    </p:spTree>
    <p:extLst>
      <p:ext uri="{BB962C8B-B14F-4D97-AF65-F5344CB8AC3E}">
        <p14:creationId xmlns:p14="http://schemas.microsoft.com/office/powerpoint/2010/main" val="353750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AD9A-361F-E658-29B7-6881C4FF1C83}"/>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3DE511EA-69F4-C10C-9E15-C12AF671AEB0}"/>
              </a:ext>
            </a:extLst>
          </p:cNvPr>
          <p:cNvSpPr>
            <a:spLocks noGrp="1"/>
          </p:cNvSpPr>
          <p:nvPr>
            <p:ph idx="1"/>
          </p:nvPr>
        </p:nvSpPr>
        <p:spPr/>
        <p:txBody>
          <a:bodyPr/>
          <a:lstStyle/>
          <a:p>
            <a:r>
              <a:rPr lang="en-AU" sz="1800" i="1" dirty="0">
                <a:effectLst/>
                <a:latin typeface="Calibri" panose="020F0502020204030204" pitchFamily="34" charset="0"/>
                <a:ea typeface="Times New Roman" panose="02020603050405020304" pitchFamily="18" charset="0"/>
              </a:rPr>
              <a:t>14 reasons why teamwork is important in the workplace</a:t>
            </a:r>
            <a:r>
              <a:rPr lang="en-AU" sz="1800" dirty="0">
                <a:effectLst/>
                <a:latin typeface="Calibri" panose="020F0502020204030204" pitchFamily="34" charset="0"/>
                <a:ea typeface="Times New Roman" panose="02020603050405020304" pitchFamily="18" charset="0"/>
              </a:rPr>
              <a:t> (2022) </a:t>
            </a:r>
            <a:r>
              <a:rPr lang="en-AU" sz="1800" i="1" dirty="0">
                <a:effectLst/>
                <a:latin typeface="Calibri" panose="020F0502020204030204" pitchFamily="34" charset="0"/>
                <a:ea typeface="Times New Roman" panose="02020603050405020304" pitchFamily="18" charset="0"/>
              </a:rPr>
              <a:t>14 Reasons Why Teamwork Is Important in the Workplace</a:t>
            </a:r>
            <a:r>
              <a:rPr lang="en-AU" sz="1800" dirty="0">
                <a:effectLst/>
                <a:latin typeface="Calibri" panose="020F0502020204030204" pitchFamily="34" charset="0"/>
                <a:ea typeface="Times New Roman" panose="02020603050405020304" pitchFamily="18" charset="0"/>
              </a:rPr>
              <a:t>. Available at: https://au.indeed.com/career-advice/career-development/why-teamwork-is-important (Accessed: 28 August 2023). </a:t>
            </a:r>
            <a:endParaRPr lang="en-AU" sz="1800" dirty="0">
              <a:effectLst/>
              <a:latin typeface="Times New Roman" panose="02020603050405020304" pitchFamily="18" charset="0"/>
              <a:ea typeface="Times New Roman" panose="02020603050405020304" pitchFamily="18" charset="0"/>
            </a:endParaRPr>
          </a:p>
          <a:p>
            <a:r>
              <a:rPr lang="en-AU" sz="1800" dirty="0" err="1">
                <a:effectLst/>
                <a:latin typeface="Calibri" panose="020F0502020204030204" pitchFamily="34" charset="0"/>
                <a:ea typeface="Times New Roman" panose="02020603050405020304" pitchFamily="18" charset="0"/>
              </a:rPr>
              <a:t>Novotni</a:t>
            </a:r>
            <a:r>
              <a:rPr lang="en-AU" sz="1800" dirty="0">
                <a:effectLst/>
                <a:latin typeface="Calibri" panose="020F0502020204030204" pitchFamily="34" charset="0"/>
                <a:ea typeface="Times New Roman" panose="02020603050405020304" pitchFamily="18" charset="0"/>
              </a:rPr>
              <a:t>, M. (2021) </a:t>
            </a:r>
            <a:r>
              <a:rPr lang="en-AU" sz="1800" i="1" dirty="0">
                <a:effectLst/>
                <a:latin typeface="Calibri" panose="020F0502020204030204" pitchFamily="34" charset="0"/>
                <a:ea typeface="Times New Roman" panose="02020603050405020304" pitchFamily="18" charset="0"/>
              </a:rPr>
              <a:t>How to get along with the group</a:t>
            </a:r>
            <a:r>
              <a:rPr lang="en-AU" sz="1800" dirty="0">
                <a:effectLst/>
                <a:latin typeface="Calibri" panose="020F0502020204030204" pitchFamily="34" charset="0"/>
                <a:ea typeface="Times New Roman" panose="02020603050405020304" pitchFamily="18" charset="0"/>
              </a:rPr>
              <a:t>, </a:t>
            </a:r>
            <a:r>
              <a:rPr lang="en-AU" sz="1800" i="1" dirty="0" err="1">
                <a:effectLst/>
                <a:latin typeface="Calibri" panose="020F0502020204030204" pitchFamily="34" charset="0"/>
                <a:ea typeface="Times New Roman" panose="02020603050405020304" pitchFamily="18" charset="0"/>
              </a:rPr>
              <a:t>ADDitude</a:t>
            </a:r>
            <a:r>
              <a:rPr lang="en-AU" sz="1800" dirty="0">
                <a:effectLst/>
                <a:latin typeface="Calibri" panose="020F0502020204030204" pitchFamily="34" charset="0"/>
                <a:ea typeface="Times New Roman" panose="02020603050405020304" pitchFamily="18" charset="0"/>
              </a:rPr>
              <a:t>. Available at: https://www.additudemag.com/group-interaction-at-work/#:~:text=Work%20Groups,to%20accomplish%20a%20task%20efficiently. (Accessed: 28 August 2023). </a:t>
            </a:r>
            <a:endParaRPr lang="en-AU" sz="1800" dirty="0">
              <a:effectLst/>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362256745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3B3521"/>
      </a:dk2>
      <a:lt2>
        <a:srgbClr val="E2E8E8"/>
      </a:lt2>
      <a:accent1>
        <a:srgbClr val="DC8087"/>
      </a:accent1>
      <a:accent2>
        <a:srgbClr val="D48B64"/>
      </a:accent2>
      <a:accent3>
        <a:srgbClr val="B7A363"/>
      </a:accent3>
      <a:accent4>
        <a:srgbClr val="9AAA50"/>
      </a:accent4>
      <a:accent5>
        <a:srgbClr val="83AF66"/>
      </a:accent5>
      <a:accent6>
        <a:srgbClr val="56B658"/>
      </a:accent6>
      <a:hlink>
        <a:srgbClr val="568E8A"/>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428</TotalTime>
  <Words>623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Tw Cen MT</vt:lpstr>
      <vt:lpstr>GradientRiseVTI</vt:lpstr>
      <vt:lpstr>PowerShell Task 1 Peer Programming</vt:lpstr>
      <vt:lpstr> testInternetAccess():     </vt:lpstr>
      <vt:lpstr>PSScriptanalyzer: Image showing that ‘invoke-scriptanalyzer’ was used to clean up code. As nothing was outputted in terminal, code is considered clean to psscriptanalyzer standard.</vt:lpstr>
      <vt:lpstr>EnableRestrictionInternet(): Post-test</vt:lpstr>
      <vt:lpstr>Set functions as arguments that could be selected  </vt:lpstr>
      <vt:lpstr>resetRestrictInternet(): </vt:lpstr>
      <vt:lpstr>what i could do to improve your groupwork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Task 2 Defend</dc:title>
  <dc:creator>Tim Ho</dc:creator>
  <cp:lastModifiedBy>Tim Ho</cp:lastModifiedBy>
  <cp:revision>6</cp:revision>
  <dcterms:created xsi:type="dcterms:W3CDTF">2023-08-27T07:34:03Z</dcterms:created>
  <dcterms:modified xsi:type="dcterms:W3CDTF">2023-09-01T11:31:30Z</dcterms:modified>
</cp:coreProperties>
</file>