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7" r:id="rId2"/>
  </p:sldMasterIdLst>
  <p:sldIdLst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 autoAdjust="0"/>
  </p:normalViewPr>
  <p:slideViewPr>
    <p:cSldViewPr>
      <p:cViewPr varScale="1">
        <p:scale>
          <a:sx n="84" d="100"/>
          <a:sy n="84" d="100"/>
        </p:scale>
        <p:origin x="139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  <a:prstGeom prst="rect">
            <a:avLst/>
          </a:prstGeo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ф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589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51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3EF902A-DA59-462D-BF28-D53C9B9024BE}" type="datetimeFigureOut">
              <a:rPr lang="ru-RU" smtClean="0"/>
              <a:t>17.05.2017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29F1F55-81E8-4DC5-8E12-C8B461628F32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9154363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449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9154363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07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emf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36.png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R2D2\Downloads\emblema\emblema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0197" y1="17703" x2="30197" y2="17703"/>
                        <a14:foregroundMark x1="44992" y1="13581" x2="44992" y2="13581"/>
                        <a14:foregroundMark x1="44537" y1="3784" x2="44537" y2="3784"/>
                        <a14:foregroundMark x1="56373" y1="4662" x2="56373" y2="4662"/>
                        <a14:foregroundMark x1="70713" y1="18176" x2="70713" y2="18176"/>
                        <a14:foregroundMark x1="51062" y1="12432" x2="51062" y2="12432"/>
                        <a14:foregroundMark x1="38695" y1="18581" x2="38695" y2="18581"/>
                        <a14:foregroundMark x1="36267" y1="56284" x2="36267" y2="56284"/>
                        <a14:foregroundMark x1="37178" y1="56351" x2="37178" y2="56351"/>
                        <a14:foregroundMark x1="39681" y1="58446" x2="39681" y2="58446"/>
                        <a14:foregroundMark x1="41502" y1="58176" x2="41502" y2="58176"/>
                        <a14:foregroundMark x1="45675" y1="58176" x2="45675" y2="58176"/>
                        <a14:foregroundMark x1="43475" y1="59324" x2="43475" y2="59324"/>
                        <a14:foregroundMark x1="47193" y1="59865" x2="47193" y2="59865"/>
                        <a14:foregroundMark x1="48938" y1="59189" x2="48938" y2="59189"/>
                        <a14:foregroundMark x1="45448" y1="59595" x2="45448" y2="59595"/>
                        <a14:foregroundMark x1="51366" y1="59257" x2="51366" y2="59257"/>
                        <a14:foregroundMark x1="53414" y1="58919" x2="53414" y2="58919"/>
                        <a14:foregroundMark x1="55918" y1="58514" x2="55918" y2="58514"/>
                        <a14:foregroundMark x1="57436" y1="58378" x2="57436" y2="58378"/>
                        <a14:foregroundMark x1="58422" y1="58311" x2="58422" y2="58311"/>
                        <a14:foregroundMark x1="62747" y1="56689" x2="62747" y2="56689"/>
                        <a14:foregroundMark x1="42640" y1="62703" x2="42640" y2="62703"/>
                        <a14:foregroundMark x1="46131" y1="61824" x2="46131" y2="61824"/>
                        <a14:foregroundMark x1="40440" y1="67905" x2="40440" y2="67905"/>
                        <a14:foregroundMark x1="38998" y1="67432" x2="38998" y2="67432"/>
                        <a14:foregroundMark x1="52200" y1="71081" x2="52200" y2="71081"/>
                        <a14:foregroundMark x1="56146" y1="70068" x2="56146" y2="70068"/>
                        <a14:foregroundMark x1="49697" y1="74257" x2="49697" y2="74257"/>
                        <a14:foregroundMark x1="45827" y1="70608" x2="45827" y2="70608"/>
                        <a14:foregroundMark x1="45448" y1="66689" x2="45448" y2="66689"/>
                        <a14:foregroundMark x1="53263" y1="61554" x2="53263" y2="61554"/>
                        <a14:foregroundMark x1="36874" y1="37500" x2="36874" y2="37500"/>
                        <a14:foregroundMark x1="31639" y1="36959" x2="31639" y2="36959"/>
                        <a14:foregroundMark x1="35053" y1="32568" x2="35053" y2="32568"/>
                        <a14:foregroundMark x1="53338" y1="29662" x2="53338" y2="29662"/>
                        <a14:foregroundMark x1="38695" y1="30811" x2="38695" y2="30811"/>
                        <a14:foregroundMark x1="35508" y1="29932" x2="35508" y2="29932"/>
                        <a14:foregroundMark x1="36115" y1="29932" x2="36115" y2="29932"/>
                        <a14:foregroundMark x1="34067" y1="29730" x2="34067" y2="29730"/>
                        <a14:foregroundMark x1="35660" y1="35878" x2="35660" y2="35878"/>
                        <a14:foregroundMark x1="55690" y1="34459" x2="55690" y2="34459"/>
                        <a14:foregroundMark x1="60850" y1="34730" x2="60850" y2="34730"/>
                        <a14:foregroundMark x1="62747" y1="34189" x2="62747" y2="34189"/>
                        <a14:foregroundMark x1="63809" y1="32230" x2="63809" y2="32230"/>
                        <a14:foregroundMark x1="63809" y1="35676" x2="63809" y2="35676"/>
                        <a14:foregroundMark x1="62519" y1="30068" x2="62519" y2="30068"/>
                        <a14:foregroundMark x1="65781" y1="29662" x2="65781" y2="29662"/>
                        <a14:foregroundMark x1="61381" y1="35608" x2="61381" y2="35608"/>
                        <a14:backgroundMark x1="11229" y1="4932" x2="11229" y2="4932"/>
                        <a14:backgroundMark x1="26859" y1="27703" x2="26859" y2="27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21" y="1743272"/>
            <a:ext cx="2000170" cy="224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115616" y="81450"/>
            <a:ext cx="66967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Министерство образования и науки Российской Федерации</a:t>
            </a:r>
            <a:endParaRPr lang="en-US" sz="1400" dirty="0"/>
          </a:p>
          <a:p>
            <a:pPr algn="ctr"/>
            <a:r>
              <a:rPr lang="ru-RU" sz="1400" b="1" dirty="0"/>
              <a:t>Федеральное государственное </a:t>
            </a:r>
            <a:r>
              <a:rPr lang="ru-RU" sz="1400" b="1" dirty="0" smtClean="0"/>
              <a:t>бюджетное учреждение</a:t>
            </a:r>
            <a:endParaRPr lang="ru-RU" sz="1400" b="1" dirty="0"/>
          </a:p>
          <a:p>
            <a:pPr algn="ctr"/>
            <a:r>
              <a:rPr lang="ru-RU" sz="1400" b="1" dirty="0"/>
              <a:t>высшего </a:t>
            </a:r>
            <a:r>
              <a:rPr lang="ru-RU" sz="1400" b="1" dirty="0" smtClean="0"/>
              <a:t>образования</a:t>
            </a:r>
          </a:p>
          <a:p>
            <a:pPr algn="ctr"/>
            <a:r>
              <a:rPr lang="ru-RU" sz="1400" dirty="0" smtClean="0"/>
              <a:t>«</a:t>
            </a:r>
            <a:r>
              <a:rPr lang="ru-RU" sz="1400" b="1" dirty="0" smtClean="0"/>
              <a:t>Московский </a:t>
            </a:r>
            <a:r>
              <a:rPr lang="ru-RU" sz="1400" b="1" dirty="0"/>
              <a:t>государственный технический университет имени Н. Э. </a:t>
            </a:r>
            <a:r>
              <a:rPr lang="ru-RU" sz="1400" b="1" dirty="0" smtClean="0"/>
              <a:t>Баумана</a:t>
            </a:r>
          </a:p>
          <a:p>
            <a:pPr algn="ctr"/>
            <a:r>
              <a:rPr lang="ru-RU" sz="1400" b="1" dirty="0" smtClean="0"/>
              <a:t>(национальный исследовательский университет)</a:t>
            </a:r>
            <a:r>
              <a:rPr lang="ru-RU" sz="1400" dirty="0" smtClean="0"/>
              <a:t>»</a:t>
            </a:r>
            <a:endParaRPr lang="ru-RU" sz="1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23139" y="1377285"/>
            <a:ext cx="35425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i="1" dirty="0"/>
              <a:t>Кафедра </a:t>
            </a:r>
            <a:r>
              <a:rPr lang="ru-RU" sz="1600" i="1" dirty="0" smtClean="0"/>
              <a:t>«Прикладная математика»</a:t>
            </a:r>
            <a:endParaRPr lang="ru-RU" sz="16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62291" y="4115575"/>
            <a:ext cx="17634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dirty="0"/>
              <a:t>Курсовая работа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880826" y="4451685"/>
            <a:ext cx="5526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по дисциплине </a:t>
            </a:r>
            <a:r>
              <a:rPr lang="ru-RU" sz="1600" dirty="0" smtClean="0"/>
              <a:t>«Дифференциальные уравнения»</a:t>
            </a:r>
            <a:endParaRPr lang="ru-RU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0154" y="4795837"/>
            <a:ext cx="2427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b="1" dirty="0" smtClean="0"/>
              <a:t>Подводный старт ракеты</a:t>
            </a:r>
            <a:endParaRPr lang="ru-RU" sz="1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5375200"/>
            <a:ext cx="8208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Выполнил                                 студент группы ФН2-41                                             Разумов Т.Е.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5684292"/>
            <a:ext cx="83135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Научный руководитель        </a:t>
            </a:r>
            <a:r>
              <a:rPr lang="ru-RU" sz="1400" dirty="0"/>
              <a:t>п</a:t>
            </a:r>
            <a:r>
              <a:rPr lang="ru-RU" sz="1400" dirty="0" smtClean="0"/>
              <a:t>рофессор кафедры ФН-2                                        </a:t>
            </a:r>
            <a:r>
              <a:rPr lang="ru-RU" sz="1400" dirty="0" err="1" smtClean="0"/>
              <a:t>Кувыркин</a:t>
            </a:r>
            <a:r>
              <a:rPr lang="ru-RU" sz="1400" dirty="0" smtClean="0"/>
              <a:t> Г.Н.</a:t>
            </a:r>
            <a:endParaRPr lang="ru-RU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10045" y="6579686"/>
            <a:ext cx="1067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Москва</a:t>
            </a:r>
            <a:r>
              <a:rPr lang="en-US" sz="1200" dirty="0" smtClean="0"/>
              <a:t>  </a:t>
            </a:r>
            <a:r>
              <a:rPr lang="en-US" sz="1200" dirty="0"/>
              <a:t>2017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3923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07704" y="476672"/>
            <a:ext cx="5040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Решение при 𝑛</a:t>
            </a:r>
            <a:r>
              <a:rPr lang="ru-RU" sz="2000" dirty="0" smtClean="0"/>
              <a:t>=</a:t>
            </a:r>
            <a:r>
              <a:rPr lang="en-US" sz="2000" dirty="0" smtClean="0"/>
              <a:t>2 </a:t>
            </a:r>
            <a:r>
              <a:rPr lang="ru-RU" sz="2000" dirty="0" smtClean="0"/>
              <a:t>и отсутствии силы </a:t>
            </a:r>
            <a:r>
              <a:rPr lang="ru-RU" sz="2000" dirty="0"/>
              <a:t>тяги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748464" y="6550223"/>
            <a:ext cx="395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10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5576" y="859670"/>
                <a:ext cx="5693290" cy="801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 smtClean="0"/>
                  <a:t> </a:t>
                </a:r>
                <a:r>
                  <a:rPr lang="en-US" sz="1600" dirty="0" smtClean="0"/>
                  <a:t>-</a:t>
                </a:r>
                <a:r>
                  <a:rPr lang="ru-RU" sz="1600" dirty="0" smtClean="0"/>
                  <a:t> уравнение с разделяющимися переменными</a:t>
                </a:r>
                <a:r>
                  <a:rPr lang="en-US" sz="1600" dirty="0" smtClean="0"/>
                  <a:t>,</a:t>
                </a:r>
                <a:endParaRPr lang="ru-RU" sz="16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ru-RU" sz="1600" dirty="0" smtClean="0"/>
                  <a:t>.</a:t>
                </a:r>
                <a:endParaRPr lang="ru-RU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59670"/>
                <a:ext cx="5693290" cy="801886"/>
              </a:xfrm>
              <a:prstGeom prst="rect">
                <a:avLst/>
              </a:prstGeom>
              <a:blipFill rotWithShape="0">
                <a:blip r:embed="rId2"/>
                <a:stretch>
                  <a:fillRect l="-642" b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7744" y="1661556"/>
                <a:ext cx="3339825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Решение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арх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661556"/>
                <a:ext cx="3339825" cy="394210"/>
              </a:xfrm>
              <a:prstGeom prst="rect">
                <a:avLst/>
              </a:prstGeom>
              <a:blipFill rotWithShape="0">
                <a:blip r:embed="rId3"/>
                <a:stretch>
                  <a:fillRect l="-1460" t="-7813" b="-203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600" y="2276872"/>
                <a:ext cx="7092967" cy="2096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arct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1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𝐶𝑘</m:t>
                            </m:r>
                          </m:e>
                        </m:rad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b="0" dirty="0" smtClean="0"/>
                  <a:t>,</a:t>
                </a:r>
              </a:p>
              <a:p>
                <a:r>
                  <a:rPr lang="ru-RU" sz="1600" dirty="0" smtClean="0"/>
                  <a:t>При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arct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rad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𝐶𝑘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 smtClean="0"/>
                  <a:t>, </a:t>
                </a:r>
                <a:r>
                  <a:rPr lang="ru-RU" sz="1600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rad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𝐶𝑘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arct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den>
                                        </m:f>
                                      </m:e>
                                    </m:rad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dirty="0" smtClean="0"/>
              </a:p>
              <a:p>
                <a:r>
                  <a:rPr lang="ru-RU" sz="1600" dirty="0" smtClean="0"/>
                  <a:t>В безразмерном виде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𝐴𝑡𝑔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1600" dirty="0" smtClean="0"/>
              </a:p>
              <a:p>
                <a:r>
                  <a:rPr lang="ru-RU" sz="1600" dirty="0"/>
                  <a:t>Графики решения при различных значениях параметров A, B</a:t>
                </a:r>
              </a:p>
              <a:p>
                <a:endParaRPr lang="ru-RU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76872"/>
                <a:ext cx="7092967" cy="2096023"/>
              </a:xfrm>
              <a:prstGeom prst="rect">
                <a:avLst/>
              </a:prstGeom>
              <a:blipFill rotWithShape="0">
                <a:blip r:embed="rId4"/>
                <a:stretch>
                  <a:fillRect l="-4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9970" y="4149080"/>
            <a:ext cx="5118294" cy="23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835696" y="476672"/>
                <a:ext cx="5040560" cy="1009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dirty="0"/>
                  <a:t>Решение при 𝑛</a:t>
                </a:r>
                <a:r>
                  <a:rPr lang="ru-RU" sz="2000" dirty="0" smtClean="0"/>
                  <a:t>=</a:t>
                </a:r>
                <a:r>
                  <a:rPr lang="en-US" sz="2000" dirty="0" smtClean="0"/>
                  <a:t>2 </a:t>
                </a:r>
                <a:r>
                  <a:rPr lang="ru-RU" sz="2000" dirty="0" smtClean="0"/>
                  <a:t>и отсутствии силы тяги</a:t>
                </a:r>
              </a:p>
              <a:p>
                <a:pPr lvl="0"/>
                <a:r>
                  <a:rPr lang="ru-RU" dirty="0" smtClean="0">
                    <a:solidFill>
                      <a:prstClr val="black"/>
                    </a:solidFill>
                  </a:rPr>
                  <a:t>             Решение </a:t>
                </a:r>
                <a:r>
                  <a:rPr lang="ru-RU" dirty="0">
                    <a:solidFill>
                      <a:prstClr val="black"/>
                    </a:solidFill>
                  </a:rPr>
                  <a:t>при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арх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(С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algn="ctr"/>
                <a:endParaRPr lang="ru-RU" sz="20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6672"/>
                <a:ext cx="5040560" cy="1009764"/>
              </a:xfrm>
              <a:prstGeom prst="rect">
                <a:avLst/>
              </a:prstGeom>
              <a:blipFill rotWithShape="0">
                <a:blip r:embed="rId2"/>
                <a:stretch>
                  <a:fillRect t="-4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8748464" y="6550223"/>
            <a:ext cx="395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11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196752"/>
                <a:ext cx="8124275" cy="2129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rad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𝐶𝑘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arct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den>
                                        </m:f>
                                      </m:e>
                                    </m:rad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ru-RU" sz="1600" dirty="0" smtClean="0"/>
                  <a:t> </a:t>
                </a:r>
                <a:r>
                  <a:rPr lang="en-US" sz="1600" dirty="0" smtClean="0"/>
                  <a:t>- </a:t>
                </a:r>
                <a:r>
                  <a:rPr lang="ru-RU" sz="1600" dirty="0" smtClean="0"/>
                  <a:t>уравнение с разделяющимися переменными.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𝐶𝑜𝑠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𝐶𝑜𝑠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𝐶𝑘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 где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arct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rad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 smtClean="0"/>
              </a:p>
              <a:p>
                <a:r>
                  <a:rPr lang="ru-RU" sz="1600" dirty="0" smtClean="0"/>
                  <a:t>В безразмерном виде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𝐶𝑜𝑠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𝐶𝑜𝑠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US" sz="1600" b="0" dirty="0" smtClean="0"/>
              </a:p>
              <a:p>
                <a:r>
                  <a:rPr lang="ru-RU" sz="1600" dirty="0"/>
                  <a:t>Графики решения при различных значениях параметров A, B</a:t>
                </a:r>
              </a:p>
              <a:p>
                <a:endParaRPr lang="ru-RU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196752"/>
                <a:ext cx="8124275" cy="2129494"/>
              </a:xfrm>
              <a:prstGeom prst="rect">
                <a:avLst/>
              </a:prstGeom>
              <a:blipFill rotWithShape="0">
                <a:blip r:embed="rId3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140968"/>
            <a:ext cx="661210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835696" y="476672"/>
                <a:ext cx="5040560" cy="1009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dirty="0" smtClean="0"/>
                  <a:t>Решение при 𝑛=</a:t>
                </a:r>
                <a:r>
                  <a:rPr lang="en-US" sz="2000" dirty="0" smtClean="0"/>
                  <a:t>2 </a:t>
                </a:r>
                <a:r>
                  <a:rPr lang="ru-RU" sz="2000" dirty="0" smtClean="0"/>
                  <a:t>и отсутствии силы тяги</a:t>
                </a:r>
              </a:p>
              <a:p>
                <a:pPr lvl="0"/>
                <a:r>
                  <a:rPr lang="ru-RU" dirty="0" smtClean="0">
                    <a:solidFill>
                      <a:prstClr val="black"/>
                    </a:solidFill>
                  </a:rPr>
                  <a:t>             Решение </a:t>
                </a:r>
                <a:r>
                  <a:rPr lang="ru-RU" dirty="0">
                    <a:solidFill>
                      <a:prstClr val="black"/>
                    </a:solidFill>
                  </a:rPr>
                  <a:t>при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арх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(С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algn="ctr"/>
                <a:endParaRPr lang="ru-RU" sz="20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6672"/>
                <a:ext cx="5040560" cy="1009764"/>
              </a:xfrm>
              <a:prstGeom prst="rect">
                <a:avLst/>
              </a:prstGeom>
              <a:blipFill rotWithShape="0">
                <a:blip r:embed="rId2"/>
                <a:stretch>
                  <a:fillRect t="-4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8748464" y="6550223"/>
            <a:ext cx="395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12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7583" y="1268760"/>
                <a:ext cx="7776865" cy="2646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, тогда </m:t>
                    </m:r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-</a:t>
                </a:r>
                <a:r>
                  <a:rPr lang="ru-RU" sz="1600" dirty="0" smtClean="0"/>
                  <a:t> уравнение с разделяющимися переменными.</a:t>
                </a:r>
                <a:endParaRPr lang="en-US" sz="1600" dirty="0" smtClean="0"/>
              </a:p>
              <a:p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𝑘𝑏</m:t>
                            </m:r>
                          </m:e>
                        </m:rad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𝑘𝑏</m:t>
                                </m:r>
                              </m:e>
                            </m:ra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1600" dirty="0"/>
              </a:p>
              <a:p>
                <a:r>
                  <a:rPr lang="ru-RU" sz="1600" dirty="0"/>
                  <a:t>При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𝑘𝑏</m:t>
                            </m:r>
                          </m:e>
                        </m:rad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𝑘𝑏</m:t>
                                </m:r>
                              </m:e>
                            </m:ra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тогда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ru-RU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(1+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𝑘𝑏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𝑘𝑏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𝑘𝑏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600" dirty="0" smtClean="0"/>
                  <a:t>.</a:t>
                </a:r>
                <a:endParaRPr lang="ru-RU" sz="1600" dirty="0" smtClean="0"/>
              </a:p>
              <a:p>
                <a:r>
                  <a:rPr lang="ru-RU" sz="1600" dirty="0" smtClean="0"/>
                  <a:t>В безразмерном виде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+1+(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 smtClean="0"/>
              </a:p>
              <a:p>
                <a:r>
                  <a:rPr lang="ru-RU" sz="1600" dirty="0"/>
                  <a:t>Графики решения при различных значениях </a:t>
                </a:r>
                <a:r>
                  <a:rPr lang="ru-RU" sz="1600" dirty="0" smtClean="0"/>
                  <a:t>параметр</a:t>
                </a:r>
                <a:r>
                  <a:rPr lang="ru-RU" sz="1600" dirty="0"/>
                  <a:t>а</a:t>
                </a:r>
                <a:r>
                  <a:rPr lang="ru-RU" sz="1600" dirty="0" smtClean="0"/>
                  <a:t> A</a:t>
                </a:r>
                <a:endParaRPr lang="ru-RU" sz="1600" dirty="0"/>
              </a:p>
              <a:p>
                <a:endParaRPr lang="ru-RU" sz="1600" dirty="0"/>
              </a:p>
              <a:p>
                <a:endParaRPr lang="ru-RU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3" y="1268760"/>
                <a:ext cx="7776865" cy="2646558"/>
              </a:xfrm>
              <a:prstGeom prst="rect">
                <a:avLst/>
              </a:prstGeom>
              <a:blipFill rotWithShape="0">
                <a:blip r:embed="rId3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3501008"/>
            <a:ext cx="4575249" cy="261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6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835696" y="476672"/>
                <a:ext cx="5040560" cy="1009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dirty="0" smtClean="0"/>
                  <a:t>Решение при 𝑛=</a:t>
                </a:r>
                <a:r>
                  <a:rPr lang="en-US" sz="2000" dirty="0" smtClean="0"/>
                  <a:t>2 </a:t>
                </a:r>
                <a:r>
                  <a:rPr lang="ru-RU" sz="2000" dirty="0" smtClean="0"/>
                  <a:t>и отсутствии силы тяги</a:t>
                </a:r>
              </a:p>
              <a:p>
                <a:pPr lvl="0"/>
                <a:r>
                  <a:rPr lang="ru-RU" dirty="0" smtClean="0">
                    <a:solidFill>
                      <a:prstClr val="black"/>
                    </a:solidFill>
                  </a:rPr>
                  <a:t>             Решение </a:t>
                </a:r>
                <a:r>
                  <a:rPr lang="ru-RU" dirty="0">
                    <a:solidFill>
                      <a:prstClr val="black"/>
                    </a:solidFill>
                  </a:rPr>
                  <a:t>при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арх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(С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algn="ctr"/>
                <a:endParaRPr lang="ru-RU" sz="20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6672"/>
                <a:ext cx="5040560" cy="1009764"/>
              </a:xfrm>
              <a:prstGeom prst="rect">
                <a:avLst/>
              </a:prstGeom>
              <a:blipFill rotWithShape="0">
                <a:blip r:embed="rId2"/>
                <a:stretch>
                  <a:fillRect t="-4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8748464" y="6550223"/>
            <a:ext cx="395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13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1560" y="1092546"/>
                <a:ext cx="7920880" cy="254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(1+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𝑘𝑏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𝑘𝑏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𝑘𝑏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600" dirty="0" smtClean="0"/>
                  <a:t> -</a:t>
                </a:r>
                <a:r>
                  <a:rPr lang="ru-RU" sz="1600" dirty="0" smtClean="0"/>
                  <a:t> уравнение с разделяющимися переменными</a:t>
                </a:r>
                <a:r>
                  <a:rPr lang="en-US" sz="1600" dirty="0" smtClean="0"/>
                  <a:t>,</a:t>
                </a:r>
                <a:endParaRPr lang="ru-RU" sz="1600" dirty="0" smtClean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𝑘𝑏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𝑘𝑏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𝑘𝑏</m:t>
                            </m:r>
                          </m:e>
                        </m:rad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00" dirty="0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dirty="0" smtClean="0"/>
              </a:p>
              <a:p>
                <a:r>
                  <a:rPr lang="ru-RU" sz="1600" dirty="0" smtClean="0"/>
                  <a:t>В безразмерном виде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𝐴𝐿𝑛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00" b="0" dirty="0" smtClean="0"/>
                  <a:t>+1.</a:t>
                </a:r>
              </a:p>
              <a:p>
                <a:r>
                  <a:rPr lang="ru-RU" sz="1600" dirty="0"/>
                  <a:t>Графики решения при различных значениях параметра A</a:t>
                </a:r>
              </a:p>
              <a:p>
                <a:endParaRPr lang="en-US" sz="1600" b="0" dirty="0" smtClean="0"/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92546"/>
                <a:ext cx="7920880" cy="2546210"/>
              </a:xfrm>
              <a:prstGeom prst="rect">
                <a:avLst/>
              </a:prstGeom>
              <a:blipFill rotWithShape="0">
                <a:blip r:embed="rId3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3212976"/>
            <a:ext cx="5616624" cy="25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835696" y="476672"/>
                <a:ext cx="5040560" cy="1009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dirty="0" smtClean="0"/>
                  <a:t>Решение при 𝑛=</a:t>
                </a:r>
                <a:r>
                  <a:rPr lang="en-US" sz="2000" dirty="0" smtClean="0"/>
                  <a:t>2 </a:t>
                </a:r>
                <a:r>
                  <a:rPr lang="ru-RU" sz="2000" dirty="0" smtClean="0"/>
                  <a:t>и отсутствии силы тяги</a:t>
                </a:r>
              </a:p>
              <a:p>
                <a:pPr lvl="0"/>
                <a:r>
                  <a:rPr lang="ru-RU" dirty="0" smtClean="0">
                    <a:solidFill>
                      <a:prstClr val="black"/>
                    </a:solidFill>
                  </a:rPr>
                  <a:t>             Решение </a:t>
                </a:r>
                <a:r>
                  <a:rPr lang="ru-RU" dirty="0">
                    <a:solidFill>
                      <a:prstClr val="black"/>
                    </a:solidFill>
                  </a:rPr>
                  <a:t>при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арх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(С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algn="ctr"/>
                <a:endParaRPr lang="ru-RU" sz="20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6672"/>
                <a:ext cx="5040560" cy="1009764"/>
              </a:xfrm>
              <a:prstGeom prst="rect">
                <a:avLst/>
              </a:prstGeom>
              <a:blipFill rotWithShape="0">
                <a:blip r:embed="rId2"/>
                <a:stretch>
                  <a:fillRect t="-4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8748464" y="6550223"/>
            <a:ext cx="395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14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2409" y="1239617"/>
                <a:ext cx="5256584" cy="1273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-</a:t>
                </a:r>
                <a:r>
                  <a:rPr lang="ru-RU" sz="1600" dirty="0"/>
                  <a:t> уравнение с разделяющимися переменными</a:t>
                </a:r>
                <a:r>
                  <a:rPr lang="ru-RU" sz="1600" dirty="0" smtClean="0"/>
                  <a:t>.</a:t>
                </a:r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1600" dirty="0" smtClean="0"/>
                  <a:t>.                </a:t>
                </a:r>
                <a:r>
                  <a:rPr lang="ru-RU" sz="1600" dirty="0" smtClean="0"/>
                  <a:t>                                                                      </a:t>
                </a:r>
                <a:endParaRPr lang="en-US" sz="1600" dirty="0" smtClean="0"/>
              </a:p>
              <a:p>
                <a:r>
                  <a:rPr lang="ru-RU" sz="1600" dirty="0" smtClean="0"/>
                  <a:t>В безразмерном виде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09" y="1239617"/>
                <a:ext cx="5256584" cy="1273234"/>
              </a:xfrm>
              <a:prstGeom prst="rect">
                <a:avLst/>
              </a:prstGeom>
              <a:blipFill rotWithShape="0">
                <a:blip r:embed="rId3"/>
                <a:stretch>
                  <a:fillRect l="-696" b="-14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2" y="1239617"/>
            <a:ext cx="3024337" cy="2316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2409" y="3758472"/>
                <a:ext cx="4374233" cy="1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1600" dirty="0"/>
                  <a:t> </a:t>
                </a:r>
                <a:r>
                  <a:rPr lang="ru-RU" sz="16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.</a:t>
                </a:r>
              </a:p>
              <a:p>
                <a:r>
                  <a:rPr lang="ru-RU" sz="1600" dirty="0" smtClean="0"/>
                  <a:t>В безразмерном виде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09" y="3758472"/>
                <a:ext cx="4374233" cy="1278042"/>
              </a:xfrm>
              <a:prstGeom prst="rect">
                <a:avLst/>
              </a:prstGeom>
              <a:blipFill rotWithShape="0">
                <a:blip r:embed="rId5"/>
                <a:stretch>
                  <a:fillRect l="-837" b="-57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2" y="3758472"/>
            <a:ext cx="3024337" cy="231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35696" y="476672"/>
            <a:ext cx="5040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Решение при 𝑛</a:t>
            </a:r>
            <a:r>
              <a:rPr lang="ru-RU" sz="2000" dirty="0" smtClean="0"/>
              <a:t>=</a:t>
            </a:r>
            <a:r>
              <a:rPr lang="en-US" sz="2000" dirty="0" smtClean="0"/>
              <a:t>2 </a:t>
            </a:r>
            <a:r>
              <a:rPr lang="ru-RU" sz="2000" dirty="0"/>
              <a:t>с</a:t>
            </a:r>
            <a:r>
              <a:rPr lang="ru-RU" sz="2000" dirty="0" smtClean="0"/>
              <a:t> силой тяги</a:t>
            </a:r>
          </a:p>
          <a:p>
            <a:pPr algn="ctr"/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748464" y="6550223"/>
            <a:ext cx="395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15</a:t>
            </a:r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119372" y="299923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908720"/>
                <a:ext cx="7078220" cy="1984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/>
                  <a:t>, тогда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𝑎𝐻</m:t>
                    </m:r>
                  </m:oMath>
                </a14:m>
                <a:r>
                  <a:rPr lang="ru-RU" sz="1600" dirty="0" smtClean="0"/>
                  <a:t>,</a:t>
                </a:r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𝑚𝑣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𝑑𝐻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𝑑𝐻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𝑎𝐻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1600" dirty="0" smtClean="0"/>
                  <a:t> - </a:t>
                </a:r>
                <a:r>
                  <a:rPr lang="ru-RU" sz="1600" dirty="0" smtClean="0"/>
                  <a:t>уравнение Бернулли.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𝑎𝐻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𝑎𝑚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𝑎𝑚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 smtClean="0"/>
                  <a:t>.</a:t>
                </a:r>
              </a:p>
              <a:p>
                <a:r>
                  <a:rPr lang="ru-RU" sz="1600" dirty="0" smtClean="0"/>
                  <a:t>В</a:t>
                </a:r>
                <a:r>
                  <a:rPr lang="en-US" sz="1600" dirty="0" smtClean="0"/>
                  <a:t> </a:t>
                </a:r>
                <a:r>
                  <a:rPr lang="ru-RU" sz="1600" dirty="0" smtClean="0"/>
                  <a:t>безразмерном виде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+(1+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</m:e>
                    </m:ra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 smtClean="0"/>
              </a:p>
              <a:p>
                <a:r>
                  <a:rPr lang="ru-RU" sz="1600" dirty="0"/>
                  <a:t>Графики решения при различных значениях параметров A, </a:t>
                </a:r>
                <a:r>
                  <a:rPr lang="ru-RU" sz="1600" dirty="0" smtClean="0"/>
                  <a:t>B</a:t>
                </a:r>
                <a:r>
                  <a:rPr lang="en-US" sz="1600" dirty="0" smtClean="0"/>
                  <a:t>, C, D</a:t>
                </a:r>
                <a:endParaRPr lang="ru-RU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08720"/>
                <a:ext cx="7078220" cy="1984839"/>
              </a:xfrm>
              <a:prstGeom prst="rect">
                <a:avLst/>
              </a:prstGeom>
              <a:blipFill rotWithShape="0">
                <a:blip r:embed="rId2"/>
                <a:stretch>
                  <a:fillRect l="-431" t="-9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560" y="2708920"/>
            <a:ext cx="3476832" cy="36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6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9652" y="449104"/>
            <a:ext cx="6264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Численное </a:t>
            </a:r>
            <a:r>
              <a:rPr lang="ru-RU" sz="2000" dirty="0"/>
              <a:t>р</a:t>
            </a:r>
            <a:r>
              <a:rPr lang="ru-RU" sz="2000" dirty="0" smtClean="0"/>
              <a:t>ешение </a:t>
            </a:r>
            <a:r>
              <a:rPr lang="ru-RU" sz="2000" dirty="0"/>
              <a:t>при 𝑛</a:t>
            </a:r>
            <a:r>
              <a:rPr lang="ru-RU" sz="2000" dirty="0" smtClean="0"/>
              <a:t>=</a:t>
            </a:r>
            <a:r>
              <a:rPr lang="ru-RU" sz="2000" dirty="0" smtClean="0"/>
              <a:t>7</a:t>
            </a:r>
            <a:r>
              <a:rPr lang="en-US" sz="2000" dirty="0" smtClean="0"/>
              <a:t>/4</a:t>
            </a:r>
            <a:r>
              <a:rPr lang="en-US" sz="2000" dirty="0" smtClean="0"/>
              <a:t> </a:t>
            </a:r>
            <a:r>
              <a:rPr lang="ru-RU" sz="2000" dirty="0" smtClean="0"/>
              <a:t>и отсутствии силы </a:t>
            </a:r>
            <a:r>
              <a:rPr lang="ru-RU" sz="2000" dirty="0" smtClean="0"/>
              <a:t>тяги</a:t>
            </a:r>
          </a:p>
          <a:p>
            <a:pPr algn="ctr"/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748464" y="6550223"/>
            <a:ext cx="395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1</a:t>
            </a:r>
            <a:r>
              <a:rPr lang="en-US" sz="1400" dirty="0" smtClean="0"/>
              <a:t>6</a:t>
            </a:r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119372" y="299923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51520" y="803047"/>
                <a:ext cx="8998104" cy="1225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/>
                  <a:t>Пусть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/4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1600" dirty="0"/>
                  <a:t> тогда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ru-RU" sz="1600" dirty="0" smtClean="0"/>
                  <a:t>,</a:t>
                </a:r>
                <a:r>
                  <a:rPr lang="en-US" sz="1600" dirty="0" smtClean="0"/>
                  <a:t> </a:t>
                </a:r>
                <a:r>
                  <a:rPr lang="ru-RU" sz="1600" dirty="0" smtClean="0"/>
                  <a:t>тогда векторное уравнение в проекции на вертикальную</a:t>
                </a:r>
                <a:endParaRPr lang="en-US" sz="1600" dirty="0"/>
              </a:p>
              <a:p>
                <a:r>
                  <a:rPr lang="ru-RU" sz="1600" dirty="0"/>
                  <a:t> </a:t>
                </a:r>
                <a:r>
                  <a:rPr lang="ru-RU" sz="1600" dirty="0" smtClean="0"/>
                  <a:t>ось направленную вверх имеет вид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600" dirty="0" smtClean="0"/>
                  <a:t>. </a:t>
                </a:r>
                <a:r>
                  <a:rPr lang="ru-RU" sz="1600" dirty="0" smtClean="0"/>
                  <a:t>Для получения численного решения </a:t>
                </a:r>
                <a:r>
                  <a:rPr lang="ru-RU" sz="1600" dirty="0" err="1" smtClean="0"/>
                  <a:t>восполь</a:t>
                </a:r>
                <a:r>
                  <a:rPr lang="en-US" sz="1600" dirty="0" smtClean="0"/>
                  <a:t>-</a:t>
                </a:r>
              </a:p>
              <a:p>
                <a:r>
                  <a:rPr lang="ru-RU" sz="1600" dirty="0" err="1" smtClean="0"/>
                  <a:t>зуемся</a:t>
                </a:r>
                <a:r>
                  <a:rPr lang="ru-RU" sz="1600" dirty="0" smtClean="0"/>
                  <a:t> пакетом </a:t>
                </a:r>
                <a:r>
                  <a:rPr lang="en-US" sz="1600" dirty="0" smtClean="0"/>
                  <a:t>Wolfram Mathematica.</a:t>
                </a:r>
              </a:p>
              <a:p>
                <a:r>
                  <a:rPr lang="ru-RU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                                  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10 </m:t>
                    </m:r>
                    <m:d>
                      <m:dPr>
                        <m:ctrlPr>
                          <a:rPr lang="ru-RU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03047"/>
                <a:ext cx="8998104" cy="1225207"/>
              </a:xfrm>
              <a:prstGeom prst="rect">
                <a:avLst/>
              </a:prstGeom>
              <a:blipFill rotWithShape="0">
                <a:blip r:embed="rId2"/>
                <a:stretch>
                  <a:fillRect l="-339" t="-1493" b="-1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528085"/>
            <a:ext cx="4395920" cy="23533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15616" y="4284194"/>
                <a:ext cx="32003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=100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e>
                    </m:d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=10 (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 </a:t>
                </a:r>
                <a:endParaRPr lang="ru-RU" sz="1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284194"/>
                <a:ext cx="3200300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4077072"/>
            <a:ext cx="4397072" cy="23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0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748464" y="6550223"/>
            <a:ext cx="395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1</a:t>
            </a:r>
            <a:r>
              <a:rPr lang="en-US" sz="1400" dirty="0"/>
              <a:t>7</a:t>
            </a:r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119372" y="299923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051720" y="476672"/>
            <a:ext cx="4948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Численное решение при 𝑛=7/4 с</a:t>
            </a:r>
            <a:r>
              <a:rPr lang="ru-RU" sz="2000" dirty="0" smtClean="0"/>
              <a:t> силой </a:t>
            </a:r>
            <a:r>
              <a:rPr lang="ru-RU" sz="2000" dirty="0"/>
              <a:t>тяги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83568" y="892814"/>
                <a:ext cx="6048672" cy="48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Пусть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/>
                  <a:t>, </a:t>
                </a:r>
                <a:r>
                  <a:rPr lang="ru-RU" sz="1600" dirty="0"/>
                  <a:t>тогда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𝑎𝐻</m:t>
                    </m:r>
                  </m:oMath>
                </a14:m>
                <a:r>
                  <a:rPr lang="ru-RU" sz="1600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ru-RU" sz="16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𝑎𝐻</m:t>
                    </m:r>
                  </m:oMath>
                </a14:m>
                <a:r>
                  <a:rPr lang="ru-RU" sz="1600" dirty="0"/>
                  <a:t>, </a:t>
                </a:r>
                <a:r>
                  <a:rPr lang="ru-RU" sz="1600" dirty="0" smtClean="0"/>
                  <a:t> </a:t>
                </a:r>
                <a:endParaRPr lang="en-US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892814"/>
                <a:ext cx="6048672" cy="486543"/>
              </a:xfrm>
              <a:prstGeom prst="rect">
                <a:avLst/>
              </a:prstGeom>
              <a:blipFill rotWithShape="0">
                <a:blip r:embed="rId2"/>
                <a:stretch>
                  <a:fillRect l="-504" r="-907"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27584" y="1517442"/>
                <a:ext cx="39174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</m:d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м</m:t>
                        </m:r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endParaRPr lang="ru-RU" sz="1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17442"/>
                <a:ext cx="3917419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264" y="1373653"/>
            <a:ext cx="4475952" cy="232164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9176" y="3956830"/>
            <a:ext cx="4498792" cy="22976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73758" y="4142468"/>
                <a:ext cx="3060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м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58" y="4142468"/>
                <a:ext cx="306051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582" t="-28889" r="-2789" b="-5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9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748464" y="6550223"/>
            <a:ext cx="395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18</a:t>
            </a:r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119372" y="299923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138804" y="404664"/>
            <a:ext cx="1060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Выводы</a:t>
            </a:r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95536" y="804774"/>
                <a:ext cx="889205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     </a:t>
                </a:r>
                <a:r>
                  <a:rPr lang="ru-RU" sz="1600" dirty="0" smtClean="0"/>
                  <a:t>В работе была построена математическая модель вертикального движения баллистической </a:t>
                </a:r>
                <a:endParaRPr lang="en-US" sz="1600" dirty="0" smtClean="0"/>
              </a:p>
              <a:p>
                <a:r>
                  <a:rPr lang="ru-RU" sz="1600" dirty="0" smtClean="0"/>
                  <a:t>ракеты. Разобраны частные случаи построенной модели и для каждого из них получено точное</a:t>
                </a:r>
                <a:endParaRPr lang="en-US" sz="1600" dirty="0" smtClean="0"/>
              </a:p>
              <a:p>
                <a:r>
                  <a:rPr lang="ru-RU" sz="1600" dirty="0" smtClean="0"/>
                  <a:t>аналитическое</a:t>
                </a:r>
                <a:r>
                  <a:rPr lang="en-US" sz="1600" dirty="0" smtClean="0"/>
                  <a:t> </a:t>
                </a:r>
                <a:r>
                  <a:rPr lang="ru-RU" sz="1600" dirty="0" smtClean="0"/>
                  <a:t>решение и проведено его исследование. Проведен численный анализ этой модели </a:t>
                </a:r>
              </a:p>
              <a:p>
                <a:r>
                  <a:rPr lang="ru-RU" sz="1600" dirty="0" smtClean="0"/>
                  <a:t>при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=7/4.</m:t>
                    </m:r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04774"/>
                <a:ext cx="8892050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411" t="-1695" b="-6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89" y="1881992"/>
            <a:ext cx="8181975" cy="1971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55576" y="4061678"/>
                <a:ext cx="8200963" cy="1445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/>
                  <a:t>   Из таблиц 1,2 заметим, что при изменении параметра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скор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ость ракеты </m:t>
                    </m:r>
                  </m:oMath>
                </a14:m>
                <a:r>
                  <a:rPr lang="ru-RU" sz="1600" dirty="0" smtClean="0"/>
                  <a:t>изменятеся</a:t>
                </a:r>
              </a:p>
              <a:p>
                <a:r>
                  <a:rPr lang="ru-RU" sz="1600" dirty="0" smtClean="0"/>
                  <a:t>нелинейно как с силой тяги, так и без неё. (В качестве остальных параметров были взяты</a:t>
                </a:r>
                <a:r>
                  <a:rPr lang="en-US" sz="1600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2000(</a:t>
                </a:r>
                <a:r>
                  <a:rPr lang="ru-RU" sz="1600" dirty="0" smtClean="0"/>
                  <a:t>кг</a:t>
                </a:r>
                <a:r>
                  <a:rPr lang="en-US" sz="1600" dirty="0" smtClean="0"/>
                  <a:t>)</a:t>
                </a:r>
                <a:r>
                  <a:rPr lang="ru-RU" sz="1600" dirty="0" smtClean="0"/>
                  <a:t>,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600" dirty="0" smtClean="0"/>
                  <a:t>10(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e>
                      <m:sup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 smtClean="0"/>
                  <a:t>)</a:t>
                </a:r>
                <a:r>
                  <a:rPr lang="ru-RU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=100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600" b="0" i="1" smtClean="0">
                                <a:latin typeface="Cambria Math" panose="02040503050406030204" pitchFamily="18" charset="0"/>
                              </a:rPr>
                              <m:t>м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=90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600" b="0" i="1" smtClean="0">
                                <a:latin typeface="Cambria Math" panose="02040503050406030204" pitchFamily="18" charset="0"/>
                              </a:rPr>
                              <m:t>м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=200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e>
                    </m:d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=100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e>
                    </m:d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=250000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Н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=25,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ru-RU" sz="1600" dirty="0" smtClean="0"/>
                  <a:t>,</a:t>
                </a:r>
                <a:r>
                  <a:rPr lang="en-US" sz="1600" dirty="0" smtClean="0"/>
                  <a:t> </a:t>
                </a:r>
                <a:r>
                  <a:rPr lang="ru-RU" sz="1600" dirty="0" smtClean="0"/>
                  <a:t>а вычисления текущего значения глубины и скорости для </a:t>
                </a:r>
              </a:p>
              <a:p>
                <a:r>
                  <a:rPr lang="ru-RU" sz="1600" dirty="0" smtClean="0"/>
                  <a:t>таблиц 1,2 были проведены для моментов времени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 соответственно</m:t>
                    </m:r>
                  </m:oMath>
                </a14:m>
                <a:r>
                  <a:rPr lang="ru-RU" sz="1600" dirty="0" smtClean="0"/>
                  <a:t>). </a:t>
                </a:r>
                <a:endParaRPr lang="ru-RU" sz="1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61678"/>
                <a:ext cx="8200963" cy="1445717"/>
              </a:xfrm>
              <a:prstGeom prst="rect">
                <a:avLst/>
              </a:prstGeom>
              <a:blipFill rotWithShape="0">
                <a:blip r:embed="rId4"/>
                <a:stretch>
                  <a:fillRect l="-446" t="-1266" r="-149" b="-4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0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R2D2\Downloads\emblema\emblema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0197" y1="17703" x2="30197" y2="17703"/>
                        <a14:foregroundMark x1="44992" y1="13581" x2="44992" y2="13581"/>
                        <a14:foregroundMark x1="44537" y1="3784" x2="44537" y2="3784"/>
                        <a14:foregroundMark x1="56373" y1="4662" x2="56373" y2="4662"/>
                        <a14:foregroundMark x1="70713" y1="18176" x2="70713" y2="18176"/>
                        <a14:foregroundMark x1="51062" y1="12432" x2="51062" y2="12432"/>
                        <a14:foregroundMark x1="38695" y1="18581" x2="38695" y2="18581"/>
                        <a14:foregroundMark x1="36267" y1="56284" x2="36267" y2="56284"/>
                        <a14:foregroundMark x1="37178" y1="56351" x2="37178" y2="56351"/>
                        <a14:foregroundMark x1="39681" y1="58446" x2="39681" y2="58446"/>
                        <a14:foregroundMark x1="41502" y1="58176" x2="41502" y2="58176"/>
                        <a14:foregroundMark x1="45675" y1="58176" x2="45675" y2="58176"/>
                        <a14:foregroundMark x1="43475" y1="59324" x2="43475" y2="59324"/>
                        <a14:foregroundMark x1="47193" y1="59865" x2="47193" y2="59865"/>
                        <a14:foregroundMark x1="48938" y1="59189" x2="48938" y2="59189"/>
                        <a14:foregroundMark x1="45448" y1="59595" x2="45448" y2="59595"/>
                        <a14:foregroundMark x1="51366" y1="59257" x2="51366" y2="59257"/>
                        <a14:foregroundMark x1="53414" y1="58919" x2="53414" y2="58919"/>
                        <a14:foregroundMark x1="55918" y1="58514" x2="55918" y2="58514"/>
                        <a14:foregroundMark x1="57436" y1="58378" x2="57436" y2="58378"/>
                        <a14:foregroundMark x1="58422" y1="58311" x2="58422" y2="58311"/>
                        <a14:foregroundMark x1="62747" y1="56689" x2="62747" y2="56689"/>
                        <a14:foregroundMark x1="42640" y1="62703" x2="42640" y2="62703"/>
                        <a14:foregroundMark x1="46131" y1="61824" x2="46131" y2="61824"/>
                        <a14:foregroundMark x1="40440" y1="67905" x2="40440" y2="67905"/>
                        <a14:foregroundMark x1="38998" y1="67432" x2="38998" y2="67432"/>
                        <a14:foregroundMark x1="52200" y1="71081" x2="52200" y2="71081"/>
                        <a14:foregroundMark x1="56146" y1="70068" x2="56146" y2="70068"/>
                        <a14:foregroundMark x1="49697" y1="74257" x2="49697" y2="74257"/>
                        <a14:foregroundMark x1="45827" y1="70608" x2="45827" y2="70608"/>
                        <a14:foregroundMark x1="45448" y1="66689" x2="45448" y2="66689"/>
                        <a14:foregroundMark x1="53263" y1="61554" x2="53263" y2="61554"/>
                        <a14:foregroundMark x1="36874" y1="37500" x2="36874" y2="37500"/>
                        <a14:foregroundMark x1="31639" y1="36959" x2="31639" y2="36959"/>
                        <a14:foregroundMark x1="35053" y1="32568" x2="35053" y2="32568"/>
                        <a14:foregroundMark x1="53338" y1="29662" x2="53338" y2="29662"/>
                        <a14:foregroundMark x1="38695" y1="30811" x2="38695" y2="30811"/>
                        <a14:foregroundMark x1="35508" y1="29932" x2="35508" y2="29932"/>
                        <a14:foregroundMark x1="36115" y1="29932" x2="36115" y2="29932"/>
                        <a14:foregroundMark x1="34067" y1="29730" x2="34067" y2="29730"/>
                        <a14:foregroundMark x1="35660" y1="35878" x2="35660" y2="35878"/>
                        <a14:foregroundMark x1="55690" y1="34459" x2="55690" y2="34459"/>
                        <a14:foregroundMark x1="60850" y1="34730" x2="60850" y2="34730"/>
                        <a14:foregroundMark x1="62747" y1="34189" x2="62747" y2="34189"/>
                        <a14:foregroundMark x1="63809" y1="32230" x2="63809" y2="32230"/>
                        <a14:foregroundMark x1="63809" y1="35676" x2="63809" y2="35676"/>
                        <a14:foregroundMark x1="62519" y1="30068" x2="62519" y2="30068"/>
                        <a14:foregroundMark x1="65781" y1="29662" x2="65781" y2="29662"/>
                        <a14:foregroundMark x1="61381" y1="35608" x2="61381" y2="35608"/>
                        <a14:backgroundMark x1="11229" y1="4932" x2="11229" y2="4932"/>
                        <a14:backgroundMark x1="26859" y1="27703" x2="26859" y2="27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21" y="1743272"/>
            <a:ext cx="2000170" cy="224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115616" y="81450"/>
            <a:ext cx="66967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Министерство образования и науки Российской Федерации</a:t>
            </a:r>
            <a:endParaRPr lang="en-US" sz="1400" dirty="0"/>
          </a:p>
          <a:p>
            <a:pPr algn="ctr"/>
            <a:r>
              <a:rPr lang="ru-RU" sz="1400" b="1" dirty="0"/>
              <a:t>Федеральное государственное </a:t>
            </a:r>
            <a:r>
              <a:rPr lang="ru-RU" sz="1400" b="1" dirty="0" smtClean="0"/>
              <a:t>бюджетное учреждение</a:t>
            </a:r>
            <a:endParaRPr lang="ru-RU" sz="1400" b="1" dirty="0"/>
          </a:p>
          <a:p>
            <a:pPr algn="ctr"/>
            <a:r>
              <a:rPr lang="ru-RU" sz="1400" b="1" dirty="0"/>
              <a:t>высшего </a:t>
            </a:r>
            <a:r>
              <a:rPr lang="ru-RU" sz="1400" b="1" dirty="0" smtClean="0"/>
              <a:t>образования</a:t>
            </a:r>
          </a:p>
          <a:p>
            <a:pPr algn="ctr"/>
            <a:r>
              <a:rPr lang="ru-RU" sz="1400" dirty="0" smtClean="0"/>
              <a:t>«</a:t>
            </a:r>
            <a:r>
              <a:rPr lang="ru-RU" sz="1400" b="1" dirty="0" smtClean="0"/>
              <a:t>Московский </a:t>
            </a:r>
            <a:r>
              <a:rPr lang="ru-RU" sz="1400" b="1" dirty="0"/>
              <a:t>государственный технический университет имени Н. Э. </a:t>
            </a:r>
            <a:r>
              <a:rPr lang="ru-RU" sz="1400" b="1" dirty="0" smtClean="0"/>
              <a:t>Баумана</a:t>
            </a:r>
          </a:p>
          <a:p>
            <a:pPr algn="ctr"/>
            <a:r>
              <a:rPr lang="ru-RU" sz="1400" b="1" dirty="0" smtClean="0"/>
              <a:t>(национальный исследовательский университет)</a:t>
            </a:r>
            <a:r>
              <a:rPr lang="ru-RU" sz="1400" dirty="0" smtClean="0"/>
              <a:t>»</a:t>
            </a:r>
            <a:endParaRPr lang="ru-RU" sz="1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23139" y="1377285"/>
            <a:ext cx="35425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i="1" dirty="0"/>
              <a:t>Кафедра </a:t>
            </a:r>
            <a:r>
              <a:rPr lang="ru-RU" sz="1600" i="1" dirty="0" smtClean="0"/>
              <a:t>«Прикладная математика»</a:t>
            </a:r>
            <a:endParaRPr lang="ru-RU" sz="16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62291" y="4115575"/>
            <a:ext cx="17634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dirty="0"/>
              <a:t>Курсовая работа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880826" y="4451685"/>
            <a:ext cx="5526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по дисциплине </a:t>
            </a:r>
            <a:r>
              <a:rPr lang="ru-RU" sz="1600" dirty="0" smtClean="0"/>
              <a:t>«Дифференциальные уравнения»</a:t>
            </a:r>
            <a:endParaRPr lang="ru-RU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0154" y="4795837"/>
            <a:ext cx="2427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b="1" dirty="0" smtClean="0"/>
              <a:t>Подводный старт ракеты</a:t>
            </a:r>
            <a:endParaRPr lang="ru-RU" sz="1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5375200"/>
            <a:ext cx="8208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Выполнил                                 студент группы ФН2-41                                             Разумов Т.Е.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5684292"/>
            <a:ext cx="83135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Научный руководитель        </a:t>
            </a:r>
            <a:r>
              <a:rPr lang="ru-RU" sz="1400" dirty="0"/>
              <a:t>п</a:t>
            </a:r>
            <a:r>
              <a:rPr lang="ru-RU" sz="1400" dirty="0" smtClean="0"/>
              <a:t>рофессор кафедры ФН-2                                        </a:t>
            </a:r>
            <a:r>
              <a:rPr lang="ru-RU" sz="1400" dirty="0" err="1" smtClean="0"/>
              <a:t>Кувыркин</a:t>
            </a:r>
            <a:r>
              <a:rPr lang="ru-RU" sz="1400" dirty="0" smtClean="0"/>
              <a:t> Г.Н.</a:t>
            </a:r>
            <a:endParaRPr lang="ru-RU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10045" y="6579686"/>
            <a:ext cx="1067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Москва</a:t>
            </a:r>
            <a:r>
              <a:rPr lang="en-US" sz="1200" dirty="0" smtClean="0"/>
              <a:t>  </a:t>
            </a:r>
            <a:r>
              <a:rPr lang="en-US" sz="1200" dirty="0"/>
              <a:t>2017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5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81012" y="476672"/>
            <a:ext cx="3587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/>
              <a:t>Постановка задачи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842314" y="6550223"/>
            <a:ext cx="301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2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47968" y="1027216"/>
                <a:ext cx="7848872" cy="2655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600" dirty="0" smtClean="0"/>
                  <a:t>    Исследовать вертикальное движение баллистической ракеты на подводном участке траектории после ее выталкивания на глубине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dirty="0" smtClean="0"/>
                  <a:t> </a:t>
                </a:r>
                <a:r>
                  <a:rPr lang="ru-RU" sz="1600" dirty="0" smtClean="0"/>
                  <a:t>с начальной скоростью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dirty="0" smtClean="0"/>
                  <a:t> </a:t>
                </a:r>
                <a:r>
                  <a:rPr lang="ru-RU" sz="1600" b="0" dirty="0" smtClean="0"/>
                  <a:t>из</a:t>
                </a:r>
                <a:r>
                  <a:rPr lang="en-US" sz="1600" b="0" dirty="0" smtClean="0"/>
                  <a:t> </a:t>
                </a:r>
                <a:r>
                  <a:rPr lang="ru-RU" sz="1600" b="0" dirty="0" smtClean="0"/>
                  <a:t>стар</a:t>
                </a:r>
                <a:r>
                  <a:rPr lang="en-US" sz="1600" b="0" dirty="0" smtClean="0"/>
                  <a:t>-</a:t>
                </a:r>
                <a:r>
                  <a:rPr lang="ru-RU" sz="1600" b="0" dirty="0" smtClean="0"/>
                  <a:t>товой шахты подводной лодки. Сила сопротивления движению ракеты в воде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600" b="0" dirty="0" smtClean="0"/>
              </a:p>
              <a:p>
                <a:pPr algn="just"/>
                <a:r>
                  <a:rPr lang="ru-RU" sz="1600" dirty="0" smtClean="0"/>
                  <a:t>где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 smtClean="0"/>
                  <a:t> – </a:t>
                </a:r>
                <a:r>
                  <a:rPr lang="ru-RU" sz="1600" dirty="0" smtClean="0"/>
                  <a:t>коэффициент сопротивления,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 smtClean="0"/>
                  <a:t> –</a:t>
                </a:r>
                <a:r>
                  <a:rPr lang="ru-RU" sz="1600" dirty="0" smtClean="0"/>
                  <a:t> скорость,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ru-RU" sz="1600" dirty="0" smtClean="0"/>
                  <a:t>На глубине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 </a:t>
                </a:r>
                <a:r>
                  <a:rPr lang="ru-RU" sz="1600" dirty="0" smtClean="0"/>
                  <a:t>включается ракетный двигатель, развивающий силу тяги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600" dirty="0" smtClean="0"/>
                  <a:t>–</a:t>
                </a:r>
                <a:r>
                  <a:rPr lang="ru-RU" sz="1600" dirty="0" smtClean="0"/>
                  <a:t> сила тяги на поверхности </a:t>
                </a:r>
                <a:r>
                  <a:rPr lang="ru-RU" sz="1600" dirty="0"/>
                  <a:t>воды,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ru-RU" sz="1600" dirty="0" smtClean="0"/>
                  <a:t>–</a:t>
                </a:r>
                <a:r>
                  <a:rPr lang="en-US" sz="1600" dirty="0" smtClean="0"/>
                  <a:t> </a:t>
                </a:r>
                <a:r>
                  <a:rPr lang="ru-RU" sz="1600" dirty="0" smtClean="0"/>
                  <a:t> текущее значение глубины,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r>
                  <a:rPr lang="en-US" sz="1600" dirty="0" smtClean="0"/>
                  <a:t>  </a:t>
                </a:r>
                <a:r>
                  <a:rPr lang="ru-RU" sz="1600" dirty="0" smtClean="0"/>
                  <a:t>Объем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 </a:t>
                </a:r>
                <a:r>
                  <a:rPr lang="ru-RU" sz="1600" dirty="0" smtClean="0"/>
                  <a:t>и массу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 </a:t>
                </a:r>
                <a:r>
                  <a:rPr lang="ru-RU" sz="1600" dirty="0" smtClean="0"/>
                  <a:t>ракеты принять постоянными на подводном участке траектории.</a:t>
                </a:r>
              </a:p>
              <a:p>
                <a:pPr algn="just"/>
                <a:r>
                  <a:rPr lang="ru-RU" sz="1600" dirty="0"/>
                  <a:t> </a:t>
                </a:r>
                <a:r>
                  <a:rPr lang="ru-RU" sz="1600" dirty="0" smtClean="0"/>
                  <a:t>    Построить математическую модель вертикального движения ракеты и получить точное аналитическое решение при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=1,2.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ru-RU" sz="1600" dirty="0" smtClean="0"/>
                  <a:t>Провести численный анализ этой модели при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=7/4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ru-RU" sz="1600" dirty="0" smtClean="0"/>
                  <a:t>и согласованных с руководителем значениях остальных параметров. </a:t>
                </a:r>
                <a:endParaRPr lang="ru-RU" sz="1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68" y="1027216"/>
                <a:ext cx="7848872" cy="2655086"/>
              </a:xfrm>
              <a:prstGeom prst="rect">
                <a:avLst/>
              </a:prstGeom>
              <a:blipFill rotWithShape="0">
                <a:blip r:embed="rId2"/>
                <a:stretch>
                  <a:fillRect l="-466" t="-690" r="-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3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67544" y="775608"/>
                <a:ext cx="844677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dirty="0" smtClean="0"/>
                  <a:t>Дифференциальное уравнение, описывающее движение для произвольного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sz="2400" dirty="0" smtClean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75608"/>
                <a:ext cx="8446778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5839" r="-361" b="-153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3017688" y="325178"/>
            <a:ext cx="3125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/>
              <a:t>Решение задачи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842314" y="6550223"/>
            <a:ext cx="301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81132" y="393305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199" y="1838991"/>
            <a:ext cx="4742771" cy="32111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65863" y="1500437"/>
            <a:ext cx="2865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Силы, действующие на ракету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33656" y="5050101"/>
                <a:ext cx="4770537" cy="1115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ru-RU" sz="1600" dirty="0" smtClean="0">
                    <a:latin typeface="Cambria Math" panose="02040503050406030204" pitchFamily="18" charset="0"/>
                  </a:rPr>
                  <a:t>Векторное дифференциальное уравнение</a:t>
                </a:r>
                <a:r>
                  <a:rPr lang="en-US" sz="1600" dirty="0" smtClean="0">
                    <a:latin typeface="Cambria Math" panose="02040503050406030204" pitchFamily="18" charset="0"/>
                  </a:rPr>
                  <a:t>:</a:t>
                </a:r>
                <a:endParaRPr lang="en-US" sz="16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арх</m:t>
                        </m:r>
                      </m:sub>
                    </m:sSub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ru-RU" sz="1600" b="1" i="1" smtClean="0">
                            <a:latin typeface="Cambria Math" panose="02040503050406030204" pitchFamily="18" charset="0"/>
                          </a:rPr>
                          <m:t>сопр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r>
                  <a:rPr lang="ru-RU" sz="1600" dirty="0" smtClean="0"/>
                  <a:t>В проекции на вертикальную ось, направленную вниз</a:t>
                </a:r>
                <a:r>
                  <a:rPr lang="en-US" sz="1600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k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 smtClean="0"/>
                  <a:t>где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С=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арх</m:t>
                        </m:r>
                      </m:sub>
                    </m:sSub>
                  </m:oMath>
                </a14:m>
                <a:r>
                  <a:rPr lang="ru-RU" sz="1600" dirty="0" smtClean="0"/>
                  <a:t> .</a:t>
                </a:r>
                <a:endParaRPr lang="ru-RU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656" y="5050101"/>
                <a:ext cx="4770537" cy="1115370"/>
              </a:xfrm>
              <a:prstGeom prst="rect">
                <a:avLst/>
              </a:prstGeom>
              <a:blipFill rotWithShape="0">
                <a:blip r:embed="rId4"/>
                <a:stretch>
                  <a:fillRect l="-2554" t="-6011" r="-1788" b="-6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6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dirty="0" smtClean="0"/>
                  <a:t>Решение при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и </a:t>
                </a:r>
                <a:r>
                  <a:rPr lang="ru-RU" sz="2000" dirty="0"/>
                  <a:t>отсутствии силы </a:t>
                </a:r>
                <a:r>
                  <a:rPr lang="ru-RU" sz="2000" dirty="0" smtClean="0"/>
                  <a:t>тяги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8842314" y="6550223"/>
            <a:ext cx="301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4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44751" y="1124744"/>
                <a:ext cx="5789483" cy="2346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Пусть 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1600" dirty="0" smtClean="0"/>
                  <a:t> тогда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ru-RU" sz="1600" dirty="0"/>
                  <a:t>,</a:t>
                </a:r>
                <a:endParaRPr lang="en-US" sz="1600" dirty="0"/>
              </a:p>
              <a:p>
                <a:r>
                  <a:rPr lang="ru-RU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𝑘𝑣</m:t>
                    </m:r>
                  </m:oMath>
                </a14:m>
                <a:r>
                  <a:rPr lang="en-US" sz="1600" dirty="0" smtClean="0"/>
                  <a:t> – </a:t>
                </a:r>
                <a:r>
                  <a:rPr lang="ru-RU" sz="1600" dirty="0" smtClean="0"/>
                  <a:t>уравнение с разделяющимися переменными.</a:t>
                </a:r>
                <a:endParaRPr lang="en-US" sz="16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 smtClean="0"/>
                  <a:t>,</a:t>
                </a:r>
                <a:endParaRPr lang="en-US" sz="1600" dirty="0" smtClean="0"/>
              </a:p>
              <a:p>
                <a:r>
                  <a:rPr lang="ru-RU" sz="1600" dirty="0" smtClean="0"/>
                  <a:t>При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ru-RU" sz="1600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600" dirty="0" smtClean="0"/>
                  <a:t> </a:t>
                </a:r>
                <a:endParaRPr lang="ru-RU" sz="1600" dirty="0" smtClean="0"/>
              </a:p>
              <a:p>
                <a:r>
                  <a:rPr lang="ru-RU" sz="1600" dirty="0" smtClean="0"/>
                  <a:t>В безразмерном виде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1600" b="0" dirty="0" smtClean="0"/>
                  <a:t>,</a:t>
                </a:r>
                <a:endParaRPr lang="en-US" sz="1600" b="0" dirty="0" smtClean="0"/>
              </a:p>
              <a:p>
                <a:r>
                  <a:rPr lang="ru-RU" sz="1600" dirty="0" smtClean="0"/>
                  <a:t>где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 smtClean="0"/>
              </a:p>
              <a:p>
                <a:r>
                  <a:rPr lang="ru-RU" sz="1600" dirty="0" smtClean="0"/>
                  <a:t>Графики решения при различных значениях параметра </a:t>
                </a:r>
                <a:r>
                  <a:rPr lang="en-US" sz="1600" dirty="0" smtClean="0"/>
                  <a:t>A</a:t>
                </a:r>
                <a:endParaRPr lang="ru-RU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751" y="1124744"/>
                <a:ext cx="5789483" cy="2346027"/>
              </a:xfrm>
              <a:prstGeom prst="rect">
                <a:avLst/>
              </a:prstGeom>
              <a:blipFill rotWithShape="0">
                <a:blip r:embed="rId3"/>
                <a:stretch>
                  <a:fillRect l="-526" t="-781" b="-2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3609584"/>
            <a:ext cx="5758579" cy="21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dirty="0" smtClean="0"/>
                  <a:t>Решение при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и </a:t>
                </a:r>
                <a:r>
                  <a:rPr lang="ru-RU" sz="2000" dirty="0"/>
                  <a:t>отсутствии силы </a:t>
                </a:r>
                <a:r>
                  <a:rPr lang="ru-RU" sz="2000" dirty="0" smtClean="0"/>
                  <a:t>тяги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8842314" y="6550223"/>
            <a:ext cx="301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5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980728"/>
                <a:ext cx="7344816" cy="254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ru-RU" sz="1600" dirty="0" smtClean="0"/>
                  <a:t> - уравнение с разделяющимися переменными.</a:t>
                </a:r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 smtClean="0"/>
                  <a:t>,</a:t>
                </a:r>
                <a:endParaRPr lang="en-US" sz="1600" dirty="0" smtClean="0"/>
              </a:p>
              <a:p>
                <a:r>
                  <a:rPr lang="ru-RU" sz="1600" dirty="0" smtClean="0"/>
                  <a:t>При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 smtClean="0"/>
                  <a:t>, </a:t>
                </a:r>
                <a:r>
                  <a:rPr lang="ru-RU" sz="1600" dirty="0" smtClean="0"/>
                  <a:t> тогда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 smtClean="0"/>
                  <a:t>.</a:t>
                </a:r>
              </a:p>
              <a:p>
                <a:r>
                  <a:rPr lang="ru-RU" sz="1600" dirty="0" smtClean="0"/>
                  <a:t>В безразмерном виде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600" dirty="0" smtClean="0"/>
              </a:p>
              <a:p>
                <a:r>
                  <a:rPr lang="ru-RU" sz="1600" dirty="0"/>
                  <a:t>г</a:t>
                </a:r>
                <a:r>
                  <a:rPr lang="ru-RU" sz="1600" dirty="0" smtClean="0"/>
                  <a:t>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𝑚𝐶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 smtClean="0"/>
              </a:p>
              <a:p>
                <a:r>
                  <a:rPr lang="ru-RU" sz="1600" dirty="0" smtClean="0"/>
                  <a:t>Графики решения при различных значениях параметров </a:t>
                </a:r>
                <a:r>
                  <a:rPr lang="en-US" sz="1600" dirty="0" smtClean="0"/>
                  <a:t>A,</a:t>
                </a:r>
                <a:r>
                  <a:rPr lang="ru-RU" sz="1600" dirty="0" smtClean="0"/>
                  <a:t> </a:t>
                </a:r>
                <a:r>
                  <a:rPr lang="en-US" sz="1600" dirty="0" smtClean="0"/>
                  <a:t>B</a:t>
                </a:r>
              </a:p>
              <a:p>
                <a:endParaRPr lang="ru-RU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980728"/>
                <a:ext cx="7344816" cy="2540375"/>
              </a:xfrm>
              <a:prstGeom prst="rect">
                <a:avLst/>
              </a:prstGeom>
              <a:blipFill rotWithShape="0">
                <a:blip r:embed="rId3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179" y="3356992"/>
            <a:ext cx="635761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9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dirty="0" smtClean="0"/>
                  <a:t>Решение при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и </a:t>
                </a:r>
                <a:r>
                  <a:rPr lang="ru-RU" sz="2000" dirty="0"/>
                  <a:t>отсутствии силы </a:t>
                </a:r>
                <a:r>
                  <a:rPr lang="ru-RU" sz="2000" dirty="0" smtClean="0"/>
                  <a:t>тяги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8842314" y="6550223"/>
            <a:ext cx="301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6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1560" y="980728"/>
                <a:ext cx="8381597" cy="2519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Найдем зависимость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𝑑𝐻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𝑘𝑣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 smtClean="0"/>
                  <a:t>,</a:t>
                </a:r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𝑑𝐻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1600" dirty="0" smtClean="0"/>
                  <a:t>  - </a:t>
                </a:r>
                <a:r>
                  <a:rPr lang="ru-RU" sz="1600" dirty="0"/>
                  <a:t>уравнение с разделяющимися </a:t>
                </a:r>
                <a:r>
                  <a:rPr lang="ru-RU" sz="1600" dirty="0" smtClean="0"/>
                  <a:t>переменными.</a:t>
                </a:r>
                <a:endParaRPr lang="en-US" sz="16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 smtClean="0"/>
                  <a:t>,</a:t>
                </a:r>
                <a:endParaRPr lang="en-US" sz="1600" dirty="0"/>
              </a:p>
              <a:p>
                <a:r>
                  <a:rPr lang="ru-RU" sz="1600" dirty="0" smtClean="0"/>
                  <a:t>При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1600" dirty="0" smtClean="0"/>
                  <a:t>, </a:t>
                </a:r>
                <a:r>
                  <a:rPr lang="ru-RU" sz="1600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𝐶𝑚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ru-RU" sz="1600" dirty="0" smtClean="0"/>
              </a:p>
              <a:p>
                <a:r>
                  <a:rPr lang="ru-RU" sz="1600" dirty="0" smtClean="0"/>
                  <a:t>В безразмерном виде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𝐴𝐵𝐿𝑛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600" dirty="0" smtClean="0"/>
              </a:p>
              <a:p>
                <a:r>
                  <a:rPr lang="ru-RU" sz="1600" dirty="0" smtClean="0"/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1600" dirty="0" smtClean="0"/>
                  <a:t> </a:t>
                </a:r>
                <a:r>
                  <a:rPr lang="en-US" sz="1600" dirty="0" smtClean="0"/>
                  <a:t>.</a:t>
                </a:r>
              </a:p>
              <a:p>
                <a:r>
                  <a:rPr lang="ru-RU" sz="1600" dirty="0"/>
                  <a:t>Графики решения при различных значениях параметров </a:t>
                </a:r>
                <a:r>
                  <a:rPr lang="ru-RU" sz="1600" dirty="0" smtClean="0"/>
                  <a:t>A,</a:t>
                </a:r>
                <a:r>
                  <a:rPr lang="en-US" sz="1600" dirty="0" smtClean="0"/>
                  <a:t> </a:t>
                </a:r>
                <a:r>
                  <a:rPr lang="ru-RU" sz="1600" dirty="0" smtClean="0"/>
                  <a:t>B</a:t>
                </a:r>
                <a:endParaRPr lang="ru-RU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8381597" cy="2519664"/>
              </a:xfrm>
              <a:prstGeom prst="rect">
                <a:avLst/>
              </a:prstGeom>
              <a:blipFill rotWithShape="0">
                <a:blip r:embed="rId3"/>
                <a:stretch>
                  <a:fillRect l="-364" b="-24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612026"/>
            <a:ext cx="6912768" cy="260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dirty="0" smtClean="0"/>
                  <a:t>Решение при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/>
                  <a:t>с</a:t>
                </a:r>
                <a:r>
                  <a:rPr lang="ru-RU" sz="2000" dirty="0" smtClean="0"/>
                  <a:t> силой тяги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8842314" y="6550223"/>
            <a:ext cx="301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7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863094"/>
                <a:ext cx="8172400" cy="3330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 smtClean="0"/>
                  <a:t>, </a:t>
                </a:r>
                <a:r>
                  <a:rPr lang="ru-RU" sz="1600" dirty="0"/>
                  <a:t>тогда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𝑎𝐻</m:t>
                    </m:r>
                  </m:oMath>
                </a14:m>
                <a:r>
                  <a:rPr lang="ru-RU" sz="1600" dirty="0" smtClean="0"/>
                  <a:t>,</a:t>
                </a:r>
                <a:endParaRPr lang="en-US" sz="16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1600" dirty="0" smtClean="0"/>
                  <a:t> - </a:t>
                </a:r>
                <a:r>
                  <a:rPr lang="ru-RU" sz="1600" dirty="0" smtClean="0"/>
                  <a:t>дифференциальное уравнение второго порядка с правой частью.</a:t>
                </a:r>
                <a:endParaRPr lang="ru-RU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о.о.</m:t>
                        </m:r>
                      </m:sub>
                    </m:sSub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ru-RU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ru-RU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где </m:t>
                    </m:r>
                    <m:sSub>
                      <m:sSubPr>
                        <m:ctrlPr>
                          <a:rPr lang="ru-R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ru-RU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+4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ra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;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ч.н.</m:t>
                        </m:r>
                      </m:sub>
                    </m:sSub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sz="16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о.н.</m:t>
                        </m:r>
                      </m:sub>
                    </m:sSub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16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  <a:p>
                <a:r>
                  <a:rPr lang="ru-RU" sz="1600" dirty="0" smtClean="0"/>
                  <a:t>При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600" dirty="0" smtClean="0"/>
                  <a:t>, </a:t>
                </a:r>
                <a:r>
                  <a:rPr lang="ru-RU" sz="1600" dirty="0" smtClean="0"/>
                  <a:t>тогда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ru-RU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 smtClean="0"/>
              </a:p>
              <a:p>
                <a:r>
                  <a:rPr lang="ru-RU" sz="1600" dirty="0" smtClean="0">
                    <a:solidFill>
                      <a:prstClr val="black"/>
                    </a:solidFill>
                  </a:rPr>
                  <a:t>В </a:t>
                </a:r>
                <a:r>
                  <a:rPr lang="ru-RU" sz="1600" dirty="0">
                    <a:solidFill>
                      <a:prstClr val="black"/>
                    </a:solidFill>
                  </a:rPr>
                  <a:t>безразмерном </a:t>
                </a:r>
                <a:r>
                  <a:rPr lang="ru-RU" sz="1600" dirty="0" smtClean="0">
                    <a:solidFill>
                      <a:prstClr val="black"/>
                    </a:solidFill>
                  </a:rPr>
                  <a:t>виде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sz="1600" b="0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r>
                  <a:rPr lang="ru-RU" sz="1600" dirty="0">
                    <a:solidFill>
                      <a:prstClr val="black"/>
                    </a:solidFill>
                  </a:rPr>
                  <a:t>Графики решения при различных значениях параметров A</a:t>
                </a:r>
                <a:r>
                  <a:rPr lang="ru-RU" sz="1600" dirty="0" smtClean="0">
                    <a:solidFill>
                      <a:prstClr val="black"/>
                    </a:solidFill>
                  </a:rPr>
                  <a:t>, B,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 D</a:t>
                </a:r>
                <a:endParaRPr lang="ru-RU" sz="1600" dirty="0">
                  <a:solidFill>
                    <a:prstClr val="black"/>
                  </a:solidFill>
                </a:endParaRPr>
              </a:p>
              <a:p>
                <a:endParaRPr lang="en-US" sz="1600" b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863094"/>
                <a:ext cx="8172400" cy="3330976"/>
              </a:xfrm>
              <a:prstGeom prst="rect">
                <a:avLst/>
              </a:prstGeom>
              <a:blipFill rotWithShape="0">
                <a:blip r:embed="rId3"/>
                <a:stretch>
                  <a:fillRect l="-373" t="-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077072"/>
            <a:ext cx="7128792" cy="22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07704" y="476672"/>
            <a:ext cx="5040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Решение при 𝑛=1 с силой тяги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842314" y="6550223"/>
            <a:ext cx="301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8</a:t>
            </a:r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119372" y="299923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31640" y="1196752"/>
                <a:ext cx="6678688" cy="1338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sz="1600" dirty="0" smtClean="0"/>
                  <a:t>.</a:t>
                </a:r>
                <a:endParaRPr lang="en-US" sz="1600" dirty="0" smtClean="0"/>
              </a:p>
              <a:p>
                <a:r>
                  <a:rPr lang="ru-RU" sz="1600" dirty="0"/>
                  <a:t>В безразмерном </a:t>
                </a:r>
                <a:r>
                  <a:rPr lang="ru-RU" sz="1600" dirty="0" smtClean="0"/>
                  <a:t>виде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 smtClean="0"/>
              </a:p>
              <a:p>
                <a:r>
                  <a:rPr lang="ru-RU" sz="1600" dirty="0"/>
                  <a:t>Графики решения при различных значениях </a:t>
                </a:r>
                <a:r>
                  <a:rPr lang="ru-RU" sz="1600" dirty="0" smtClean="0"/>
                  <a:t>параметра A</a:t>
                </a:r>
                <a:endParaRPr lang="ru-RU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196752"/>
                <a:ext cx="6678688" cy="1338123"/>
              </a:xfrm>
              <a:prstGeom prst="rect">
                <a:avLst/>
              </a:prstGeom>
              <a:blipFill rotWithShape="0">
                <a:blip r:embed="rId2"/>
                <a:stretch>
                  <a:fillRect l="-4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72" y="2420888"/>
            <a:ext cx="6431624" cy="224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3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07704" y="476672"/>
            <a:ext cx="5040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Решение при 𝑛</a:t>
            </a:r>
            <a:r>
              <a:rPr lang="ru-RU" sz="2000" dirty="0" smtClean="0"/>
              <a:t>=</a:t>
            </a:r>
            <a:r>
              <a:rPr lang="en-US" sz="2000" dirty="0" smtClean="0"/>
              <a:t>2 </a:t>
            </a:r>
            <a:r>
              <a:rPr lang="ru-RU" sz="2000" dirty="0" smtClean="0"/>
              <a:t>и отсутствии силы </a:t>
            </a:r>
            <a:r>
              <a:rPr lang="ru-RU" sz="2000" dirty="0"/>
              <a:t>тяги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842314" y="6550223"/>
            <a:ext cx="301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9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1600" y="876782"/>
                <a:ext cx="7128792" cy="2325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Пусть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1600" dirty="0"/>
                  <a:t> тогда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ru-RU" sz="1600" dirty="0"/>
                  <a:t>,</a:t>
                </a:r>
                <a:endParaRPr lang="en-US" sz="1600" dirty="0"/>
              </a:p>
              <a:p>
                <a:r>
                  <a:rPr lang="ru-RU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– </a:t>
                </a:r>
                <a:r>
                  <a:rPr lang="ru-RU" sz="1600" dirty="0"/>
                  <a:t>уравнение с разделяющимися переменными</a:t>
                </a:r>
                <a:r>
                  <a:rPr lang="ru-RU" sz="1600" dirty="0" smtClean="0"/>
                  <a:t>.</a:t>
                </a:r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,</a:t>
                </a:r>
              </a:p>
              <a:p>
                <a:r>
                  <a:rPr lang="ru-RU" sz="1600" dirty="0"/>
                  <a:t>При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 smtClean="0"/>
                  <a:t>, </a:t>
                </a:r>
                <a:r>
                  <a:rPr lang="ru-RU" sz="1600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dirty="0" smtClean="0"/>
              </a:p>
              <a:p>
                <a:r>
                  <a:rPr lang="ru-RU" sz="1600" dirty="0" smtClean="0"/>
                  <a:t>В безразмерном виде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 smtClean="0"/>
              </a:p>
              <a:p>
                <a:r>
                  <a:rPr lang="ru-RU" sz="1600" dirty="0"/>
                  <a:t>Графики решения при различных значениях </a:t>
                </a:r>
                <a:r>
                  <a:rPr lang="ru-RU" sz="1600" dirty="0" smtClean="0"/>
                  <a:t>параметров A</a:t>
                </a:r>
                <a:r>
                  <a:rPr lang="en-US" sz="1600" dirty="0" smtClean="0"/>
                  <a:t>, B</a:t>
                </a:r>
                <a:endParaRPr lang="ru-RU" sz="1600" dirty="0"/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876782"/>
                <a:ext cx="7128792" cy="2325893"/>
              </a:xfrm>
              <a:prstGeom prst="rect">
                <a:avLst/>
              </a:prstGeom>
              <a:blipFill rotWithShape="0">
                <a:blip r:embed="rId2"/>
                <a:stretch>
                  <a:fillRect l="-427" t="-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639" y="2996952"/>
            <a:ext cx="6984777" cy="261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Ясность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472</Words>
  <Application>Microsoft Office PowerPoint</Application>
  <PresentationFormat>Экран (4:3)</PresentationFormat>
  <Paragraphs>155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Ясность</vt:lpstr>
      <vt:lpstr>1_Ясность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R2D2</dc:creator>
  <cp:lastModifiedBy>Iurii Aleksandrov</cp:lastModifiedBy>
  <cp:revision>90</cp:revision>
  <dcterms:created xsi:type="dcterms:W3CDTF">2017-05-09T16:47:13Z</dcterms:created>
  <dcterms:modified xsi:type="dcterms:W3CDTF">2017-05-17T00:04:31Z</dcterms:modified>
</cp:coreProperties>
</file>