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g81dyqpajqbCAfB1bPtr91o1e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b7c551fd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d5b7c551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5b7c551fd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5cc42906e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d5cc4290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5cc42906e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b7c551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d5b7c551fd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5b7c551fd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d5b7c551f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d5b7c551fd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5cc42906e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d5cc42906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d5cc42906e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94ce23d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d594ce23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d594ce23d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b7c551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d5b7c55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d5b7c551f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b7c551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5b7c551f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b7c551fd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d5b7c551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d5b7c551fd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5cc42906e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d5cc4290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d5cc42906e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b7c551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5b7c551fd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658200" y="3673975"/>
            <a:ext cx="7866900" cy="6741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2400">
                <a:solidFill>
                  <a:schemeClr val="dk1"/>
                </a:solidFill>
              </a:rPr>
              <a:t>РАЗУМОВ Тимофей Евгеньевич, ФН1 Высшая математика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02" y="53680"/>
            <a:ext cx="1245697" cy="151710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327440" y="143849"/>
            <a:ext cx="7690658" cy="58477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Московский государственный технический университет имени Н.Э. Баумана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(национальный исследовательский университет)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53400" y="4543000"/>
            <a:ext cx="8681700" cy="12006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д.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ф.-м</a:t>
            </a: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.н.,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профессор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Кравченко</a:t>
            </a: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В.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Научный консультант: ст. преп.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Кравченко О.В.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909047" y="6237097"/>
            <a:ext cx="3325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Москва,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апреля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77950" y="1929673"/>
            <a:ext cx="8151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ПРИМЕНЕНИЕ МЕТОДОВ МАШИННОГО ОБУЧЕНИЯ ДЛЯ РЕШЕНИЯ ЗАДАЧИ ФИЛЬТРАЦИИ НЕЖЕЛАТЕЛЬНЫХ ДАННЫХ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b7c551fd_0_79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Логистическая регрессия</a:t>
            </a:r>
            <a:endParaRPr/>
          </a:p>
        </p:txBody>
      </p:sp>
      <p:sp>
        <p:nvSpPr>
          <p:cNvPr id="180" name="Google Shape;180;gd5b7c551fd_0_7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d5b7c551fd_0_7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d5b7c551fd_0_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83" name="Google Shape;183;gd5b7c551fd_0_79"/>
          <p:cNvSpPr txBox="1"/>
          <p:nvPr/>
        </p:nvSpPr>
        <p:spPr>
          <a:xfrm>
            <a:off x="2306625" y="2269825"/>
            <a:ext cx="644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веса модели, полученные при обучении.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d5b7c551fd_0_79"/>
          <p:cNvSpPr txBox="1"/>
          <p:nvPr/>
        </p:nvSpPr>
        <p:spPr>
          <a:xfrm>
            <a:off x="3352725" y="1639000"/>
            <a:ext cx="565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формула логистической регрессии.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d5b7c551fd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938" y="4035125"/>
            <a:ext cx="46577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d5b7c551fd_0_79"/>
          <p:cNvSpPr txBox="1"/>
          <p:nvPr/>
        </p:nvSpPr>
        <p:spPr>
          <a:xfrm>
            <a:off x="2599463" y="3307663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Результаты расчетов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d5b7c551fd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00" y="1550838"/>
            <a:ext cx="32480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d5b7c551fd_0_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00" y="2439827"/>
            <a:ext cx="1960225" cy="32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5cc42906e_0_3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FCNN модель</a:t>
            </a:r>
            <a:endParaRPr/>
          </a:p>
        </p:txBody>
      </p:sp>
      <p:sp>
        <p:nvSpPr>
          <p:cNvPr id="195" name="Google Shape;195;gd5cc42906e_0_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d5cc42906e_0_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d5cc42906e_0_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98" name="Google Shape;198;gd5cc42906e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0" y="1221900"/>
            <a:ext cx="47815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d5cc42906e_0_33"/>
          <p:cNvSpPr txBox="1"/>
          <p:nvPr/>
        </p:nvSpPr>
        <p:spPr>
          <a:xfrm>
            <a:off x="5360775" y="1357000"/>
            <a:ext cx="37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формула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FCNN модели.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d5cc42906e_0_33"/>
          <p:cNvSpPr txBox="1"/>
          <p:nvPr/>
        </p:nvSpPr>
        <p:spPr>
          <a:xfrm>
            <a:off x="472500" y="2256300"/>
            <a:ext cx="674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1-й, 2-й слой: функция активации ReLU.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3-й слой: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активации Sigmoid.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d5cc42906e_0_33"/>
          <p:cNvSpPr txBox="1"/>
          <p:nvPr/>
        </p:nvSpPr>
        <p:spPr>
          <a:xfrm>
            <a:off x="2612950" y="3329625"/>
            <a:ext cx="34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езультаты расчетов</a:t>
            </a:r>
            <a:endParaRPr/>
          </a:p>
        </p:txBody>
      </p:sp>
      <p:pic>
        <p:nvPicPr>
          <p:cNvPr id="202" name="Google Shape;202;gd5cc42906e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925" y="4117350"/>
            <a:ext cx="47053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5b7c551fd_0_50"/>
          <p:cNvSpPr txBox="1"/>
          <p:nvPr>
            <p:ph type="title"/>
          </p:nvPr>
        </p:nvSpPr>
        <p:spPr>
          <a:xfrm>
            <a:off x="491047" y="1988840"/>
            <a:ext cx="82296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Результаты работы приложения</a:t>
            </a:r>
            <a:endParaRPr/>
          </a:p>
        </p:txBody>
      </p:sp>
      <p:sp>
        <p:nvSpPr>
          <p:cNvPr id="208" name="Google Shape;208;gd5b7c551fd_0_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5b7c551fd_0_71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Архитектура приложения</a:t>
            </a:r>
            <a:endParaRPr/>
          </a:p>
        </p:txBody>
      </p:sp>
      <p:sp>
        <p:nvSpPr>
          <p:cNvPr id="215" name="Google Shape;215;gd5b7c551fd_0_7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5b7c551fd_0_7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d5b7c551fd_0_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218" name="Google Shape;218;gd5b7c551fd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00" y="1027900"/>
            <a:ext cx="77057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d5b7c551fd_0_71"/>
          <p:cNvSpPr txBox="1"/>
          <p:nvPr/>
        </p:nvSpPr>
        <p:spPr>
          <a:xfrm>
            <a:off x="802300" y="3472650"/>
            <a:ext cx="741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k8s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ubernetes) — открытое программное обеспечение для оркестровки контейнеризированных приложений и автоматизации их развертывания, масштабирования и координации в условиях кластера.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d5b7c551fd_0_71"/>
          <p:cNvSpPr txBox="1"/>
          <p:nvPr/>
        </p:nvSpPr>
        <p:spPr>
          <a:xfrm>
            <a:off x="802300" y="4560875"/>
            <a:ext cx="741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Redis — резидентная система управления базами данных класса NoSQL с открытым исходным кодом, работающая со структурами данных типа “ключ — значение”. Используется как для баз данных, так и для реализации кэшей, брокеров сообщений. Ориентирована на достижение максимальной производительности на атомарных операциях.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5cc42906e_0_96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Метрики</a:t>
            </a:r>
            <a:r>
              <a:rPr lang="ru-RU" sz="3600"/>
              <a:t> работы приложения</a:t>
            </a:r>
            <a:endParaRPr/>
          </a:p>
        </p:txBody>
      </p:sp>
      <p:sp>
        <p:nvSpPr>
          <p:cNvPr id="227" name="Google Shape;227;gd5cc42906e_0_9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d5cc42906e_0_9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d5cc42906e_0_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230" name="Google Shape;230;gd5cc42906e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900"/>
            <a:ext cx="8839201" cy="2369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d5cc42906e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57329"/>
            <a:ext cx="8839200" cy="224446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d5cc42906e_0_96"/>
          <p:cNvSpPr txBox="1"/>
          <p:nvPr/>
        </p:nvSpPr>
        <p:spPr>
          <a:xfrm>
            <a:off x="1554700" y="708100"/>
            <a:ext cx="61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среднее количество запросов в минуту</a:t>
            </a:r>
            <a:endParaRPr/>
          </a:p>
        </p:txBody>
      </p:sp>
      <p:sp>
        <p:nvSpPr>
          <p:cNvPr id="233" name="Google Shape;233;gd5cc42906e_0_96"/>
          <p:cNvSpPr txBox="1"/>
          <p:nvPr/>
        </p:nvSpPr>
        <p:spPr>
          <a:xfrm>
            <a:off x="2125500" y="3429000"/>
            <a:ext cx="53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среднее время обработки запроса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Заключение</a:t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539702" y="1684297"/>
            <a:ext cx="8147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✔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Проведено сравнение различных алгоритмов векторизации и классификации текста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342900" marR="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✔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Разработано высоконагруженное приложение, которое работает на реальных пользователях и выдерживает в среднем более 1-го млн запросов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✔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Обучен и протестирован высокоточный классификатор, который обрабатывает более 100к писем в минуту в режиме реального времени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70330" y="23488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ru-RU" sz="6600"/>
              <a:t>Спасибо за внимание!</a:t>
            </a:r>
            <a:endParaRPr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Содержание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600200"/>
            <a:ext cx="850728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Актуальность проблемы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Постановка задачи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Предобработка текста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Векторизация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Классификация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Результаты работы приложения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Выводы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Актуальность проблемы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2400">
              <a:solidFill>
                <a:schemeClr val="dk1"/>
              </a:solidFill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0" y="1134600"/>
            <a:ext cx="4072825" cy="2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625" y="1134600"/>
            <a:ext cx="4018175" cy="2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275" y="3722050"/>
            <a:ext cx="4072825" cy="248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125" y="3816700"/>
            <a:ext cx="4018176" cy="22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94ce23d7_1_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Постановка задачи</a:t>
            </a:r>
            <a:endParaRPr/>
          </a:p>
        </p:txBody>
      </p:sp>
      <p:sp>
        <p:nvSpPr>
          <p:cNvPr id="120" name="Google Shape;120;gd594ce23d7_1_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d594ce23d7_1_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d594ce23d7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gd594ce23d7_1_0"/>
          <p:cNvSpPr txBox="1"/>
          <p:nvPr/>
        </p:nvSpPr>
        <p:spPr>
          <a:xfrm>
            <a:off x="746925" y="1247600"/>
            <a:ext cx="73818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реализация системы фильтрации сообщений электронной почты, который в режиме реального времени классифицирует письма на “спам” и “не спам”.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d594ce23d7_1_0"/>
          <p:cNvSpPr txBox="1"/>
          <p:nvPr/>
        </p:nvSpPr>
        <p:spPr>
          <a:xfrm>
            <a:off x="746925" y="3429000"/>
            <a:ext cx="746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Сбор выборки.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Предобработка данных.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Векторизация текста.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Классификация.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 на реальных пользователях.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5b7c551fd_0_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Предобработка текста</a:t>
            </a:r>
            <a:endParaRPr/>
          </a:p>
        </p:txBody>
      </p:sp>
      <p:sp>
        <p:nvSpPr>
          <p:cNvPr id="131" name="Google Shape;131;gd5b7c551fd_0_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d5b7c551fd_0_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d5b7c551fd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gd5b7c551fd_0_0"/>
          <p:cNvSpPr txBox="1"/>
          <p:nvPr/>
        </p:nvSpPr>
        <p:spPr>
          <a:xfrm>
            <a:off x="843900" y="882725"/>
            <a:ext cx="7207200" cy="5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Парсинг и декодирование.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Приведение текста к одному регистру.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Удаление стоп слов.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Нормализация.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темминг (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кошек -&gt; кош).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Лемматизация (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кошек -&gt; кошка).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d5b7c551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0" y="1389088"/>
            <a:ext cx="2351325" cy="24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d5b7c551f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1150" y="1416500"/>
            <a:ext cx="4042801" cy="2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5b7c551fd_0_32"/>
          <p:cNvSpPr txBox="1"/>
          <p:nvPr>
            <p:ph type="title"/>
          </p:nvPr>
        </p:nvSpPr>
        <p:spPr>
          <a:xfrm>
            <a:off x="491047" y="1988840"/>
            <a:ext cx="82296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Векторизация</a:t>
            </a:r>
            <a:endParaRPr/>
          </a:p>
        </p:txBody>
      </p:sp>
      <p:sp>
        <p:nvSpPr>
          <p:cNvPr id="142" name="Google Shape;142;gd5b7c551fd_0_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b7c551fd_0_24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Мешок слов (BOW)</a:t>
            </a:r>
            <a:endParaRPr/>
          </a:p>
        </p:txBody>
      </p:sp>
      <p:sp>
        <p:nvSpPr>
          <p:cNvPr id="149" name="Google Shape;149;gd5b7c551fd_0_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d5b7c551fd_0_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d5b7c551fd_0_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52" name="Google Shape;152;gd5b7c551fd_0_24"/>
          <p:cNvSpPr txBox="1"/>
          <p:nvPr/>
        </p:nvSpPr>
        <p:spPr>
          <a:xfrm>
            <a:off x="226200" y="1133775"/>
            <a:ext cx="61371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Обучение модели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Составление конечного словаря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 уникальных термов (слов или словосочетаний).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Оценка весовых коэффициентов по функции потерь MSE</a:t>
            </a:r>
            <a:r>
              <a:rPr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модели сводится к построению отображения слов из текста на словарь     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d5b7c551f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500" y="1133775"/>
            <a:ext cx="2648125" cy="34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d5b7c551fd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800" y="4998825"/>
            <a:ext cx="1524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d5b7c551fd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4550" y="5144550"/>
            <a:ext cx="4476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d5b7c551fd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6875" y="1701000"/>
            <a:ext cx="4476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cc42906e_0_21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Word2Vec, FastText</a:t>
            </a:r>
            <a:endParaRPr/>
          </a:p>
        </p:txBody>
      </p:sp>
      <p:sp>
        <p:nvSpPr>
          <p:cNvPr id="163" name="Google Shape;163;gd5cc42906e_0_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d5cc42906e_0_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d5cc42906e_0_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gd5cc42906e_0_21"/>
          <p:cNvSpPr txBox="1"/>
          <p:nvPr/>
        </p:nvSpPr>
        <p:spPr>
          <a:xfrm>
            <a:off x="102500" y="1061550"/>
            <a:ext cx="6033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Оконное чтение текста, и расчет веса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каждого слова в корпусе.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дерева Хаффмана из весов для повышения производительности алгоритма.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 предложения из корпуса и прохождение по нему окном с оценкой контекста предложения при помощи архитектуры Skip-Gram.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highlight>
                  <a:srgbClr val="FFFCF9"/>
                </a:highlight>
                <a:latin typeface="Calibri"/>
                <a:ea typeface="Calibri"/>
                <a:cs typeface="Calibri"/>
                <a:sym typeface="Calibri"/>
              </a:rPr>
              <a:t>Применение нейросети прямого распространения с функцией активации Hierarchical Softmax и с использованием негативного семплирования.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d5cc42906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600" y="1683125"/>
            <a:ext cx="2982650" cy="32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b7c551fd_0_37"/>
          <p:cNvSpPr txBox="1"/>
          <p:nvPr>
            <p:ph type="title"/>
          </p:nvPr>
        </p:nvSpPr>
        <p:spPr>
          <a:xfrm>
            <a:off x="491047" y="1988840"/>
            <a:ext cx="82296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Классификация</a:t>
            </a:r>
            <a:endParaRPr/>
          </a:p>
        </p:txBody>
      </p:sp>
      <p:sp>
        <p:nvSpPr>
          <p:cNvPr id="173" name="Google Shape;173;gd5b7c551fd_0_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/>
              <a:t>‹#›</a:t>
            </a:fld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2018-05-24T08:06:39Z</dcterms:created>
  <dc:creator>Idea</dc:creator>
</cp:coreProperties>
</file>