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Merriweather Sans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  <p:embeddedFont>
      <p:font typeface="Gill San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42BA55-B5AB-4B8E-8D2E-DFCBDE3932BE}">
  <a:tblStyle styleId="{5D42BA55-B5AB-4B8E-8D2E-DFCBDE3932BE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slide" Target="slides/slide13.xml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slide" Target="slides/slide15.xml"/><Relationship Id="rId44" Type="http://schemas.openxmlformats.org/officeDocument/2006/relationships/font" Target="fonts/GillSans-bold.fntdata"/><Relationship Id="rId21" Type="http://schemas.openxmlformats.org/officeDocument/2006/relationships/slide" Target="slides/slide14.xml"/><Relationship Id="rId43" Type="http://schemas.openxmlformats.org/officeDocument/2006/relationships/font" Target="fonts/GillSans-regular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erriweatherSans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MerriweatherSans-italic.fntdata"/><Relationship Id="rId10" Type="http://schemas.openxmlformats.org/officeDocument/2006/relationships/slide" Target="slides/slide3.xml"/><Relationship Id="rId32" Type="http://schemas.openxmlformats.org/officeDocument/2006/relationships/font" Target="fonts/MerriweatherSans-bold.fntdata"/><Relationship Id="rId13" Type="http://schemas.openxmlformats.org/officeDocument/2006/relationships/slide" Target="slides/slide6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34" Type="http://schemas.openxmlformats.org/officeDocument/2006/relationships/font" Target="fonts/MerriweatherSans-boldItalic.fntdata"/><Relationship Id="rId15" Type="http://schemas.openxmlformats.org/officeDocument/2006/relationships/slide" Target="slides/slide8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7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0.xml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9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a50f754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a50f754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ba50f768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27ba50f768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ba50f768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7ba50f768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ba50f768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27ba50f768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ba50f768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27ba50f768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ba50f768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7ba50f768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a50f768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7ba50f768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ba50f768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7ba50f768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ba50f768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7ba50f768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ba50f768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7ba50f768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b25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b25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ba50f768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7ba50f768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ba50f768_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7ba50f768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e9614b9c_10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7e9614b9c_10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ba50f768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7ba50f768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db25d00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db25d00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ba50f768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ca740315_21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7ca740315_21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ba50f768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27ba50f768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7ba50f768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7ba50f768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58" name="Google Shape;258;p46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{5D42BA55-B5AB-4B8E-8D2E-DFCBDE3932BE}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59" name="Google Shape;2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65" name="Google Shape;265;p47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{5D42BA55-B5AB-4B8E-8D2E-DFCBDE3932BE}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y^(w=4)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66" name="Google Shape;26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2" name="Google Shape;272;p48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{5D42BA55-B5AB-4B8E-8D2E-DFCBDE3932BE}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mean=56/3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73" name="Google Shape;2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9" name="Google Shape;279;p49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{5D42BA55-B5AB-4B8E-8D2E-DFCBDE3932BE}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mean=14/3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0" name="Google Shape;28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86" name="Google Shape;286;p50"/>
          <p:cNvGraphicFramePr/>
          <p:nvPr/>
        </p:nvGraphicFramePr>
        <p:xfrm>
          <a:off x="999461" y="258246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{5D42BA55-B5AB-4B8E-8D2E-DFCBDE3932BE}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87" name="Google Shape;28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93" name="Google Shape;293;p51"/>
          <p:cNvGraphicFramePr/>
          <p:nvPr/>
        </p:nvGraphicFramePr>
        <p:xfrm>
          <a:off x="474938" y="258246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{5D42BA55-B5AB-4B8E-8D2E-DFCBDE3932BE}</a:tableStyleId>
              </a:tblPr>
              <a:tblGrid>
                <a:gridCol w="1365675"/>
                <a:gridCol w="1365675"/>
                <a:gridCol w="1365675"/>
                <a:gridCol w="1365675"/>
                <a:gridCol w="1365675"/>
                <a:gridCol w="1365675"/>
              </a:tblGrid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16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36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MSE=56/3=18.7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294" name="Google Shape;2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Google Shape;29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02" name="Google Shape;302;p5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{5D42BA55-B5AB-4B8E-8D2E-DFCBDE3932BE}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03" name="Google Shape;30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4" name="Google Shape;30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2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2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07" name="Google Shape;307;p52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/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13" name="Google Shape;313;p5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{5D42BA55-B5AB-4B8E-8D2E-DFCBDE3932BE}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314" name="Google Shape;31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5" name="Google Shape;31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17" name="Google Shape;317;p53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  <a:endParaRPr/>
          </a:p>
        </p:txBody>
      </p:sp>
      <p:pic>
        <p:nvPicPr>
          <p:cNvPr descr="Image" id="323" name="Google Shape;32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4" name="Google Shape;32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54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 loss for w</a:t>
            </a:r>
            <a:endParaRPr/>
          </a:p>
        </p:txBody>
      </p:sp>
      <p:grpSp>
        <p:nvGrpSpPr>
          <p:cNvPr id="333" name="Google Shape;333;p55"/>
          <p:cNvGrpSpPr/>
          <p:nvPr/>
        </p:nvGrpSpPr>
        <p:grpSpPr>
          <a:xfrm>
            <a:off x="6082025" y="1327863"/>
            <a:ext cx="1892206" cy="3693663"/>
            <a:chOff x="0" y="0"/>
            <a:chExt cx="5045883" cy="9849768"/>
          </a:xfrm>
        </p:grpSpPr>
        <p:pic>
          <p:nvPicPr>
            <p:cNvPr descr="Image" id="334" name="Google Shape;334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00" y="114300"/>
              <a:ext cx="4687044" cy="9382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35" name="Google Shape;335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5045883" cy="98497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336" name="Google Shape;33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5"/>
          <p:cNvSpPr txBox="1"/>
          <p:nvPr/>
        </p:nvSpPr>
        <p:spPr>
          <a:xfrm>
            <a:off x="273100" y="1641100"/>
            <a:ext cx="5560800" cy="2914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x_data, y_data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Plot graph</a:t>
            </a:r>
            <a:endParaRPr/>
          </a:p>
        </p:txBody>
      </p:sp>
      <p:pic>
        <p:nvPicPr>
          <p:cNvPr descr="Image" id="343" name="Google Shape;34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179" y="1580755"/>
            <a:ext cx="4121656" cy="2985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Google Shape;34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 txBox="1"/>
          <p:nvPr/>
        </p:nvSpPr>
        <p:spPr>
          <a:xfrm>
            <a:off x="35200" y="917100"/>
            <a:ext cx="55608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50" name="Google Shape;35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57"/>
          <p:cNvGrpSpPr/>
          <p:nvPr/>
        </p:nvGrpSpPr>
        <p:grpSpPr>
          <a:xfrm>
            <a:off x="4832028" y="537143"/>
            <a:ext cx="2216439" cy="476213"/>
            <a:chOff x="0" y="0"/>
            <a:chExt cx="5910503" cy="1269900"/>
          </a:xfrm>
        </p:grpSpPr>
        <p:sp>
          <p:nvSpPr>
            <p:cNvPr id="352" name="Google Shape;352;p5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53" name="Google Shape;353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54" name="Google Shape;354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5" name="Google Shape;355;p5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56" name="Google Shape;356;p5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57" name="Google Shape;357;p57"/>
          <p:cNvSpPr txBox="1"/>
          <p:nvPr/>
        </p:nvSpPr>
        <p:spPr>
          <a:xfrm>
            <a:off x="304800" y="0"/>
            <a:ext cx="857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value, 1.0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2-1</a:t>
            </a:r>
            <a:endParaRPr/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495450" y="1595073"/>
            <a:ext cx="8081400" cy="2380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 other interesting linear prediction problems?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some datasets for </a:t>
            </a:r>
            <a:r>
              <a:rPr lang="en" sz="2400"/>
              <a:t>linear</a:t>
            </a:r>
            <a:r>
              <a:rPr lang="en" sz="2400"/>
              <a:t> prediction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Draw the cost graph for one dataset 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68" name="Google Shape;36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9" name="Google Shape;36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9"/>
          <p:cNvSpPr txBox="1"/>
          <p:nvPr/>
        </p:nvSpPr>
        <p:spPr>
          <a:xfrm>
            <a:off x="4373298" y="2022550"/>
            <a:ext cx="43590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Descent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2: Linear Model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73" name="Google Shape;173;p4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4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77" name="Google Shape;177;p4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79" name="Google Shape;1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40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{5D42BA55-B5AB-4B8E-8D2E-DFCBDE3932BE}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4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41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90" name="Google Shape;190;p41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91" name="Google Shape;191;p41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92" name="Google Shape;192;p4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descr="Image" id="193" name="Google Shape;1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41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{5D42BA55-B5AB-4B8E-8D2E-DFCBDE3932BE}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4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b="1" sz="500">
              <a:solidFill>
                <a:srgbClr val="4A86E8"/>
              </a:solidFill>
            </a:endParaRPr>
          </a:p>
        </p:txBody>
      </p:sp>
      <p:pic>
        <p:nvPicPr>
          <p:cNvPr descr="Image" id="196" name="Google Shape;19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1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Supervised learning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04" name="Google Shape;2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42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{5D42BA55-B5AB-4B8E-8D2E-DFCBDE3932BE}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42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07" name="Google Shape;20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42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09" name="Google Shape;209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0" name="Google Shape;210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1" name="Google Shape;211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Google Shape;212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3" name="Google Shape;213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descr="Image" id="219" name="Google Shape;2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43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{5D42BA55-B5AB-4B8E-8D2E-DFCBDE3932BE}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22" name="Google Shape;22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43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24" name="Google Shape;224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25" name="Google Shape;225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26" name="Google Shape;226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Google Shape;227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28" name="Google Shape;228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229" name="Google Shape;229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58461" y="1970716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graphicFrame>
        <p:nvGraphicFramePr>
          <p:cNvPr id="235" name="Google Shape;235;p44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{5D42BA55-B5AB-4B8E-8D2E-DFCBDE3932BE}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4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</a:t>
            </a:r>
            <a:r>
              <a:rPr lang="en">
                <a:solidFill>
                  <a:srgbClr val="4A86E8"/>
                </a:solidFill>
              </a:rPr>
              <a:t> starts with </a:t>
            </a:r>
            <a:r>
              <a:rPr b="1" lang="en">
                <a:solidFill>
                  <a:srgbClr val="4A86E8"/>
                </a:solidFill>
              </a:rPr>
              <a:t>a </a:t>
            </a:r>
            <a:r>
              <a:rPr b="1" lang="en">
                <a:solidFill>
                  <a:srgbClr val="4A86E8"/>
                </a:solidFill>
              </a:rPr>
              <a:t>random</a:t>
            </a:r>
            <a:r>
              <a:rPr b="1" lang="en">
                <a:solidFill>
                  <a:srgbClr val="4A86E8"/>
                </a:solidFill>
              </a:rPr>
              <a:t>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descr="Image" id="238" name="Google Shape;23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4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44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{5D42BA55-B5AB-4B8E-8D2E-DFCBDE3932BE}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6" name="Google Shape;24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descr="Image" id="248" name="Google Shape;24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5"/>
          <p:cNvCxnSpPr/>
          <p:nvPr/>
        </p:nvCxnSpPr>
        <p:spPr>
          <a:xfrm flipH="1" rot="10800000">
            <a:off x="4711950" y="26499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b="1" lang="en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 flipH="1" rot="10800000">
            <a:off x="4755775" y="21161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45"/>
          <p:cNvCxnSpPr/>
          <p:nvPr/>
        </p:nvCxnSpPr>
        <p:spPr>
          <a:xfrm flipH="1" rot="10800000">
            <a:off x="4744625" y="31297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