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1759" autoAdjust="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71B4F-5D0F-4BD1-A8E9-F98DE02B5CB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1C5B4-4873-4818-A5B2-FF42A4AF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0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3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4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8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73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8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David" panose="020E0502060401010101" pitchFamily="34" charset="-79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David" panose="020E0502060401010101" pitchFamily="34" charset="-79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96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40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David" panose="020E0502060401010101" pitchFamily="34" charset="-79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David" panose="020E0502060401010101" pitchFamily="34" charset="-79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626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9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9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0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3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3DAA5FEC-50AB-47CF-8A7D-7047965B8B11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F78AB837-D409-4918-87FD-3D365B8402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0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l.barzilay.org/pl.plt" TargetMode="External"/><Relationship Id="rId2" Type="http://schemas.openxmlformats.org/officeDocument/2006/relationships/hyperlink" Target="http://racket-lang.org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שפות תכנות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תרגול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כיצד </a:t>
            </a:r>
            <a:r>
              <a:rPr lang="en-US" dirty="0" smtClean="0"/>
              <a:t>Racket</a:t>
            </a:r>
            <a:r>
              <a:rPr lang="he-IL" dirty="0" smtClean="0">
                <a:cs typeface="David" panose="020E0502060401010101" pitchFamily="34" charset="-79"/>
              </a:rPr>
              <a:t> מפרש ביטויים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(+ 2  (* 3  4)  (- (+ 1  2)  3))</a:t>
            </a:r>
          </a:p>
          <a:p>
            <a:r>
              <a:rPr lang="en-US" dirty="0"/>
              <a:t>(+ 2 </a:t>
            </a:r>
            <a:r>
              <a:rPr lang="en-US" dirty="0" smtClean="0"/>
              <a:t> 12         (- </a:t>
            </a:r>
            <a:r>
              <a:rPr lang="en-US" dirty="0"/>
              <a:t>(+ 1 </a:t>
            </a:r>
            <a:r>
              <a:rPr lang="en-US" dirty="0" smtClean="0"/>
              <a:t> 2</a:t>
            </a:r>
            <a:r>
              <a:rPr lang="en-US" dirty="0"/>
              <a:t>) </a:t>
            </a:r>
            <a:r>
              <a:rPr lang="en-US" dirty="0" smtClean="0"/>
              <a:t> 3))</a:t>
            </a:r>
          </a:p>
          <a:p>
            <a:r>
              <a:rPr lang="en-US" dirty="0"/>
              <a:t>(+ 2 </a:t>
            </a:r>
            <a:r>
              <a:rPr lang="en-US" dirty="0" smtClean="0"/>
              <a:t> 12         (- 3            3))</a:t>
            </a:r>
          </a:p>
          <a:p>
            <a:r>
              <a:rPr lang="en-US" dirty="0"/>
              <a:t>(+ 2 </a:t>
            </a:r>
            <a:r>
              <a:rPr lang="en-US" dirty="0" smtClean="0"/>
              <a:t> 12         0)</a:t>
            </a:r>
          </a:p>
          <a:p>
            <a:r>
              <a:rPr lang="en-US" dirty="0" smtClean="0"/>
              <a:t>14</a:t>
            </a:r>
            <a:endParaRPr lang="he-IL" dirty="0">
              <a:cs typeface="David" panose="020E0502060401010101" pitchFamily="34" charset="-79"/>
            </a:endParaRPr>
          </a:p>
          <a:p>
            <a:endParaRPr lang="he-IL" dirty="0" smtClean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7250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>
                <a:cs typeface="David" panose="020E0502060401010101" pitchFamily="34" charset="-79"/>
              </a:rPr>
              <a:t>התניות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smtClean="0"/>
              <a:t>&lt;condition-expr&gt;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smtClean="0"/>
              <a:t>&lt;positive-expr&gt;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/>
              <a:t>&lt;negative-expr&gt;)</a:t>
            </a:r>
            <a:endParaRPr lang="en-US" dirty="0" smtClean="0"/>
          </a:p>
          <a:p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(&lt;  2  3</a:t>
            </a:r>
            <a:r>
              <a:rPr lang="en-US" dirty="0"/>
              <a:t>) </a:t>
            </a:r>
            <a:r>
              <a:rPr lang="en-US" dirty="0" smtClean="0"/>
              <a:t> 10  </a:t>
            </a:r>
            <a:r>
              <a:rPr lang="en-US" dirty="0"/>
              <a:t>20</a:t>
            </a:r>
            <a:r>
              <a:rPr lang="en-US" dirty="0" smtClean="0"/>
              <a:t>)</a:t>
            </a:r>
          </a:p>
          <a:p>
            <a:r>
              <a:rPr lang="en-US" dirty="0" smtClean="0"/>
              <a:t>10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829577" y="1905000"/>
            <a:ext cx="5124724" cy="369332"/>
            <a:chOff x="4829577" y="1905000"/>
            <a:chExt cx="5124724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6646985" y="1905000"/>
              <a:ext cx="3307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Question (must produce Boolean)</a:t>
              </a:r>
              <a:endParaRPr lang="en-US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829577" y="2133600"/>
              <a:ext cx="1817408" cy="14073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829577" y="2390418"/>
            <a:ext cx="3141681" cy="369332"/>
            <a:chOff x="4829577" y="2390418"/>
            <a:chExt cx="3141681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6646985" y="2390418"/>
              <a:ext cx="1324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True answer</a:t>
              </a:r>
              <a:endParaRPr lang="en-US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829577" y="2575084"/>
              <a:ext cx="1817408" cy="5203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829577" y="2875836"/>
            <a:ext cx="3201120" cy="369332"/>
            <a:chOff x="4829577" y="2875836"/>
            <a:chExt cx="320112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646985" y="287583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False answer</a:t>
              </a:r>
              <a:endParaRPr lang="en-US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>
              <a:stCxn id="6" idx="1"/>
            </p:cNvCxnSpPr>
            <p:nvPr/>
          </p:nvCxnSpPr>
          <p:spPr>
            <a:xfrm flipH="1" flipV="1">
              <a:off x="4829577" y="2875836"/>
              <a:ext cx="1817408" cy="18466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89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>
                <a:cs typeface="David" panose="020E0502060401010101" pitchFamily="34" charset="-79"/>
              </a:rPr>
              <a:t>התניות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 </a:t>
            </a:r>
            <a:r>
              <a:rPr lang="en-US" dirty="0" err="1" smtClean="0">
                <a:solidFill>
                  <a:srgbClr val="0070C0"/>
                </a:solidFill>
              </a:rPr>
              <a:t>cond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[&lt; condition </a:t>
            </a:r>
            <a:r>
              <a:rPr lang="en-US" dirty="0"/>
              <a:t>&gt; </a:t>
            </a:r>
            <a:r>
              <a:rPr lang="en-US" dirty="0" smtClean="0"/>
              <a:t>&lt; to </a:t>
            </a:r>
            <a:r>
              <a:rPr lang="en-US" dirty="0"/>
              <a:t>do expression </a:t>
            </a:r>
            <a:r>
              <a:rPr lang="en-US" dirty="0" smtClean="0"/>
              <a:t>&gt;]</a:t>
            </a:r>
            <a:br>
              <a:rPr lang="en-US" dirty="0" smtClean="0"/>
            </a:br>
            <a:r>
              <a:rPr lang="en-US" dirty="0" smtClean="0"/>
              <a:t>		…</a:t>
            </a:r>
            <a:br>
              <a:rPr lang="en-US" dirty="0" smtClean="0"/>
            </a:br>
            <a:r>
              <a:rPr lang="en-US" dirty="0" smtClean="0"/>
              <a:t>		[&lt; </a:t>
            </a:r>
            <a:r>
              <a:rPr lang="en-US" dirty="0"/>
              <a:t>condition &gt; &lt; to do expression </a:t>
            </a:r>
            <a:r>
              <a:rPr lang="en-US" dirty="0" smtClean="0"/>
              <a:t>&gt;]</a:t>
            </a:r>
            <a:br>
              <a:rPr lang="en-US" dirty="0" smtClean="0"/>
            </a:br>
            <a:r>
              <a:rPr lang="en-US" dirty="0" smtClean="0"/>
              <a:t>		[</a:t>
            </a:r>
            <a:r>
              <a:rPr lang="en-US" dirty="0" smtClean="0">
                <a:solidFill>
                  <a:srgbClr val="0070C0"/>
                </a:solidFill>
              </a:rPr>
              <a:t>else</a:t>
            </a:r>
            <a:r>
              <a:rPr lang="en-US" dirty="0" smtClean="0"/>
              <a:t>                  &lt; </a:t>
            </a:r>
            <a:r>
              <a:rPr lang="en-US" dirty="0"/>
              <a:t>else </a:t>
            </a:r>
            <a:r>
              <a:rPr lang="en-US" dirty="0" smtClean="0"/>
              <a:t>expression </a:t>
            </a:r>
            <a:r>
              <a:rPr lang="en-US" dirty="0"/>
              <a:t>&gt;])</a:t>
            </a:r>
            <a:endParaRPr lang="he-IL" dirty="0" smtClean="0">
              <a:cs typeface="David" panose="020E0502060401010101" pitchFamily="34" charset="-79"/>
            </a:endParaRPr>
          </a:p>
          <a:p>
            <a:pPr algn="r" rtl="1"/>
            <a:r>
              <a:rPr lang="en-US" dirty="0" smtClean="0"/>
              <a:t>Racket</a:t>
            </a:r>
            <a:r>
              <a:rPr lang="he-IL" dirty="0" smtClean="0">
                <a:cs typeface="David" panose="020E0502060401010101" pitchFamily="34" charset="-79"/>
              </a:rPr>
              <a:t> מאפשר לכתוב </a:t>
            </a:r>
            <a:r>
              <a:rPr lang="en-US" dirty="0" err="1" smtClean="0"/>
              <a:t>cond</a:t>
            </a:r>
            <a:r>
              <a:rPr lang="he-IL" dirty="0">
                <a:cs typeface="David" panose="020E0502060401010101" pitchFamily="34" charset="-79"/>
              </a:rPr>
              <a:t> </a:t>
            </a:r>
            <a:r>
              <a:rPr lang="he-IL" dirty="0" smtClean="0">
                <a:cs typeface="David" panose="020E0502060401010101" pitchFamily="34" charset="-79"/>
              </a:rPr>
              <a:t>ללא ברירת מחדל (</a:t>
            </a:r>
            <a:r>
              <a:rPr lang="en-US" dirty="0" smtClean="0"/>
              <a:t>else</a:t>
            </a:r>
            <a:r>
              <a:rPr lang="he-IL" dirty="0" smtClean="0">
                <a:cs typeface="David" panose="020E0502060401010101" pitchFamily="34" charset="-79"/>
              </a:rPr>
              <a:t>) אבל זו לא דרך נכונה ויש תמיד להוסיף את ברירת המחדל </a:t>
            </a:r>
            <a:r>
              <a:rPr lang="en-US" dirty="0" smtClean="0"/>
              <a:t>else</a:t>
            </a:r>
            <a:r>
              <a:rPr lang="he-IL" dirty="0" smtClean="0">
                <a:cs typeface="David" panose="020E0502060401010101" pitchFamily="34" charset="-79"/>
              </a:rPr>
              <a:t> לכיסוי של כל מקרה.</a:t>
            </a:r>
            <a:endParaRPr lang="en-US" dirty="0" smtClean="0"/>
          </a:p>
          <a:p>
            <a:pPr algn="r" rtl="1"/>
            <a:r>
              <a:rPr lang="he-IL" dirty="0" smtClean="0">
                <a:cs typeface="David" panose="020E0502060401010101" pitchFamily="34" charset="-79"/>
              </a:rPr>
              <a:t>לדוגמא:</a:t>
            </a:r>
            <a:endParaRPr lang="en-US" dirty="0" smtClean="0"/>
          </a:p>
          <a:p>
            <a:r>
              <a:rPr lang="en-US" dirty="0" smtClean="0"/>
              <a:t>( </a:t>
            </a:r>
            <a:r>
              <a:rPr lang="en-US" dirty="0" err="1" smtClean="0">
                <a:solidFill>
                  <a:srgbClr val="0070C0"/>
                </a:solidFill>
              </a:rPr>
              <a:t>cond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[( </a:t>
            </a:r>
            <a:r>
              <a:rPr lang="en-US" dirty="0" err="1"/>
              <a:t>eq</a:t>
            </a:r>
            <a:r>
              <a:rPr lang="en-US" dirty="0"/>
              <a:t>? 'a 'b) 0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         [( </a:t>
            </a:r>
            <a:r>
              <a:rPr lang="en-US" dirty="0" err="1"/>
              <a:t>eq</a:t>
            </a:r>
            <a:r>
              <a:rPr lang="en-US" dirty="0"/>
              <a:t>? 'a 'c) 1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         [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 2</a:t>
            </a:r>
            <a:r>
              <a:rPr lang="en-US" dirty="0" smtClean="0"/>
              <a:t>])</a:t>
            </a:r>
          </a:p>
          <a:p>
            <a:r>
              <a:rPr lang="en-US" dirty="0" smtClean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>
                <a:cs typeface="David" panose="020E0502060401010101" pitchFamily="34" charset="-79"/>
              </a:rPr>
              <a:t>התניות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cond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[(</a:t>
            </a:r>
            <a:r>
              <a:rPr lang="en-US" dirty="0"/>
              <a:t>and #t #f) </a:t>
            </a:r>
            <a:r>
              <a:rPr lang="en-US" dirty="0" smtClean="0"/>
              <a:t> 1]</a:t>
            </a:r>
            <a:br>
              <a:rPr lang="en-US" dirty="0" smtClean="0"/>
            </a:br>
            <a:r>
              <a:rPr lang="en-US" dirty="0" smtClean="0"/>
              <a:t>  	[(</a:t>
            </a:r>
            <a:r>
              <a:rPr lang="en-US" dirty="0"/>
              <a:t>or #t #f) </a:t>
            </a:r>
            <a:r>
              <a:rPr lang="en-US" dirty="0" smtClean="0"/>
              <a:t>   2]</a:t>
            </a:r>
            <a:br>
              <a:rPr lang="en-US" dirty="0" smtClean="0"/>
            </a:br>
            <a:r>
              <a:rPr lang="en-US" dirty="0" smtClean="0"/>
              <a:t>  	[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 </a:t>
            </a:r>
            <a:r>
              <a:rPr lang="en-US" dirty="0" smtClean="0"/>
              <a:t>           3])</a:t>
            </a:r>
          </a:p>
          <a:p>
            <a:r>
              <a:rPr lang="en-US" dirty="0" smtClean="0"/>
              <a:t>2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cond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	[(</a:t>
            </a:r>
            <a:r>
              <a:rPr lang="en-US" dirty="0"/>
              <a:t>not (and (not #t) (not (and #t #f)))) </a:t>
            </a:r>
            <a:r>
              <a:rPr lang="en-US" dirty="0" smtClean="0"/>
              <a:t>   1]</a:t>
            </a:r>
            <a:br>
              <a:rPr lang="en-US" dirty="0" smtClean="0"/>
            </a:br>
            <a:r>
              <a:rPr lang="en-US" dirty="0" smtClean="0"/>
              <a:t>  	[#</a:t>
            </a:r>
            <a:r>
              <a:rPr lang="en-US" dirty="0"/>
              <a:t>t </a:t>
            </a:r>
            <a:r>
              <a:rPr lang="en-US" dirty="0" smtClean="0"/>
              <a:t>     2]</a:t>
            </a:r>
            <a:br>
              <a:rPr lang="en-US" dirty="0" smtClean="0"/>
            </a:br>
            <a:r>
              <a:rPr lang="en-US" dirty="0" smtClean="0"/>
              <a:t>  	[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 </a:t>
            </a:r>
            <a:r>
              <a:rPr lang="en-US" dirty="0" smtClean="0"/>
              <a:t>  3])</a:t>
            </a:r>
          </a:p>
          <a:p>
            <a:r>
              <a:rPr lang="en-US" dirty="0"/>
              <a:t>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512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הגדרת קבועים ופונקציות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u="sng" dirty="0" smtClean="0">
                <a:cs typeface="David" panose="020E0502060401010101" pitchFamily="34" charset="-79"/>
              </a:rPr>
              <a:t>להגדרת קבוע:</a:t>
            </a:r>
          </a:p>
          <a:p>
            <a:pPr algn="l"/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define</a:t>
            </a:r>
            <a:r>
              <a:rPr lang="en-US" dirty="0"/>
              <a:t> &lt;name&gt; &lt;expression</a:t>
            </a:r>
            <a:r>
              <a:rPr lang="en-US" dirty="0" smtClean="0"/>
              <a:t>&gt;)</a:t>
            </a:r>
          </a:p>
          <a:p>
            <a:pPr algn="r" rtl="1"/>
            <a:r>
              <a:rPr lang="en-US" dirty="0"/>
              <a:t>&lt;name</a:t>
            </a:r>
            <a:r>
              <a:rPr lang="en-US" dirty="0" smtClean="0"/>
              <a:t>&gt;</a:t>
            </a:r>
            <a:r>
              <a:rPr lang="he-IL" dirty="0" smtClean="0">
                <a:cs typeface="David" panose="020E0502060401010101" pitchFamily="34" charset="-79"/>
              </a:rPr>
              <a:t> - שם הקבוע.</a:t>
            </a:r>
          </a:p>
          <a:p>
            <a:pPr algn="r" rtl="1"/>
            <a:r>
              <a:rPr lang="en-US" dirty="0"/>
              <a:t>&lt;expression</a:t>
            </a:r>
            <a:r>
              <a:rPr lang="en-US" dirty="0" smtClean="0"/>
              <a:t>&gt;</a:t>
            </a:r>
            <a:r>
              <a:rPr lang="he-IL" dirty="0" smtClean="0">
                <a:cs typeface="David" panose="020E0502060401010101" pitchFamily="34" charset="-79"/>
              </a:rPr>
              <a:t> - הערך (לאחר הערכה).</a:t>
            </a:r>
          </a:p>
          <a:p>
            <a:r>
              <a:rPr lang="en-US" dirty="0"/>
              <a:t>( </a:t>
            </a:r>
            <a:r>
              <a:rPr lang="en-US" dirty="0" smtClean="0">
                <a:solidFill>
                  <a:srgbClr val="0070C0"/>
                </a:solidFill>
              </a:rPr>
              <a:t>define</a:t>
            </a:r>
            <a:r>
              <a:rPr lang="he-IL" dirty="0" smtClean="0">
                <a:solidFill>
                  <a:srgbClr val="0070C0"/>
                </a:solidFill>
                <a:cs typeface="David" panose="020E0502060401010101" pitchFamily="34" charset="-79"/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PI </a:t>
            </a:r>
            <a:r>
              <a:rPr lang="he-IL" dirty="0" smtClean="0">
                <a:cs typeface="David" panose="020E0502060401010101" pitchFamily="34" charset="-79"/>
              </a:rPr>
              <a:t> </a:t>
            </a:r>
            <a:r>
              <a:rPr lang="en-US" dirty="0" smtClean="0"/>
              <a:t>3.14</a:t>
            </a:r>
            <a:r>
              <a:rPr lang="en-US" dirty="0"/>
              <a:t>)</a:t>
            </a:r>
            <a:endParaRPr lang="he-IL" dirty="0" smtClean="0">
              <a:cs typeface="David" panose="020E0502060401010101" pitchFamily="34" charset="-79"/>
            </a:endParaRPr>
          </a:p>
          <a:p>
            <a:pPr algn="r" rtl="1"/>
            <a:r>
              <a:rPr lang="he-IL" u="sng" dirty="0">
                <a:cs typeface="David" panose="020E0502060401010101" pitchFamily="34" charset="-79"/>
              </a:rPr>
              <a:t>להגדרת </a:t>
            </a:r>
            <a:r>
              <a:rPr lang="he-IL" u="sng" dirty="0" smtClean="0">
                <a:cs typeface="David" panose="020E0502060401010101" pitchFamily="34" charset="-79"/>
              </a:rPr>
              <a:t>פונקציה:</a:t>
            </a:r>
            <a:endParaRPr lang="he-IL" u="sng" dirty="0">
              <a:cs typeface="David" panose="020E0502060401010101" pitchFamily="34" charset="-79"/>
            </a:endParaRPr>
          </a:p>
          <a:p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define</a:t>
            </a:r>
            <a:r>
              <a:rPr lang="en-US" dirty="0"/>
              <a:t> </a:t>
            </a:r>
            <a:r>
              <a:rPr lang="en-US" dirty="0" smtClean="0"/>
              <a:t>(&lt;function name&gt; &lt;arg1&gt;…) </a:t>
            </a:r>
            <a:r>
              <a:rPr lang="en-US" dirty="0"/>
              <a:t>&lt;expression&gt;)</a:t>
            </a:r>
          </a:p>
          <a:p>
            <a:pPr algn="r" rtl="1"/>
            <a:r>
              <a:rPr lang="en-US" dirty="0"/>
              <a:t>(&lt;function name&gt; &lt;arg1</a:t>
            </a:r>
            <a:r>
              <a:rPr lang="en-US" dirty="0" smtClean="0"/>
              <a:t>&gt;…)</a:t>
            </a:r>
            <a:r>
              <a:rPr lang="he-IL" dirty="0" smtClean="0"/>
              <a:t> </a:t>
            </a:r>
            <a:r>
              <a:rPr lang="he-IL" dirty="0" smtClean="0">
                <a:cs typeface="David" panose="020E0502060401010101" pitchFamily="34" charset="-79"/>
              </a:rPr>
              <a:t>- </a:t>
            </a:r>
            <a:r>
              <a:rPr lang="he-IL" dirty="0">
                <a:cs typeface="David" panose="020E0502060401010101" pitchFamily="34" charset="-79"/>
              </a:rPr>
              <a:t>שם </a:t>
            </a:r>
            <a:r>
              <a:rPr lang="he-IL" dirty="0" smtClean="0">
                <a:cs typeface="David" panose="020E0502060401010101" pitchFamily="34" charset="-79"/>
              </a:rPr>
              <a:t>הפונקציה והארגומנטים.</a:t>
            </a:r>
            <a:endParaRPr lang="he-IL" dirty="0">
              <a:cs typeface="David" panose="020E0502060401010101" pitchFamily="34" charset="-79"/>
            </a:endParaRPr>
          </a:p>
          <a:p>
            <a:pPr algn="r" rtl="1"/>
            <a:r>
              <a:rPr lang="en-US" dirty="0"/>
              <a:t>&lt;expression&gt;</a:t>
            </a:r>
            <a:r>
              <a:rPr lang="he-IL" dirty="0">
                <a:cs typeface="David" panose="020E0502060401010101" pitchFamily="34" charset="-79"/>
              </a:rPr>
              <a:t> - </a:t>
            </a:r>
            <a:r>
              <a:rPr lang="he-IL" dirty="0" smtClean="0">
                <a:cs typeface="David" panose="020E0502060401010101" pitchFamily="34" charset="-79"/>
              </a:rPr>
              <a:t>גוף הפונקציה.</a:t>
            </a:r>
          </a:p>
          <a:p>
            <a:r>
              <a:rPr lang="en-US" dirty="0"/>
              <a:t>( </a:t>
            </a:r>
            <a:r>
              <a:rPr lang="en-US" dirty="0">
                <a:solidFill>
                  <a:srgbClr val="0070C0"/>
                </a:solidFill>
              </a:rPr>
              <a:t>define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Not a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( </a:t>
            </a:r>
            <a:r>
              <a:rPr lang="en-US" dirty="0" err="1" smtClean="0">
                <a:solidFill>
                  <a:srgbClr val="0070C0"/>
                </a:solidFill>
              </a:rPr>
              <a:t>cond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[</a:t>
            </a:r>
            <a:r>
              <a:rPr lang="en-US" dirty="0"/>
              <a:t>a </a:t>
            </a:r>
            <a:r>
              <a:rPr lang="en-US" dirty="0" smtClean="0"/>
              <a:t>      #</a:t>
            </a:r>
            <a:r>
              <a:rPr lang="en-US" dirty="0"/>
              <a:t>f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          [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#</a:t>
            </a:r>
            <a:r>
              <a:rPr lang="en-US" dirty="0"/>
              <a:t>t]))</a:t>
            </a:r>
            <a:endParaRPr lang="he-IL" dirty="0">
              <a:cs typeface="David" panose="020E0502060401010101" pitchFamily="34" charset="-79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0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הגדרת הפונקציה - הכרזה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>
                    <a:cs typeface="David" panose="020E0502060401010101" pitchFamily="34" charset="-79"/>
                  </a:rPr>
                  <a:t>כאשר מגדירים פונקציה יש להגדיר מה סוג הקלט ומה סוג הפלט (איזה סוג של משתנים הפונקציה יכולה לקבל ואיזה סוג של משתנים הפונקציה מחזירה).</a:t>
                </a:r>
              </a:p>
              <a:p>
                <a:pPr algn="r" rtl="1"/>
                <a:r>
                  <a:rPr lang="he-IL" dirty="0" smtClean="0">
                    <a:cs typeface="David" panose="020E0502060401010101" pitchFamily="34" charset="-79"/>
                  </a:rPr>
                  <a:t>לדוגמא:</a:t>
                </a:r>
                <a:endParaRPr lang="he-IL" dirty="0">
                  <a:cs typeface="David" panose="020E0502060401010101" pitchFamily="34" charset="-79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(: </a:t>
                </a:r>
                <a:r>
                  <a:rPr lang="en-US" dirty="0"/>
                  <a:t>f : Number -&gt; Number 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( </a:t>
                </a:r>
                <a:r>
                  <a:rPr lang="en-US" dirty="0">
                    <a:solidFill>
                      <a:srgbClr val="0070C0"/>
                    </a:solidFill>
                  </a:rPr>
                  <a:t>define</a:t>
                </a:r>
                <a:r>
                  <a:rPr lang="en-US" dirty="0"/>
                  <a:t> (f x</a:t>
                </a:r>
                <a:r>
                  <a:rPr lang="en-US" dirty="0" smtClean="0"/>
                  <a:t>)</a:t>
                </a:r>
                <a:br>
                  <a:rPr lang="en-US" dirty="0" smtClean="0"/>
                </a:br>
                <a:r>
                  <a:rPr lang="he-IL" dirty="0" smtClean="0">
                    <a:cs typeface="David" panose="020E0502060401010101" pitchFamily="34" charset="-79"/>
                  </a:rPr>
                  <a:t>		</a:t>
                </a:r>
                <a:r>
                  <a:rPr lang="en-US" dirty="0" smtClean="0">
                    <a:cs typeface="David" panose="020E0502060401010101" pitchFamily="34" charset="-79"/>
                  </a:rPr>
                  <a:t>   </a:t>
                </a:r>
                <a:r>
                  <a:rPr lang="en-US" dirty="0" smtClean="0"/>
                  <a:t>(* </a:t>
                </a:r>
                <a:r>
                  <a:rPr lang="en-US" dirty="0"/>
                  <a:t>x (+ x 1</a:t>
                </a:r>
                <a:r>
                  <a:rPr lang="en-US" dirty="0" smtClean="0"/>
                  <a:t>)))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79" t="-806" r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0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דוגמא נוספת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e-IL" dirty="0" smtClean="0">
                  <a:cs typeface="David" panose="020E0502060401010101" pitchFamily="34" charset="-79"/>
                </a:endParaRPr>
              </a:p>
              <a:p>
                <a:r>
                  <a:rPr lang="en-US" dirty="0" smtClean="0"/>
                  <a:t>(: </a:t>
                </a:r>
                <a:r>
                  <a:rPr lang="en-US" dirty="0"/>
                  <a:t>f : Number -&gt; Number</a:t>
                </a:r>
                <a:r>
                  <a:rPr lang="en-US" dirty="0" smtClean="0"/>
                  <a:t>)</a:t>
                </a:r>
              </a:p>
              <a:p>
                <a:r>
                  <a:rPr lang="en-US" dirty="0"/>
                  <a:t>(</a:t>
                </a:r>
                <a:r>
                  <a:rPr lang="en-US" dirty="0">
                    <a:solidFill>
                      <a:srgbClr val="0070C0"/>
                    </a:solidFill>
                  </a:rPr>
                  <a:t>define</a:t>
                </a:r>
                <a:r>
                  <a:rPr lang="en-US" dirty="0"/>
                  <a:t> (f x</a:t>
                </a:r>
                <a:r>
                  <a:rPr lang="en-US" dirty="0" smtClean="0"/>
                  <a:t>)</a:t>
                </a:r>
                <a:br>
                  <a:rPr lang="en-US" dirty="0" smtClean="0"/>
                </a:br>
                <a:r>
                  <a:rPr lang="en-US" dirty="0" smtClean="0"/>
                  <a:t>  	(</a:t>
                </a:r>
                <a:r>
                  <a:rPr lang="en-US" dirty="0">
                    <a:solidFill>
                      <a:srgbClr val="0070C0"/>
                    </a:solidFill>
                  </a:rPr>
                  <a:t>if</a:t>
                </a:r>
                <a:r>
                  <a:rPr lang="en-US" dirty="0"/>
                  <a:t> (and (&gt;= x 0) (&lt;= x 5)) </a:t>
                </a:r>
                <a:r>
                  <a:rPr lang="en-US" dirty="0" smtClean="0"/>
                  <a:t>  1    0</a:t>
                </a:r>
                <a:r>
                  <a:rPr lang="en-US" dirty="0"/>
                  <a:t>))</a:t>
                </a:r>
              </a:p>
              <a:p>
                <a:r>
                  <a:rPr lang="en-US" dirty="0"/>
                  <a:t>(test (f 0) =&gt; 1)</a:t>
                </a:r>
              </a:p>
              <a:p>
                <a:r>
                  <a:rPr lang="en-US" dirty="0"/>
                  <a:t>(test (f 5) =&gt; 1)</a:t>
                </a:r>
              </a:p>
              <a:p>
                <a:r>
                  <a:rPr lang="en-US" dirty="0"/>
                  <a:t>(test (f 3) =&gt; 1)</a:t>
                </a:r>
              </a:p>
              <a:p>
                <a:r>
                  <a:rPr lang="en-US" dirty="0"/>
                  <a:t>(test (f 5.1) =&gt; 0)</a:t>
                </a:r>
              </a:p>
              <a:p>
                <a:r>
                  <a:rPr lang="en-US" dirty="0"/>
                  <a:t>(test (f -0.1) =&gt; 0)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4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דוגמא נוספת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e-IL" dirty="0" smtClean="0">
                  <a:cs typeface="David" panose="020E0502060401010101" pitchFamily="34" charset="-79"/>
                </a:endParaRPr>
              </a:p>
              <a:p>
                <a:r>
                  <a:rPr lang="en-US" dirty="0" smtClean="0"/>
                  <a:t>(: </a:t>
                </a:r>
                <a:r>
                  <a:rPr lang="en-US" dirty="0"/>
                  <a:t>f : Number -&gt; Number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(</a:t>
                </a:r>
                <a:r>
                  <a:rPr lang="en-US" dirty="0">
                    <a:solidFill>
                      <a:srgbClr val="0070C0"/>
                    </a:solidFill>
                  </a:rPr>
                  <a:t>define</a:t>
                </a:r>
                <a:r>
                  <a:rPr lang="en-US" dirty="0"/>
                  <a:t> (f x</a:t>
                </a:r>
                <a:r>
                  <a:rPr lang="en-US" dirty="0" smtClean="0"/>
                  <a:t>)</a:t>
                </a:r>
                <a:br>
                  <a:rPr lang="en-US" dirty="0" smtClean="0"/>
                </a:br>
                <a:r>
                  <a:rPr lang="en-US" dirty="0" smtClean="0"/>
                  <a:t>  </a:t>
                </a:r>
                <a:r>
                  <a:rPr lang="en-US" dirty="0"/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cond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</a:t>
                </a:r>
                <a:r>
                  <a:rPr lang="en-US" dirty="0"/>
                  <a:t>[(and (&gt;= x 0) (&lt; x 5</a:t>
                </a:r>
                <a:r>
                  <a:rPr lang="en-US" dirty="0" smtClean="0"/>
                  <a:t>))     </a:t>
                </a:r>
                <a:r>
                  <a:rPr lang="en-US" dirty="0"/>
                  <a:t>2</a:t>
                </a:r>
                <a:r>
                  <a:rPr lang="en-US" dirty="0" smtClean="0"/>
                  <a:t>]</a:t>
                </a:r>
                <a:br>
                  <a:rPr lang="en-US" dirty="0" smtClean="0"/>
                </a:br>
                <a:r>
                  <a:rPr lang="en-US" dirty="0" smtClean="0"/>
                  <a:t>    </a:t>
                </a:r>
                <a:r>
                  <a:rPr lang="en-US" dirty="0"/>
                  <a:t>[(and (&gt;= x 5) (&lt; x 10</a:t>
                </a:r>
                <a:r>
                  <a:rPr lang="en-US" dirty="0" smtClean="0"/>
                  <a:t>))   </a:t>
                </a:r>
                <a:r>
                  <a:rPr lang="en-US" dirty="0"/>
                  <a:t>4</a:t>
                </a:r>
                <a:r>
                  <a:rPr lang="en-US" dirty="0" smtClean="0"/>
                  <a:t>]</a:t>
                </a:r>
                <a:br>
                  <a:rPr lang="en-US" dirty="0" smtClean="0"/>
                </a:br>
                <a:r>
                  <a:rPr lang="en-US" dirty="0" smtClean="0"/>
                  <a:t>    </a:t>
                </a:r>
                <a:r>
                  <a:rPr lang="en-US" dirty="0"/>
                  <a:t>[(&gt;= x 10</a:t>
                </a:r>
                <a:r>
                  <a:rPr lang="en-US" dirty="0" smtClean="0"/>
                  <a:t>)    </a:t>
                </a:r>
                <a:r>
                  <a:rPr lang="en-US" dirty="0"/>
                  <a:t>7</a:t>
                </a:r>
                <a:r>
                  <a:rPr lang="en-US" dirty="0" smtClean="0"/>
                  <a:t>]</a:t>
                </a:r>
                <a:br>
                  <a:rPr lang="en-US" dirty="0" smtClean="0"/>
                </a:br>
                <a:r>
                  <a:rPr lang="en-US" dirty="0" smtClean="0"/>
                  <a:t>    </a:t>
                </a:r>
                <a:r>
                  <a:rPr lang="en-US" dirty="0"/>
                  <a:t>[</a:t>
                </a:r>
                <a:r>
                  <a:rPr lang="en-US" dirty="0">
                    <a:solidFill>
                      <a:srgbClr val="0070C0"/>
                    </a:solidFill>
                  </a:rPr>
                  <a:t>else</a:t>
                </a:r>
                <a:r>
                  <a:rPr lang="en-US" dirty="0"/>
                  <a:t> (error 'f "The function is not </a:t>
                </a:r>
                <a:r>
                  <a:rPr lang="en-US" dirty="0" smtClean="0"/>
                  <a:t>defined </a:t>
                </a:r>
                <a:r>
                  <a:rPr lang="en-US" dirty="0"/>
                  <a:t>in ~s" x</a:t>
                </a:r>
                <a:r>
                  <a:rPr lang="en-US" dirty="0" smtClean="0"/>
                  <a:t>)]))</a:t>
                </a:r>
                <a:endParaRPr lang="en-US" dirty="0"/>
              </a:p>
              <a:p>
                <a:r>
                  <a:rPr lang="en-US" dirty="0"/>
                  <a:t>(test (f 0) =&gt; 2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(</a:t>
                </a:r>
                <a:r>
                  <a:rPr lang="en-US" dirty="0"/>
                  <a:t>test (f 5) =&gt; 4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(</a:t>
                </a:r>
                <a:r>
                  <a:rPr lang="en-US" dirty="0"/>
                  <a:t>test (f 10) =&gt; 7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(</a:t>
                </a:r>
                <a:r>
                  <a:rPr lang="en-US" dirty="0"/>
                  <a:t>test (f -1) =error&gt; "The function is not </a:t>
                </a:r>
                <a:r>
                  <a:rPr lang="en-US" dirty="0" smtClean="0"/>
                  <a:t>defined in -1")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39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הגדרת פונקציה - 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</a:t>
            </a:r>
            <a:r>
              <a:rPr lang="en-US" dirty="0" err="1" smtClean="0"/>
              <a:t>pl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#|</a:t>
            </a:r>
            <a:br>
              <a:rPr lang="en-US" dirty="0" smtClean="0"/>
            </a:br>
            <a:r>
              <a:rPr lang="en-US" dirty="0" smtClean="0"/>
              <a:t>Build </a:t>
            </a:r>
            <a:r>
              <a:rPr lang="en-US" dirty="0"/>
              <a:t>a function that takes as </a:t>
            </a:r>
            <a:r>
              <a:rPr lang="en-US" dirty="0" smtClean="0"/>
              <a:t>arguments </a:t>
            </a:r>
            <a:r>
              <a:rPr lang="en-US" dirty="0"/>
              <a:t>the two short sides of a right triangle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function outputs the length of the long side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|\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/>
              <a:t>| </a:t>
            </a:r>
            <a:r>
              <a:rPr lang="en-US" dirty="0" smtClean="0"/>
              <a:t>\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/>
              <a:t>x|  </a:t>
            </a:r>
            <a:r>
              <a:rPr lang="en-US" dirty="0" smtClean="0"/>
              <a:t>\?</a:t>
            </a:r>
            <a:br>
              <a:rPr lang="en-US" dirty="0" smtClean="0"/>
            </a:br>
            <a:r>
              <a:rPr lang="en-US" dirty="0" smtClean="0"/>
              <a:t>       |___\</a:t>
            </a:r>
            <a:br>
              <a:rPr lang="en-US" dirty="0" smtClean="0"/>
            </a:br>
            <a:r>
              <a:rPr lang="en-US" dirty="0" smtClean="0"/>
              <a:t>         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|#</a:t>
            </a:r>
          </a:p>
        </p:txBody>
      </p:sp>
    </p:spTree>
    <p:extLst>
      <p:ext uri="{BB962C8B-B14F-4D97-AF65-F5344CB8AC3E}">
        <p14:creationId xmlns:p14="http://schemas.microsoft.com/office/powerpoint/2010/main" val="1342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הסבר כללי על הפונקציה ופתרון מתמטי.</a:t>
            </a:r>
            <a:endParaRPr lang="en-US" dirty="0" smtClean="0"/>
          </a:p>
          <a:p>
            <a:r>
              <a:rPr lang="en-US" dirty="0" smtClean="0"/>
              <a:t>#|</a:t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dirty="0" err="1"/>
              <a:t>pyta</a:t>
            </a:r>
            <a:r>
              <a:rPr lang="en-US" dirty="0"/>
              <a:t> takes as </a:t>
            </a:r>
            <a:r>
              <a:rPr lang="en-US" dirty="0" smtClean="0"/>
              <a:t>arguments two (Naturals) </a:t>
            </a:r>
            <a:r>
              <a:rPr lang="en-US" dirty="0"/>
              <a:t>x and </a:t>
            </a:r>
            <a:r>
              <a:rPr lang="en-US" dirty="0" smtClean="0"/>
              <a:t>y,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short sides of a right triangle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function return the length of the long side (Number</a:t>
            </a:r>
            <a:r>
              <a:rPr lang="en-US" dirty="0" smtClean="0"/>
              <a:t>).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 x^2 + y^2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|#</a:t>
            </a:r>
            <a:endParaRPr lang="he-IL" dirty="0" smtClean="0">
              <a:cs typeface="David" panose="020E0502060401010101" pitchFamily="34" charset="-79"/>
            </a:endParaRPr>
          </a:p>
          <a:p>
            <a:pPr algn="r" rtl="1"/>
            <a:r>
              <a:rPr lang="he-IL" dirty="0" smtClean="0">
                <a:cs typeface="David" panose="020E0502060401010101" pitchFamily="34" charset="-79"/>
              </a:rPr>
              <a:t>הכרזה על הפונקציה, סוג </a:t>
            </a:r>
            <a:r>
              <a:rPr lang="he-IL" dirty="0">
                <a:cs typeface="David" panose="020E0502060401010101" pitchFamily="34" charset="-79"/>
              </a:rPr>
              <a:t>הקלט </a:t>
            </a:r>
            <a:r>
              <a:rPr lang="he-IL" dirty="0" smtClean="0">
                <a:cs typeface="David" panose="020E0502060401010101" pitchFamily="34" charset="-79"/>
              </a:rPr>
              <a:t>וסוג הפלט.</a:t>
            </a:r>
          </a:p>
          <a:p>
            <a:r>
              <a:rPr lang="en-US" dirty="0"/>
              <a:t>(: </a:t>
            </a:r>
            <a:r>
              <a:rPr lang="en-US" dirty="0" err="1"/>
              <a:t>pyta</a:t>
            </a:r>
            <a:r>
              <a:rPr lang="en-US" dirty="0"/>
              <a:t> : Natural </a:t>
            </a:r>
            <a:r>
              <a:rPr lang="en-US" dirty="0" err="1"/>
              <a:t>Natural</a:t>
            </a:r>
            <a:r>
              <a:rPr lang="en-US" dirty="0"/>
              <a:t> -&gt; Number</a:t>
            </a:r>
            <a:r>
              <a:rPr lang="en-US" dirty="0" smtClean="0"/>
              <a:t>)</a:t>
            </a:r>
            <a:endParaRPr lang="he-IL" dirty="0" smtClean="0">
              <a:cs typeface="David" panose="020E0502060401010101" pitchFamily="34" charset="-79"/>
            </a:endParaRPr>
          </a:p>
          <a:p>
            <a:pPr algn="r" rtl="1"/>
            <a:r>
              <a:rPr lang="he-IL" dirty="0" smtClean="0">
                <a:cs typeface="David" panose="020E0502060401010101" pitchFamily="34" charset="-79"/>
              </a:rPr>
              <a:t>הגדרת הפונקציה.</a:t>
            </a:r>
          </a:p>
          <a:p>
            <a:r>
              <a:rPr lang="es-ES" dirty="0"/>
              <a:t>(</a:t>
            </a:r>
            <a:r>
              <a:rPr lang="es-ES" dirty="0">
                <a:solidFill>
                  <a:srgbClr val="0070C0"/>
                </a:solidFill>
              </a:rPr>
              <a:t>define</a:t>
            </a:r>
            <a:r>
              <a:rPr lang="es-ES" dirty="0"/>
              <a:t> (</a:t>
            </a:r>
            <a:r>
              <a:rPr lang="es-ES" dirty="0" err="1"/>
              <a:t>pyta</a:t>
            </a:r>
            <a:r>
              <a:rPr lang="es-ES" dirty="0"/>
              <a:t> x y) (</a:t>
            </a:r>
            <a:r>
              <a:rPr lang="es-ES" dirty="0" err="1"/>
              <a:t>sqrt</a:t>
            </a:r>
            <a:r>
              <a:rPr lang="es-ES" dirty="0"/>
              <a:t> (+ (* x x) (* y y</a:t>
            </a:r>
            <a:r>
              <a:rPr lang="es-ES" dirty="0" smtClean="0"/>
              <a:t>))))</a:t>
            </a:r>
            <a:endParaRPr lang="he-IL" dirty="0" smtClean="0">
              <a:cs typeface="David" panose="020E0502060401010101" pitchFamily="34" charset="-79"/>
            </a:endParaRPr>
          </a:p>
          <a:p>
            <a:pPr algn="r" rtl="1"/>
            <a:r>
              <a:rPr lang="he-IL" dirty="0" smtClean="0">
                <a:cs typeface="David" panose="020E0502060401010101" pitchFamily="34" charset="-79"/>
              </a:rPr>
              <a:t>ביצוע בדיקות!</a:t>
            </a:r>
          </a:p>
          <a:p>
            <a:r>
              <a:rPr lang="en-US" dirty="0"/>
              <a:t>(test (</a:t>
            </a:r>
            <a:r>
              <a:rPr lang="en-US" dirty="0" err="1"/>
              <a:t>pyta</a:t>
            </a:r>
            <a:r>
              <a:rPr lang="en-US" dirty="0"/>
              <a:t> 3 4) =&gt; 5)     ; </a:t>
            </a:r>
            <a:r>
              <a:rPr lang="en-US" dirty="0" err="1"/>
              <a:t>sqrt</a:t>
            </a:r>
            <a:r>
              <a:rPr lang="en-US" dirty="0"/>
              <a:t>( 3^2 + 4^2) = </a:t>
            </a:r>
            <a:r>
              <a:rPr lang="en-US" dirty="0" smtClean="0"/>
              <a:t>5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test (</a:t>
            </a:r>
            <a:r>
              <a:rPr lang="en-US" dirty="0" err="1"/>
              <a:t>pyta</a:t>
            </a:r>
            <a:r>
              <a:rPr lang="en-US" dirty="0"/>
              <a:t> 5 12) =&gt; 13)   ; </a:t>
            </a:r>
            <a:r>
              <a:rPr lang="en-US" dirty="0" err="1"/>
              <a:t>sqrt</a:t>
            </a:r>
            <a:r>
              <a:rPr lang="en-US" dirty="0"/>
              <a:t>( 5^2 + 12^2) = </a:t>
            </a:r>
            <a:r>
              <a:rPr lang="en-US" dirty="0" smtClean="0"/>
              <a:t>13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test (</a:t>
            </a:r>
            <a:r>
              <a:rPr lang="en-US" dirty="0" err="1"/>
              <a:t>pyta</a:t>
            </a:r>
            <a:r>
              <a:rPr lang="en-US" dirty="0"/>
              <a:t> 8 15) =&gt; 17)   ; </a:t>
            </a:r>
            <a:r>
              <a:rPr lang="en-US" dirty="0" err="1"/>
              <a:t>sqrt</a:t>
            </a:r>
            <a:r>
              <a:rPr lang="en-US" dirty="0"/>
              <a:t>( 8^2 + 15^2) = 17</a:t>
            </a:r>
          </a:p>
        </p:txBody>
      </p:sp>
    </p:spTree>
    <p:extLst>
      <p:ext uri="{BB962C8B-B14F-4D97-AF65-F5344CB8AC3E}">
        <p14:creationId xmlns:p14="http://schemas.microsoft.com/office/powerpoint/2010/main" val="276092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הורדת תוכנת הקורס </a:t>
            </a:r>
            <a:r>
              <a:rPr lang="en-US" dirty="0"/>
              <a:t>Racket</a:t>
            </a:r>
            <a:r>
              <a:rPr lang="he-IL" dirty="0">
                <a:cs typeface="David" panose="020E0502060401010101" pitchFamily="34" charset="-79"/>
              </a:rPr>
              <a:t> והתקנת שפת הקורס </a:t>
            </a:r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הורדת </a:t>
            </a:r>
            <a:r>
              <a:rPr lang="en-US" dirty="0" smtClean="0"/>
              <a:t>Racket</a:t>
            </a:r>
            <a:r>
              <a:rPr lang="he-IL" dirty="0" smtClean="0">
                <a:cs typeface="David" panose="020E0502060401010101" pitchFamily="34" charset="-79"/>
              </a:rPr>
              <a:t> מהאתר - </a:t>
            </a:r>
            <a:r>
              <a:rPr lang="en-US" dirty="0">
                <a:hlinkClick r:id="rId2"/>
              </a:rPr>
              <a:t>http://racket-lang.org/download</a:t>
            </a:r>
            <a:r>
              <a:rPr lang="en-US" dirty="0" smtClean="0">
                <a:hlinkClick r:id="rId2"/>
              </a:rPr>
              <a:t>/</a:t>
            </a:r>
            <a:r>
              <a:rPr lang="he-IL" dirty="0" smtClean="0">
                <a:cs typeface="David" panose="020E0502060401010101" pitchFamily="34" charset="-79"/>
              </a:rPr>
              <a:t>.</a:t>
            </a:r>
          </a:p>
          <a:p>
            <a:pPr algn="r" rtl="1"/>
            <a:r>
              <a:rPr lang="he-IL" dirty="0" smtClean="0">
                <a:cs typeface="David" panose="020E0502060401010101" pitchFamily="34" charset="-79"/>
              </a:rPr>
              <a:t>התקנת </a:t>
            </a:r>
            <a:r>
              <a:rPr lang="en-US" dirty="0" smtClean="0"/>
              <a:t>PL</a:t>
            </a:r>
            <a:r>
              <a:rPr lang="he-IL" dirty="0" smtClean="0">
                <a:cs typeface="David" panose="020E0502060401010101" pitchFamily="34" charset="-79"/>
              </a:rPr>
              <a:t>:</a:t>
            </a:r>
          </a:p>
          <a:p>
            <a:pPr lvl="1" algn="r" rtl="1"/>
            <a:r>
              <a:rPr lang="he-IL" dirty="0" smtClean="0">
                <a:cs typeface="David" panose="020E0502060401010101" pitchFamily="34" charset="-79"/>
              </a:rPr>
              <a:t>פותחים את </a:t>
            </a:r>
            <a:r>
              <a:rPr lang="en-US" dirty="0" err="1" smtClean="0"/>
              <a:t>DrRacket</a:t>
            </a:r>
            <a:r>
              <a:rPr lang="he-IL" dirty="0" smtClean="0">
                <a:cs typeface="David" panose="020E0502060401010101" pitchFamily="34" charset="-79"/>
              </a:rPr>
              <a:t>.</a:t>
            </a:r>
          </a:p>
          <a:p>
            <a:pPr lvl="1" algn="r" rtl="1"/>
            <a:r>
              <a:rPr lang="he-IL" dirty="0" smtClean="0">
                <a:cs typeface="David" panose="020E0502060401010101" pitchFamily="34" charset="-79"/>
              </a:rPr>
              <a:t>בתפריט בוחרים </a:t>
            </a:r>
            <a:r>
              <a:rPr lang="en-US" dirty="0" smtClean="0"/>
              <a:t>File</a:t>
            </a:r>
            <a:r>
              <a:rPr lang="he-IL" dirty="0" smtClean="0">
                <a:cs typeface="David" panose="020E0502060401010101" pitchFamily="34" charset="-79"/>
              </a:rPr>
              <a:t> ולאחר מכן בוחרים </a:t>
            </a:r>
            <a:r>
              <a:rPr lang="en-US" dirty="0"/>
              <a:t>Install .</a:t>
            </a:r>
            <a:r>
              <a:rPr lang="en-US" dirty="0" err="1"/>
              <a:t>plt</a:t>
            </a:r>
            <a:r>
              <a:rPr lang="en-US" dirty="0"/>
              <a:t> </a:t>
            </a:r>
            <a:r>
              <a:rPr lang="en-US" dirty="0" smtClean="0"/>
              <a:t>File…</a:t>
            </a:r>
            <a:r>
              <a:rPr lang="he-IL" dirty="0" smtClean="0">
                <a:cs typeface="David" panose="020E0502060401010101" pitchFamily="34" charset="-79"/>
              </a:rPr>
              <a:t>.</a:t>
            </a:r>
          </a:p>
          <a:p>
            <a:pPr lvl="1" algn="r" rtl="1"/>
            <a:r>
              <a:rPr lang="he-IL" dirty="0" smtClean="0">
                <a:cs typeface="David" panose="020E0502060401010101" pitchFamily="34" charset="-79"/>
              </a:rPr>
              <a:t>בחלון שנפתח בתגית ה </a:t>
            </a:r>
            <a:r>
              <a:rPr lang="en-US" dirty="0" smtClean="0"/>
              <a:t>Web</a:t>
            </a:r>
            <a:r>
              <a:rPr lang="he-IL" dirty="0" smtClean="0">
                <a:cs typeface="David" panose="020E0502060401010101" pitchFamily="34" charset="-79"/>
              </a:rPr>
              <a:t> מזינים את הכתובת הבאה:</a:t>
            </a:r>
          </a:p>
          <a:p>
            <a:pPr lvl="1" algn="r" rtl="1"/>
            <a:r>
              <a:rPr lang="en-US" u="sng" dirty="0">
                <a:hlinkClick r:id="rId3"/>
              </a:rPr>
              <a:t>http://pl.barzilay.org/pl.plt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הורדת תוכנת הקורס </a:t>
            </a:r>
            <a:r>
              <a:rPr lang="en-US" dirty="0"/>
              <a:t>Racket</a:t>
            </a:r>
            <a:r>
              <a:rPr lang="he-IL" dirty="0">
                <a:cs typeface="David" panose="020E0502060401010101" pitchFamily="34" charset="-79"/>
              </a:rPr>
              <a:t> והתקנת שפת </a:t>
            </a:r>
            <a:r>
              <a:rPr lang="he-IL" dirty="0" smtClean="0">
                <a:cs typeface="David" panose="020E0502060401010101" pitchFamily="34" charset="-79"/>
              </a:rPr>
              <a:t>הקורס </a:t>
            </a:r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הגדרה אוטומטית של השפה </a:t>
            </a:r>
            <a:r>
              <a:rPr lang="en-US" dirty="0" smtClean="0"/>
              <a:t>PL</a:t>
            </a:r>
            <a:r>
              <a:rPr lang="he-IL" dirty="0" smtClean="0">
                <a:cs typeface="David" panose="020E0502060401010101" pitchFamily="34" charset="-79"/>
              </a:rPr>
              <a:t> וכיסוי בדיקות לקוד:</a:t>
            </a:r>
          </a:p>
          <a:p>
            <a:pPr lvl="1" algn="r" rtl="1"/>
            <a:r>
              <a:rPr lang="he-IL" dirty="0">
                <a:cs typeface="David" panose="020E0502060401010101" pitchFamily="34" charset="-79"/>
              </a:rPr>
              <a:t>בתפריט בוחרים </a:t>
            </a:r>
            <a:r>
              <a:rPr lang="en-US" dirty="0" smtClean="0"/>
              <a:t>Language</a:t>
            </a:r>
            <a:r>
              <a:rPr lang="he-IL" dirty="0" smtClean="0">
                <a:cs typeface="David" panose="020E0502060401010101" pitchFamily="34" charset="-79"/>
              </a:rPr>
              <a:t> ולאחר </a:t>
            </a:r>
            <a:r>
              <a:rPr lang="he-IL" dirty="0">
                <a:cs typeface="David" panose="020E0502060401010101" pitchFamily="34" charset="-79"/>
              </a:rPr>
              <a:t>מכן בוחרים </a:t>
            </a:r>
            <a:r>
              <a:rPr lang="en-US" dirty="0" smtClean="0"/>
              <a:t>Choose Language…</a:t>
            </a:r>
            <a:r>
              <a:rPr lang="he-IL" dirty="0" smtClean="0">
                <a:cs typeface="David" panose="020E0502060401010101" pitchFamily="34" charset="-79"/>
              </a:rPr>
              <a:t>.</a:t>
            </a:r>
            <a:endParaRPr lang="en-US" dirty="0" smtClean="0"/>
          </a:p>
          <a:p>
            <a:pPr lvl="1" algn="r" rtl="1"/>
            <a:r>
              <a:rPr lang="he-IL" dirty="0" smtClean="0">
                <a:cs typeface="David" panose="020E0502060401010101" pitchFamily="34" charset="-79"/>
              </a:rPr>
              <a:t>בוחרים </a:t>
            </a:r>
            <a:r>
              <a:rPr lang="en-US" dirty="0" smtClean="0"/>
              <a:t>The Racket Language</a:t>
            </a:r>
            <a:r>
              <a:rPr lang="he-IL" dirty="0" smtClean="0">
                <a:cs typeface="David" panose="020E0502060401010101" pitchFamily="34" charset="-79"/>
              </a:rPr>
              <a:t> ולוחצים על </a:t>
            </a:r>
            <a:r>
              <a:rPr lang="en-US" dirty="0" smtClean="0"/>
              <a:t>Show Details</a:t>
            </a:r>
            <a:r>
              <a:rPr lang="he-IL" dirty="0" smtClean="0">
                <a:cs typeface="David" panose="020E0502060401010101" pitchFamily="34" charset="-79"/>
              </a:rPr>
              <a:t>.</a:t>
            </a:r>
          </a:p>
          <a:p>
            <a:pPr lvl="1" algn="r" rtl="1"/>
            <a:r>
              <a:rPr lang="he-IL" dirty="0" smtClean="0">
                <a:cs typeface="David" panose="020E0502060401010101" pitchFamily="34" charset="-79"/>
              </a:rPr>
              <a:t>ב </a:t>
            </a:r>
            <a:r>
              <a:rPr lang="en-US" dirty="0" smtClean="0"/>
              <a:t>Dynamic Properties</a:t>
            </a:r>
            <a:r>
              <a:rPr lang="he-IL" dirty="0" smtClean="0">
                <a:cs typeface="David" panose="020E0502060401010101" pitchFamily="34" charset="-79"/>
              </a:rPr>
              <a:t> מסמנים </a:t>
            </a:r>
            <a:r>
              <a:rPr lang="en-US" dirty="0" smtClean="0"/>
              <a:t>Syntactic test suite coverage</a:t>
            </a:r>
            <a:r>
              <a:rPr lang="he-IL" dirty="0" smtClean="0">
                <a:cs typeface="David" panose="020E0502060401010101" pitchFamily="34" charset="-79"/>
              </a:rPr>
              <a:t>, אפשרות זו נועדה לוודא שהבדיקות מכסות את כל הקוד.</a:t>
            </a:r>
          </a:p>
          <a:p>
            <a:pPr lvl="1" algn="r" rtl="1"/>
            <a:r>
              <a:rPr lang="he-IL" dirty="0" smtClean="0">
                <a:cs typeface="David" panose="020E0502060401010101" pitchFamily="34" charset="-79"/>
              </a:rPr>
              <a:t>ב </a:t>
            </a:r>
            <a:r>
              <a:rPr lang="en-US" dirty="0" smtClean="0"/>
              <a:t>Automatic #</a:t>
            </a:r>
            <a:r>
              <a:rPr lang="en-US" dirty="0" err="1" smtClean="0"/>
              <a:t>lang</a:t>
            </a:r>
            <a:r>
              <a:rPr lang="en-US" dirty="0" smtClean="0"/>
              <a:t> line</a:t>
            </a:r>
            <a:r>
              <a:rPr lang="he-IL" dirty="0" smtClean="0">
                <a:cs typeface="David" panose="020E0502060401010101" pitchFamily="34" charset="-79"/>
              </a:rPr>
              <a:t> יש להזין </a:t>
            </a:r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</a:t>
            </a:r>
            <a:r>
              <a:rPr lang="en-US" dirty="0" err="1" smtClean="0"/>
              <a:t>pl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>
                <a:cs typeface="David" panose="020E0502060401010101" pitchFamily="34" charset="-79"/>
              </a:rPr>
              <a:t>בכל קובץ </a:t>
            </a:r>
            <a:r>
              <a:rPr lang="he-IL" dirty="0" err="1" smtClean="0">
                <a:cs typeface="David" panose="020E0502060401010101" pitchFamily="34" charset="-79"/>
              </a:rPr>
              <a:t>תוכנית</a:t>
            </a:r>
            <a:r>
              <a:rPr lang="he-IL" dirty="0" smtClean="0">
                <a:cs typeface="David" panose="020E0502060401010101" pitchFamily="34" charset="-79"/>
              </a:rPr>
              <a:t> של </a:t>
            </a:r>
            <a:r>
              <a:rPr lang="en-US" dirty="0" smtClean="0"/>
              <a:t>Racket</a:t>
            </a:r>
            <a:r>
              <a:rPr lang="he-IL" dirty="0" smtClean="0">
                <a:cs typeface="David" panose="020E0502060401010101" pitchFamily="34" charset="-79"/>
              </a:rPr>
              <a:t> יש לציין את השפה בה נכתב הקוד, אפשרות זו גורמת לכך שכל קובץ חדש שיפתח בתחילת הקוד תתווסף הצהרת השפה (</a:t>
            </a:r>
            <a:r>
              <a:rPr lang="en-US" dirty="0" smtClean="0"/>
              <a:t>PL</a:t>
            </a:r>
            <a:r>
              <a:rPr lang="he-IL" dirty="0" smtClean="0">
                <a:cs typeface="David" panose="020E0502060401010101" pitchFamily="34" charset="-79"/>
              </a:rPr>
              <a:t>) אוטומטית.</a:t>
            </a:r>
          </a:p>
          <a:p>
            <a:pPr algn="r" rtl="1"/>
            <a:r>
              <a:rPr lang="he-IL" dirty="0" smtClean="0">
                <a:cs typeface="David" panose="020E0502060401010101" pitchFamily="34" charset="-79"/>
              </a:rPr>
              <a:t>לאחר אישור ההגדרות כדאי להריץ לבדיקת תקינות ההגדרות.</a:t>
            </a:r>
          </a:p>
        </p:txBody>
      </p:sp>
    </p:spTree>
    <p:extLst>
      <p:ext uri="{BB962C8B-B14F-4D97-AF65-F5344CB8AC3E}">
        <p14:creationId xmlns:p14="http://schemas.microsoft.com/office/powerpoint/2010/main" val="6040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413" b="941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589213" y="4664507"/>
            <a:ext cx="8915400" cy="1196543"/>
          </a:xfrm>
        </p:spPr>
        <p:txBody>
          <a:bodyPr/>
          <a:lstStyle/>
          <a:p>
            <a:pPr algn="r" rtl="1"/>
            <a:r>
              <a:rPr lang="en-US" dirty="0"/>
              <a:t>Definitions </a:t>
            </a:r>
            <a:r>
              <a:rPr lang="en-US" dirty="0" smtClean="0"/>
              <a:t>Area</a:t>
            </a:r>
            <a:r>
              <a:rPr lang="he-IL" dirty="0" smtClean="0">
                <a:cs typeface="David" panose="020E0502060401010101" pitchFamily="34" charset="-79"/>
              </a:rPr>
              <a:t> : גוף התוכנית – הגדרות, פונקציות </a:t>
            </a:r>
            <a:r>
              <a:rPr lang="he-IL" dirty="0" err="1" smtClean="0">
                <a:cs typeface="David" panose="020E0502060401010101" pitchFamily="34" charset="-79"/>
              </a:rPr>
              <a:t>וכו</a:t>
            </a:r>
            <a:r>
              <a:rPr lang="he-IL" dirty="0" smtClean="0">
                <a:cs typeface="David" panose="020E0502060401010101" pitchFamily="34" charset="-79"/>
              </a:rPr>
              <a:t>'.</a:t>
            </a:r>
            <a:r>
              <a:rPr lang="he-IL" dirty="0">
                <a:cs typeface="David" panose="020E0502060401010101" pitchFamily="34" charset="-79"/>
              </a:rPr>
              <a:t> </a:t>
            </a:r>
            <a:r>
              <a:rPr lang="he-IL" dirty="0" smtClean="0">
                <a:cs typeface="David" panose="020E0502060401010101" pitchFamily="34" charset="-79"/>
              </a:rPr>
              <a:t>את קובץ ההגדרות זה אפשר </a:t>
            </a:r>
            <a:r>
              <a:rPr lang="he-IL" dirty="0">
                <a:cs typeface="David" panose="020E0502060401010101" pitchFamily="34" charset="-79"/>
              </a:rPr>
              <a:t>לשמרו ולהשתמש בהגדרות הללו שוב ושוב. סיומת קובץ כזה היא </a:t>
            </a:r>
            <a:r>
              <a:rPr lang="en-US" dirty="0"/>
              <a:t>".</a:t>
            </a:r>
            <a:r>
              <a:rPr lang="en-US" dirty="0" err="1"/>
              <a:t>plt</a:t>
            </a:r>
            <a:r>
              <a:rPr lang="en-US" dirty="0"/>
              <a:t>”</a:t>
            </a:r>
            <a:r>
              <a:rPr lang="he-IL" dirty="0" smtClean="0">
                <a:cs typeface="David" panose="020E0502060401010101" pitchFamily="34" charset="-79"/>
              </a:rPr>
              <a:t>.</a:t>
            </a:r>
          </a:p>
          <a:p>
            <a:pPr algn="r" rtl="1"/>
            <a:r>
              <a:rPr lang="en-US" dirty="0"/>
              <a:t>Interaction </a:t>
            </a:r>
            <a:r>
              <a:rPr lang="en-US" dirty="0" smtClean="0"/>
              <a:t>Area</a:t>
            </a:r>
            <a:r>
              <a:rPr lang="he-IL" dirty="0">
                <a:cs typeface="David" panose="020E0502060401010101" pitchFamily="34" charset="-79"/>
              </a:rPr>
              <a:t> </a:t>
            </a:r>
            <a:r>
              <a:rPr lang="he-IL" dirty="0" smtClean="0">
                <a:cs typeface="David" panose="020E0502060401010101" pitchFamily="34" charset="-79"/>
              </a:rPr>
              <a:t>: קלט ופלט.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5060" y="1508760"/>
            <a:ext cx="171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Definitions Area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0867" y="3421380"/>
            <a:ext cx="16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Interaction Area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3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כתיבה ב </a:t>
            </a:r>
            <a:r>
              <a:rPr lang="en-US" dirty="0" smtClean="0"/>
              <a:t>Racket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עצמים בסיסיים:</a:t>
            </a:r>
            <a:endParaRPr lang="he-IL" dirty="0">
              <a:cs typeface="David" panose="020E0502060401010101" pitchFamily="34" charset="-79"/>
            </a:endParaRPr>
          </a:p>
          <a:p>
            <a:pPr lvl="1"/>
            <a:r>
              <a:rPr lang="en-US" dirty="0"/>
              <a:t>Booleans: true, </a:t>
            </a:r>
            <a:r>
              <a:rPr lang="en-US" dirty="0" smtClean="0"/>
              <a:t>false.</a:t>
            </a:r>
          </a:p>
          <a:p>
            <a:pPr lvl="1"/>
            <a:r>
              <a:rPr lang="en-US" dirty="0"/>
              <a:t>Numbers: 1, 0.5, ½, </a:t>
            </a:r>
            <a:r>
              <a:rPr lang="en-US" dirty="0" smtClean="0"/>
              <a:t>1+2i.</a:t>
            </a:r>
            <a:endParaRPr lang="he-IL" dirty="0" smtClean="0">
              <a:cs typeface="David" panose="020E0502060401010101" pitchFamily="34" charset="-79"/>
            </a:endParaRPr>
          </a:p>
          <a:p>
            <a:pPr lvl="1"/>
            <a:r>
              <a:rPr lang="en-US" dirty="0"/>
              <a:t>Strings: </a:t>
            </a:r>
            <a:r>
              <a:rPr lang="en-US" dirty="0" smtClean="0"/>
              <a:t>"apple“ (</a:t>
            </a:r>
            <a:r>
              <a:rPr lang="he-IL" dirty="0" smtClean="0">
                <a:cs typeface="David" panose="020E0502060401010101" pitchFamily="34" charset="-79"/>
              </a:rPr>
              <a:t>פתיחת משפט וסגירתו בעזרת סוגריים כפולים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Symbols: </a:t>
            </a:r>
            <a:r>
              <a:rPr lang="en-US" dirty="0" smtClean="0"/>
              <a:t>'apple (</a:t>
            </a:r>
            <a:r>
              <a:rPr lang="he-IL" dirty="0" smtClean="0">
                <a:cs typeface="David" panose="020E0502060401010101" pitchFamily="34" charset="-79"/>
              </a:rPr>
              <a:t>גרש בודד ללא רווחים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Characters: #\a, #\</a:t>
            </a:r>
            <a:r>
              <a:rPr lang="en-US" dirty="0" smtClean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30120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כתיבה ב </a:t>
            </a:r>
            <a:r>
              <a:rPr lang="en-US" dirty="0" smtClean="0"/>
              <a:t>Racket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כתיבת ביטויים ואופרטורים – ב </a:t>
            </a:r>
            <a:r>
              <a:rPr lang="en-US" dirty="0" smtClean="0"/>
              <a:t>Racket</a:t>
            </a:r>
            <a:r>
              <a:rPr lang="he-IL" dirty="0" smtClean="0">
                <a:cs typeface="David" panose="020E0502060401010101" pitchFamily="34" charset="-79"/>
              </a:rPr>
              <a:t> האופרטורים הם </a:t>
            </a:r>
            <a:r>
              <a:rPr lang="en-US" dirty="0" smtClean="0"/>
              <a:t>Prefix</a:t>
            </a:r>
            <a:r>
              <a:rPr lang="he-IL" dirty="0" smtClean="0">
                <a:cs typeface="David" panose="020E0502060401010101" pitchFamily="34" charset="-79"/>
              </a:rPr>
              <a:t> ועטופים בסוגריים לדוגמא:</a:t>
            </a:r>
          </a:p>
          <a:p>
            <a:pPr lvl="1" algn="r" rtl="1"/>
            <a:r>
              <a:rPr lang="he-IL" dirty="0" smtClean="0">
                <a:cs typeface="David" panose="020E0502060401010101" pitchFamily="34" charset="-79"/>
              </a:rPr>
              <a:t>חיבור: </a:t>
            </a:r>
            <a:r>
              <a:rPr lang="en-US" dirty="0"/>
              <a:t>(+ 1 2</a:t>
            </a:r>
            <a:r>
              <a:rPr lang="en-US" dirty="0" smtClean="0"/>
              <a:t>)</a:t>
            </a:r>
            <a:endParaRPr lang="he-IL" dirty="0" smtClean="0">
              <a:cs typeface="David" panose="020E0502060401010101" pitchFamily="34" charset="-79"/>
            </a:endParaRPr>
          </a:p>
          <a:p>
            <a:pPr lvl="1" algn="r" rtl="1"/>
            <a:r>
              <a:rPr lang="he-IL" dirty="0" smtClean="0">
                <a:cs typeface="David" panose="020E0502060401010101" pitchFamily="34" charset="-79"/>
              </a:rPr>
              <a:t>חיסור: </a:t>
            </a:r>
            <a:r>
              <a:rPr lang="en-US" dirty="0" smtClean="0"/>
              <a:t>(- </a:t>
            </a:r>
            <a:r>
              <a:rPr lang="en-US" dirty="0"/>
              <a:t>1 2</a:t>
            </a:r>
            <a:r>
              <a:rPr lang="en-US" dirty="0" smtClean="0"/>
              <a:t>)</a:t>
            </a:r>
          </a:p>
          <a:p>
            <a:pPr lvl="1" algn="r" rtl="1"/>
            <a:r>
              <a:rPr lang="he-IL" dirty="0" smtClean="0">
                <a:cs typeface="David" panose="020E0502060401010101" pitchFamily="34" charset="-79"/>
              </a:rPr>
              <a:t>שרשור מחרוזות: </a:t>
            </a:r>
            <a:r>
              <a:rPr lang="en-US" dirty="0"/>
              <a:t>( string-append "a" "b</a:t>
            </a:r>
            <a:r>
              <a:rPr lang="en-US" dirty="0" smtClean="0"/>
              <a:t>")</a:t>
            </a:r>
            <a:endParaRPr lang="he-IL" dirty="0">
              <a:cs typeface="David" panose="020E0502060401010101" pitchFamily="34" charset="-79"/>
            </a:endParaRPr>
          </a:p>
          <a:p>
            <a:pPr algn="r" rtl="1"/>
            <a:r>
              <a:rPr lang="he-IL" dirty="0" smtClean="0">
                <a:cs typeface="David" panose="020E0502060401010101" pitchFamily="34" charset="-79"/>
              </a:rPr>
              <a:t>באופן כללי ביטויים ב </a:t>
            </a:r>
            <a:r>
              <a:rPr lang="en-US" dirty="0" smtClean="0"/>
              <a:t>Racket</a:t>
            </a:r>
            <a:r>
              <a:rPr lang="he-IL" dirty="0">
                <a:cs typeface="David" panose="020E0502060401010101" pitchFamily="34" charset="-79"/>
              </a:rPr>
              <a:t> </a:t>
            </a:r>
            <a:r>
              <a:rPr lang="he-IL" dirty="0" smtClean="0">
                <a:cs typeface="David" panose="020E0502060401010101" pitchFamily="34" charset="-79"/>
              </a:rPr>
              <a:t>מתחלקים ל 3:</a:t>
            </a:r>
          </a:p>
          <a:p>
            <a:pPr lvl="1" algn="r" rtl="1"/>
            <a:r>
              <a:rPr lang="he-IL" dirty="0" smtClean="0">
                <a:cs typeface="David" panose="020E0502060401010101" pitchFamily="34" charset="-79"/>
              </a:rPr>
              <a:t>עצמים: נכתבים ללא סוגריים (כגון מספרים מחרוזות וכו').</a:t>
            </a:r>
          </a:p>
          <a:p>
            <a:pPr lvl="1" algn="r" rtl="1"/>
            <a:r>
              <a:rPr lang="he-IL" dirty="0" smtClean="0">
                <a:cs typeface="David" panose="020E0502060401010101" pitchFamily="34" charset="-79"/>
              </a:rPr>
              <a:t>ביטויים הכוללים אופרטורים: </a:t>
            </a:r>
            <a:r>
              <a:rPr lang="en-US" dirty="0" smtClean="0"/>
              <a:t>(&lt;expression1&gt;   &lt;expression2&gt;…)</a:t>
            </a:r>
            <a:r>
              <a:rPr lang="he-IL" dirty="0" smtClean="0">
                <a:cs typeface="David" panose="020E0502060401010101" pitchFamily="34" charset="-79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expression1</a:t>
            </a:r>
            <a:r>
              <a:rPr lang="en-US" dirty="0" smtClean="0"/>
              <a:t>&gt;</a:t>
            </a:r>
            <a:r>
              <a:rPr lang="he-IL" dirty="0" smtClean="0">
                <a:cs typeface="David" panose="020E0502060401010101" pitchFamily="34" charset="-79"/>
              </a:rPr>
              <a:t> - הפונקציה (לדוגמא: +, </a:t>
            </a:r>
            <a:r>
              <a:rPr lang="en-US" dirty="0" smtClean="0"/>
              <a:t>string-append</a:t>
            </a:r>
            <a:r>
              <a:rPr lang="he-IL" dirty="0" smtClean="0">
                <a:cs typeface="David" panose="020E0502060401010101" pitchFamily="34" charset="-79"/>
              </a:rPr>
              <a:t>, *, &lt; וכו').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>
                <a:cs typeface="David" panose="020E0502060401010101" pitchFamily="34" charset="-79"/>
              </a:rPr>
              <a:t>ניתן לקבל מידע על </a:t>
            </a:r>
            <a:r>
              <a:rPr lang="he-IL" dirty="0" smtClean="0">
                <a:cs typeface="David" panose="020E0502060401010101" pitchFamily="34" charset="-79"/>
              </a:rPr>
              <a:t>אופרטור </a:t>
            </a:r>
            <a:r>
              <a:rPr lang="he-IL" dirty="0">
                <a:cs typeface="David" panose="020E0502060401010101" pitchFamily="34" charset="-79"/>
              </a:rPr>
              <a:t>בעזרת קליק ימני, </a:t>
            </a:r>
            <a:r>
              <a:rPr lang="en-US" dirty="0"/>
              <a:t>Search in Help Desk for “…”</a:t>
            </a:r>
            <a:r>
              <a:rPr lang="he-IL" dirty="0" smtClean="0">
                <a:cs typeface="David" panose="020E0502060401010101" pitchFamily="34" charset="-79"/>
              </a:rPr>
              <a:t>.</a:t>
            </a:r>
          </a:p>
          <a:p>
            <a:pPr lvl="1" algn="r" rtl="1"/>
            <a:r>
              <a:rPr lang="he-IL" dirty="0" smtClean="0">
                <a:cs typeface="David" panose="020E0502060401010101" pitchFamily="34" charset="-79"/>
              </a:rPr>
              <a:t>ביטויים מיוחדים המשתמשים במילים שמורות כגון: התניות –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if</a:t>
            </a:r>
            <a:r>
              <a:rPr lang="en-US" dirty="0" smtClean="0"/>
              <a:t> &lt;</a:t>
            </a:r>
            <a:r>
              <a:rPr lang="en-US" dirty="0" err="1"/>
              <a:t>exp</a:t>
            </a:r>
            <a:r>
              <a:rPr lang="en-US" dirty="0" smtClean="0"/>
              <a:t>&gt;…), (</a:t>
            </a:r>
            <a:r>
              <a:rPr lang="en-US" dirty="0" err="1" smtClean="0">
                <a:solidFill>
                  <a:srgbClr val="0070C0"/>
                </a:solidFill>
              </a:rPr>
              <a:t>cond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&lt;</a:t>
            </a:r>
            <a:r>
              <a:rPr lang="en-US" dirty="0" err="1"/>
              <a:t>exp</a:t>
            </a:r>
            <a:r>
              <a:rPr lang="en-US" dirty="0"/>
              <a:t>&gt;</a:t>
            </a:r>
            <a:r>
              <a:rPr lang="en-US" dirty="0" smtClean="0"/>
              <a:t>…)</a:t>
            </a:r>
            <a:r>
              <a:rPr lang="he-IL" dirty="0" smtClean="0">
                <a:cs typeface="David" panose="020E0502060401010101" pitchFamily="34" charset="-79"/>
              </a:rPr>
              <a:t>, השמה 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define</a:t>
            </a:r>
            <a:r>
              <a:rPr lang="en-US" dirty="0" smtClean="0"/>
              <a:t> &lt;name&gt; </a:t>
            </a:r>
            <a:r>
              <a:rPr lang="en-US" dirty="0"/>
              <a:t>&lt;</a:t>
            </a:r>
            <a:r>
              <a:rPr lang="en-US" dirty="0" err="1"/>
              <a:t>exp</a:t>
            </a:r>
            <a:r>
              <a:rPr lang="en-US" dirty="0" smtClean="0"/>
              <a:t>&gt;)</a:t>
            </a:r>
            <a:r>
              <a:rPr lang="he-IL" dirty="0" smtClean="0">
                <a:cs typeface="David" panose="020E0502060401010101" pitchFamily="34" charset="-79"/>
              </a:rPr>
              <a:t>,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let </a:t>
            </a:r>
            <a:r>
              <a:rPr lang="en-US" dirty="0" smtClean="0"/>
              <a:t>&lt;name</a:t>
            </a:r>
            <a:r>
              <a:rPr lang="en-US" dirty="0"/>
              <a:t>&gt; &lt;</a:t>
            </a:r>
            <a:r>
              <a:rPr lang="en-US" dirty="0" err="1"/>
              <a:t>exp</a:t>
            </a:r>
            <a:r>
              <a:rPr lang="en-US" dirty="0" smtClean="0"/>
              <a:t>&gt;)</a:t>
            </a:r>
            <a:r>
              <a:rPr lang="he-IL" dirty="0" smtClean="0">
                <a:cs typeface="David" panose="020E0502060401010101" pitchFamily="34" charset="-79"/>
              </a:rPr>
              <a:t>, הכרזה – </a:t>
            </a:r>
            <a:r>
              <a:rPr lang="en-US" dirty="0" smtClean="0"/>
              <a:t>(: &lt;name&gt; : …)</a:t>
            </a:r>
            <a:r>
              <a:rPr lang="he-IL" dirty="0" smtClean="0">
                <a:cs typeface="David" panose="020E0502060401010101" pitchFamily="34" charset="-79"/>
              </a:rPr>
              <a:t>, ועוד</a:t>
            </a:r>
          </a:p>
          <a:p>
            <a:pPr lvl="1" algn="r" rtl="1"/>
            <a:r>
              <a:rPr lang="he-IL" b="1" dirty="0" smtClean="0">
                <a:solidFill>
                  <a:srgbClr val="FF0000"/>
                </a:solidFill>
                <a:cs typeface="David" panose="020E0502060401010101" pitchFamily="34" charset="-79"/>
              </a:rPr>
              <a:t>הערה: ב </a:t>
            </a:r>
            <a:r>
              <a:rPr lang="en-US" b="1" dirty="0" smtClean="0">
                <a:solidFill>
                  <a:srgbClr val="FF0000"/>
                </a:solidFill>
              </a:rPr>
              <a:t>Racket</a:t>
            </a:r>
            <a:r>
              <a:rPr lang="he-IL" b="1" dirty="0" smtClean="0">
                <a:solidFill>
                  <a:srgbClr val="FF0000"/>
                </a:solidFill>
                <a:cs typeface="David" panose="020E0502060401010101" pitchFamily="34" charset="-79"/>
              </a:rPr>
              <a:t> הסימנים +,-,* וכו' נחשבים כפונקציות לכל דבר.</a:t>
            </a:r>
          </a:p>
        </p:txBody>
      </p:sp>
    </p:spTree>
    <p:extLst>
      <p:ext uri="{BB962C8B-B14F-4D97-AF65-F5344CB8AC3E}">
        <p14:creationId xmlns:p14="http://schemas.microsoft.com/office/powerpoint/2010/main" val="199601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כתיבה ב </a:t>
            </a:r>
            <a:r>
              <a:rPr lang="en-US" dirty="0"/>
              <a:t>Racket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כתיבת הערות:</a:t>
            </a:r>
          </a:p>
          <a:p>
            <a:pPr lvl="1" algn="r" rtl="1"/>
            <a:r>
              <a:rPr lang="he-IL" dirty="0" smtClean="0">
                <a:cs typeface="David" panose="020E0502060401010101" pitchFamily="34" charset="-79"/>
              </a:rPr>
              <a:t>כתיבת שורה בודדת תעשה בעזרת </a:t>
            </a:r>
            <a:r>
              <a:rPr lang="en-US" dirty="0" smtClean="0"/>
              <a:t>;;</a:t>
            </a:r>
            <a:r>
              <a:rPr lang="he-IL" dirty="0" smtClean="0">
                <a:cs typeface="David" panose="020E0502060401010101" pitchFamily="34" charset="-79"/>
              </a:rPr>
              <a:t> לדוגמא: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;;</a:t>
            </a:r>
            <a:r>
              <a:rPr lang="en-US" dirty="0"/>
              <a:t> comment</a:t>
            </a:r>
            <a:endParaRPr lang="en-US" dirty="0" smtClean="0"/>
          </a:p>
          <a:p>
            <a:pPr lvl="1" algn="r" rtl="1"/>
            <a:r>
              <a:rPr lang="he-IL" dirty="0" smtClean="0">
                <a:cs typeface="David" panose="020E0502060401010101" pitchFamily="34" charset="-79"/>
              </a:rPr>
              <a:t>כתיבת הערה בהמשך לשורת קוד תעשה בעזרת </a:t>
            </a:r>
            <a:r>
              <a:rPr lang="en-US" dirty="0" smtClean="0"/>
              <a:t>;</a:t>
            </a:r>
            <a:r>
              <a:rPr lang="he-IL" dirty="0">
                <a:cs typeface="David" panose="020E0502060401010101" pitchFamily="34" charset="-79"/>
              </a:rPr>
              <a:t> </a:t>
            </a:r>
            <a:r>
              <a:rPr lang="he-IL" dirty="0" smtClean="0">
                <a:cs typeface="David" panose="020E0502060401010101" pitchFamily="34" charset="-79"/>
              </a:rPr>
              <a:t>לדוגמא:</a:t>
            </a:r>
          </a:p>
          <a:p>
            <a:pPr marL="457200" lvl="1" indent="0" algn="l">
              <a:buNone/>
            </a:pPr>
            <a:r>
              <a:rPr lang="en-US" dirty="0" smtClean="0"/>
              <a:t>(+ 5 6)	; 5 + 6 = 11</a:t>
            </a:r>
            <a:endParaRPr lang="he-IL" dirty="0" smtClean="0">
              <a:cs typeface="David" panose="020E0502060401010101" pitchFamily="34" charset="-79"/>
            </a:endParaRPr>
          </a:p>
          <a:p>
            <a:pPr lvl="1" algn="r" rtl="1"/>
            <a:r>
              <a:rPr lang="he-IL" dirty="0" smtClean="0">
                <a:cs typeface="David" panose="020E0502060401010101" pitchFamily="34" charset="-79"/>
              </a:rPr>
              <a:t>כתיבת בלוק הערות יעשה בעזרת |#</a:t>
            </a:r>
            <a:r>
              <a:rPr lang="he-IL" dirty="0">
                <a:cs typeface="David" panose="020E0502060401010101" pitchFamily="34" charset="-79"/>
              </a:rPr>
              <a:t> </a:t>
            </a:r>
            <a:r>
              <a:rPr lang="he-IL" dirty="0" smtClean="0">
                <a:cs typeface="David" panose="020E0502060401010101" pitchFamily="34" charset="-79"/>
              </a:rPr>
              <a:t>ו- #| לדוגמא:</a:t>
            </a:r>
          </a:p>
          <a:p>
            <a:pPr marL="457200" lvl="1" indent="0" algn="l">
              <a:buNone/>
            </a:pPr>
            <a:r>
              <a:rPr lang="en-US" dirty="0" smtClean="0"/>
              <a:t>#|</a:t>
            </a:r>
          </a:p>
          <a:p>
            <a:pPr marL="457200" lvl="1" indent="0" algn="l">
              <a:buNone/>
            </a:pPr>
            <a:r>
              <a:rPr lang="en-US" dirty="0"/>
              <a:t>	</a:t>
            </a:r>
            <a:r>
              <a:rPr lang="en-US" dirty="0" smtClean="0"/>
              <a:t>this program does…</a:t>
            </a:r>
          </a:p>
          <a:p>
            <a:pPr marL="457200" lvl="1" indent="0" algn="l">
              <a:buNone/>
            </a:pPr>
            <a:r>
              <a:rPr lang="en-US" dirty="0" smtClean="0"/>
              <a:t>|#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7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lang</a:t>
            </a:r>
            <a:r>
              <a:rPr lang="en-US" dirty="0" smtClean="0"/>
              <a:t> </a:t>
            </a:r>
            <a:r>
              <a:rPr lang="en-US" dirty="0" err="1" smtClean="0"/>
              <a:t>pl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#|</a:t>
            </a:r>
            <a:br>
              <a:rPr lang="en-US" dirty="0" smtClean="0"/>
            </a:br>
            <a:r>
              <a:rPr lang="en-US" dirty="0" smtClean="0"/>
              <a:t>Assume that the two short sides of a right triangle</a:t>
            </a:r>
            <a:br>
              <a:rPr lang="en-US" dirty="0" smtClean="0"/>
            </a:br>
            <a:r>
              <a:rPr lang="en-US" dirty="0" smtClean="0"/>
              <a:t>have length 3 and 4.</a:t>
            </a:r>
            <a:br>
              <a:rPr lang="en-US" dirty="0" smtClean="0"/>
            </a:br>
            <a:r>
              <a:rPr lang="en-US" dirty="0" smtClean="0"/>
              <a:t>What is the length of the long side?</a:t>
            </a:r>
          </a:p>
          <a:p>
            <a:pPr marL="0" indent="0">
              <a:buNone/>
            </a:pPr>
            <a:r>
              <a:rPr lang="en-US" dirty="0" smtClean="0"/>
              <a:t>        |\</a:t>
            </a:r>
            <a:br>
              <a:rPr lang="en-US" dirty="0" smtClean="0"/>
            </a:br>
            <a:r>
              <a:rPr lang="en-US" dirty="0" smtClean="0"/>
              <a:t>        |  \</a:t>
            </a:r>
            <a:br>
              <a:rPr lang="en-US" dirty="0" smtClean="0"/>
            </a:br>
            <a:r>
              <a:rPr lang="en-US" dirty="0" smtClean="0"/>
              <a:t>      4|    \?</a:t>
            </a:r>
            <a:br>
              <a:rPr lang="en-US" dirty="0" smtClean="0"/>
            </a:br>
            <a:r>
              <a:rPr lang="en-US" dirty="0" smtClean="0"/>
              <a:t>        |___ \</a:t>
            </a:r>
          </a:p>
          <a:p>
            <a:pPr marL="0" indent="0">
              <a:buNone/>
            </a:pPr>
            <a:r>
              <a:rPr lang="en-US" dirty="0" smtClean="0"/>
              <a:t>            3</a:t>
            </a:r>
          </a:p>
          <a:p>
            <a:pPr marL="0" indent="0">
              <a:buNone/>
            </a:pPr>
            <a:r>
              <a:rPr lang="en-US" dirty="0" smtClean="0"/>
              <a:t>Solution using Pythagoras theorem.</a:t>
            </a:r>
            <a:br>
              <a:rPr lang="en-US" dirty="0" smtClean="0"/>
            </a:br>
            <a:r>
              <a:rPr lang="en-US" dirty="0" smtClean="0"/>
              <a:t>|#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sqrt</a:t>
            </a:r>
            <a:r>
              <a:rPr lang="en-US" dirty="0" smtClean="0"/>
              <a:t> (+ (* 3 3) (* 4 4)))		; The answer is: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6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כיצד </a:t>
            </a:r>
            <a:r>
              <a:rPr lang="en-US" dirty="0" smtClean="0"/>
              <a:t>Racket</a:t>
            </a:r>
            <a:r>
              <a:rPr lang="he-IL" dirty="0" smtClean="0">
                <a:cs typeface="David" panose="020E0502060401010101" pitchFamily="34" charset="-79"/>
              </a:rPr>
              <a:t> מפרש ביטויים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>
                <a:cs typeface="David" panose="020E0502060401010101" pitchFamily="34" charset="-79"/>
              </a:rPr>
              <a:t>פירוש הביטוי </a:t>
            </a:r>
            <a:r>
              <a:rPr lang="en-US" dirty="0" smtClean="0"/>
              <a:t>(+ 2 (* 3 4) (- (+ 1 2) 3))</a:t>
            </a:r>
            <a:endParaRPr lang="he-IL" dirty="0" smtClean="0">
              <a:cs typeface="David" panose="020E0502060401010101" pitchFamily="34" charset="-79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593573" y="2590800"/>
            <a:ext cx="22955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715216" y="2129909"/>
            <a:ext cx="157164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2380" y="2129909"/>
            <a:ext cx="1651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41161" y="2129909"/>
            <a:ext cx="6230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64256" y="2129909"/>
            <a:ext cx="123064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8610" y="269521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</a:rPr>
              <a:t>Operator</a:t>
            </a:r>
            <a:endParaRPr lang="en-US" dirty="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2924" y="327499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Operands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85656" y="2038353"/>
            <a:ext cx="2329053" cy="5235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8610" y="211544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Expression</a:t>
            </a:r>
            <a:r>
              <a:rPr lang="he-IL" dirty="0" smtClean="0">
                <a:solidFill>
                  <a:srgbClr val="0070C0"/>
                </a:solidFill>
                <a:latin typeface="Times New Roman" panose="02020603050405020304" pitchFamily="18" charset="0"/>
                <a:cs typeface="David" panose="020E0502060401010101" pitchFamily="34" charset="-79"/>
              </a:rPr>
              <a:t> 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922</TotalTime>
  <Words>537</Words>
  <Application>Microsoft Office PowerPoint</Application>
  <PresentationFormat>Widescreen</PresentationFormat>
  <Paragraphs>138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David</vt:lpstr>
      <vt:lpstr>Gisha</vt:lpstr>
      <vt:lpstr>Times New Roman</vt:lpstr>
      <vt:lpstr>Wingdings 3</vt:lpstr>
      <vt:lpstr>Wisp</vt:lpstr>
      <vt:lpstr>שפות תכנות</vt:lpstr>
      <vt:lpstr>הורדת תוכנת הקורס Racket והתקנת שפת הקורס PL</vt:lpstr>
      <vt:lpstr>הורדת תוכנת הקורס Racket והתקנת שפת הקורס PL</vt:lpstr>
      <vt:lpstr>PowerPoint Presentation</vt:lpstr>
      <vt:lpstr>כתיבה ב Racket</vt:lpstr>
      <vt:lpstr>כתיבה ב Racket</vt:lpstr>
      <vt:lpstr>כתיבה ב Racket</vt:lpstr>
      <vt:lpstr>דוגמא</vt:lpstr>
      <vt:lpstr>כיצד Racket מפרש ביטויים</vt:lpstr>
      <vt:lpstr>כיצד Racket מפרש ביטויים</vt:lpstr>
      <vt:lpstr>התניות</vt:lpstr>
      <vt:lpstr>התניות</vt:lpstr>
      <vt:lpstr>התניות</vt:lpstr>
      <vt:lpstr>הגדרת קבועים ופונקציות</vt:lpstr>
      <vt:lpstr>הגדרת הפונקציה - הכרזה</vt:lpstr>
      <vt:lpstr>דוגמא נוספת</vt:lpstr>
      <vt:lpstr>דוגמא נוספת</vt:lpstr>
      <vt:lpstr>הגדרת פונקציה - דוגמא</vt:lpstr>
      <vt:lpstr>פתרון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מבנה תוכנה</dc:title>
  <dc:creator>Guilad</dc:creator>
  <cp:lastModifiedBy>Rotem</cp:lastModifiedBy>
  <cp:revision>108</cp:revision>
  <dcterms:created xsi:type="dcterms:W3CDTF">2015-02-16T14:58:13Z</dcterms:created>
  <dcterms:modified xsi:type="dcterms:W3CDTF">2015-02-28T20:12:41Z</dcterms:modified>
</cp:coreProperties>
</file>