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7" r:id="rId3"/>
    <p:sldId id="257" r:id="rId4"/>
    <p:sldId id="277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6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944" autoAdjust="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191BC06-7E89-4E4A-941F-2CEF19B271AA}"/>
    <pc:docChg chg="modSld">
      <pc:chgData name="" userId="" providerId="" clId="Web-{1191BC06-7E89-4E4A-941F-2CEF19B271AA}" dt="2019-03-12T21:01:13.628" v="53" actId="20577"/>
      <pc:docMkLst>
        <pc:docMk/>
      </pc:docMkLst>
      <pc:sldChg chg="modSp">
        <pc:chgData name="" userId="" providerId="" clId="Web-{1191BC06-7E89-4E4A-941F-2CEF19B271AA}" dt="2019-03-12T20:59:36.110" v="26" actId="20577"/>
        <pc:sldMkLst>
          <pc:docMk/>
          <pc:sldMk cId="1946355946" sldId="284"/>
        </pc:sldMkLst>
        <pc:spChg chg="mod">
          <ac:chgData name="" userId="" providerId="" clId="Web-{1191BC06-7E89-4E4A-941F-2CEF19B271AA}" dt="2019-03-12T20:59:36.110" v="26" actId="20577"/>
          <ac:spMkLst>
            <pc:docMk/>
            <pc:sldMk cId="1946355946" sldId="284"/>
            <ac:spMk id="3" creationId="{00000000-0000-0000-0000-000000000000}"/>
          </ac:spMkLst>
        </pc:spChg>
      </pc:sldChg>
      <pc:sldChg chg="modSp">
        <pc:chgData name="" userId="" providerId="" clId="Web-{1191BC06-7E89-4E4A-941F-2CEF19B271AA}" dt="2019-03-12T21:01:13.628" v="53" actId="20577"/>
        <pc:sldMkLst>
          <pc:docMk/>
          <pc:sldMk cId="3035785285" sldId="285"/>
        </pc:sldMkLst>
        <pc:spChg chg="mod">
          <ac:chgData name="" userId="" providerId="" clId="Web-{1191BC06-7E89-4E4A-941F-2CEF19B271AA}" dt="2019-03-12T21:01:13.628" v="53" actId="20577"/>
          <ac:spMkLst>
            <pc:docMk/>
            <pc:sldMk cId="3035785285" sldId="285"/>
            <ac:spMk id="3" creationId="{00000000-0000-0000-0000-000000000000}"/>
          </ac:spMkLst>
        </pc:spChg>
      </pc:sldChg>
    </pc:docChg>
  </pc:docChgLst>
  <pc:docChgLst>
    <pc:chgData clId="Web-{852731E9-AF64-449E-8705-C3A19483F35B}"/>
    <pc:docChg chg="modSld">
      <pc:chgData name="" userId="" providerId="" clId="Web-{852731E9-AF64-449E-8705-C3A19483F35B}" dt="2018-03-20T09:38:03.688" v="37"/>
      <pc:docMkLst>
        <pc:docMk/>
      </pc:docMkLst>
      <pc:sldChg chg="modSp">
        <pc:chgData name="" userId="" providerId="" clId="Web-{852731E9-AF64-449E-8705-C3A19483F35B}" dt="2018-03-20T09:38:03.673" v="36"/>
        <pc:sldMkLst>
          <pc:docMk/>
          <pc:sldMk cId="1612964598" sldId="287"/>
        </pc:sldMkLst>
        <pc:spChg chg="mod">
          <ac:chgData name="" userId="" providerId="" clId="Web-{852731E9-AF64-449E-8705-C3A19483F35B}" dt="2018-03-20T09:38:03.673" v="36"/>
          <ac:spMkLst>
            <pc:docMk/>
            <pc:sldMk cId="1612964598" sldId="287"/>
            <ac:spMk id="3" creationId="{E6B2E827-EE94-41E5-A4BE-635EA9351261}"/>
          </ac:spMkLst>
        </pc:spChg>
      </pc:sldChg>
    </pc:docChg>
  </pc:docChgLst>
  <pc:docChgLst>
    <pc:chgData clId="Web-{1DACDBDA-73A3-428F-9F12-3A1746A39F75}"/>
    <pc:docChg chg="modSld">
      <pc:chgData name="" userId="" providerId="" clId="Web-{1DACDBDA-73A3-428F-9F12-3A1746A39F75}" dt="2019-03-05T21:46:23.838" v="29" actId="20577"/>
      <pc:docMkLst>
        <pc:docMk/>
      </pc:docMkLst>
      <pc:sldChg chg="modSp">
        <pc:chgData name="" userId="" providerId="" clId="Web-{1DACDBDA-73A3-428F-9F12-3A1746A39F75}" dt="2019-03-05T21:46:23.822" v="28" actId="20577"/>
        <pc:sldMkLst>
          <pc:docMk/>
          <pc:sldMk cId="1612964598" sldId="287"/>
        </pc:sldMkLst>
        <pc:spChg chg="mod">
          <ac:chgData name="" userId="" providerId="" clId="Web-{1DACDBDA-73A3-428F-9F12-3A1746A39F75}" dt="2019-03-05T21:46:23.822" v="28" actId="20577"/>
          <ac:spMkLst>
            <pc:docMk/>
            <pc:sldMk cId="1612964598" sldId="287"/>
            <ac:spMk id="3" creationId="{E6B2E827-EE94-41E5-A4BE-635EA93512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תרגול </a:t>
            </a:r>
            <a:r>
              <a:rPr lang="en-US" dirty="0">
                <a:cs typeface="David" panose="020E0502060401010101" pitchFamily="34" charset="-79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 לתבניות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[(and pat1 pat2) 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תיאום של שתי תבניות.</a:t>
            </a:r>
          </a:p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[(or pat1 pat2) 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תיאום של אחת מהתבניות.</a:t>
            </a:r>
          </a:p>
        </p:txBody>
      </p:sp>
    </p:spTree>
    <p:extLst>
      <p:ext uri="{BB962C8B-B14F-4D97-AF65-F5344CB8AC3E}">
        <p14:creationId xmlns:p14="http://schemas.microsoft.com/office/powerpoint/2010/main" val="341861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 match '(1 a b c d)</a:t>
            </a:r>
            <a:br>
              <a:rPr lang="en-US" dirty="0"/>
            </a:br>
            <a:r>
              <a:rPr lang="he-IL" dirty="0">
                <a:cs typeface="David" panose="020E0502060401010101" pitchFamily="34" charset="-79"/>
              </a:rPr>
              <a:t>	</a:t>
            </a:r>
            <a:r>
              <a:rPr lang="en-US" dirty="0"/>
              <a:t>[( list ( number: n) ( symbol: </a:t>
            </a:r>
            <a:r>
              <a:rPr lang="en-US" dirty="0" err="1"/>
              <a:t>syms</a:t>
            </a:r>
            <a:r>
              <a:rPr lang="en-US" dirty="0"/>
              <a:t> ) ...)</a:t>
            </a:r>
            <a:br>
              <a:rPr lang="en-US" dirty="0"/>
            </a:br>
            <a:r>
              <a:rPr lang="he-IL" dirty="0">
                <a:cs typeface="David" panose="020E0502060401010101" pitchFamily="34" charset="-79"/>
              </a:rPr>
              <a:t>	 </a:t>
            </a:r>
            <a:r>
              <a:rPr lang="en-US" dirty="0"/>
              <a:t>( list </a:t>
            </a:r>
            <a:r>
              <a:rPr lang="en-US" dirty="0" err="1"/>
              <a:t>syms</a:t>
            </a:r>
            <a:r>
              <a:rPr lang="en-US" dirty="0"/>
              <a:t> n)])</a:t>
            </a:r>
            <a:endParaRPr lang="he-IL" dirty="0">
              <a:cs typeface="David" panose="020E0502060401010101" pitchFamily="34" charset="-79"/>
            </a:endParaRPr>
          </a:p>
          <a:p>
            <a:r>
              <a:rPr lang="pt-BR" dirty="0">
                <a:cs typeface="David" panose="020E0502060401010101" pitchFamily="34" charset="-79"/>
              </a:rPr>
              <a:t>'((a b c d) 1)</a:t>
            </a:r>
            <a:endParaRPr lang="he-IL" dirty="0">
              <a:cs typeface="David" panose="020E0502060401010101" pitchFamily="34" charset="-79"/>
            </a:endParaRPr>
          </a:p>
          <a:p>
            <a:r>
              <a:rPr lang="en-US" dirty="0">
                <a:cs typeface="David" panose="020E0502060401010101" pitchFamily="34" charset="-79"/>
              </a:rPr>
              <a:t>#</a:t>
            </a:r>
            <a:r>
              <a:rPr lang="en-US" dirty="0" err="1">
                <a:cs typeface="David" panose="020E0502060401010101" pitchFamily="34" charset="-79"/>
              </a:rPr>
              <a:t>lang</a:t>
            </a:r>
            <a:r>
              <a:rPr lang="en-US" dirty="0">
                <a:cs typeface="David" panose="020E0502060401010101" pitchFamily="34" charset="-79"/>
              </a:rPr>
              <a:t> </a:t>
            </a:r>
            <a:r>
              <a:rPr lang="en-US" dirty="0" err="1">
                <a:cs typeface="David" panose="020E0502060401010101" pitchFamily="34" charset="-79"/>
              </a:rPr>
              <a:t>pl</a:t>
            </a:r>
            <a:r>
              <a:rPr lang="en-US" dirty="0">
                <a:cs typeface="David" panose="020E0502060401010101" pitchFamily="34" charset="-79"/>
              </a:rPr>
              <a:t> </a:t>
            </a:r>
            <a:r>
              <a:rPr lang="en-US" dirty="0" err="1">
                <a:cs typeface="David" panose="020E0502060401010101" pitchFamily="34" charset="-79"/>
              </a:rPr>
              <a:t>untyped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(match ( list ( list 'x 1 2 3) ( list 'y 4 5))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[(list (list ( symbol: s) ( number: n) ...) ...)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 (list s n)])</a:t>
            </a:r>
            <a:endParaRPr lang="he-IL" dirty="0">
              <a:cs typeface="David" panose="020E0502060401010101" pitchFamily="34" charset="-79"/>
            </a:endParaRPr>
          </a:p>
          <a:p>
            <a:r>
              <a:rPr lang="es-ES" dirty="0">
                <a:cs typeface="David" panose="020E0502060401010101" pitchFamily="34" charset="-79"/>
              </a:rPr>
              <a:t>'((x y) ((1 2 3) (4 5)))</a:t>
            </a: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084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David" panose="020E0502060401010101" pitchFamily="34" charset="-79"/>
              </a:rPr>
              <a:t>( define (foo x)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 ( match x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    [( list (or 1 2 3)) 'single ]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    [( list ( and x ( list 1 _)) 2) x]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    [( or ( list 1 x) ( list 2 x)) x]))</a:t>
            </a:r>
          </a:p>
          <a:p>
            <a:r>
              <a:rPr lang="en-US" dirty="0">
                <a:cs typeface="David" panose="020E0502060401010101" pitchFamily="34" charset="-79"/>
              </a:rPr>
              <a:t>(foo ( list 3))</a:t>
            </a:r>
            <a:endParaRPr lang="he-IL" dirty="0">
              <a:cs typeface="David" panose="020E0502060401010101" pitchFamily="34" charset="-79"/>
            </a:endParaRPr>
          </a:p>
          <a:p>
            <a:r>
              <a:rPr lang="en-US" dirty="0">
                <a:cs typeface="David" panose="020E0502060401010101" pitchFamily="34" charset="-79"/>
              </a:rPr>
              <a:t>'single</a:t>
            </a:r>
          </a:p>
          <a:p>
            <a:r>
              <a:rPr lang="en-US" dirty="0">
                <a:cs typeface="David" panose="020E0502060401010101" pitchFamily="34" charset="-79"/>
              </a:rPr>
              <a:t>(foo ( list ( list 1 99) 2))</a:t>
            </a:r>
            <a:endParaRPr lang="he-IL" dirty="0">
              <a:cs typeface="David" panose="020E0502060401010101" pitchFamily="34" charset="-79"/>
            </a:endParaRPr>
          </a:p>
          <a:p>
            <a:r>
              <a:rPr lang="en-US" dirty="0">
                <a:cs typeface="David" panose="020E0502060401010101" pitchFamily="34" charset="-79"/>
              </a:rPr>
              <a:t>'(1 99)</a:t>
            </a:r>
          </a:p>
          <a:p>
            <a:r>
              <a:rPr lang="en-US" dirty="0">
                <a:cs typeface="David" panose="020E0502060401010101" pitchFamily="34" charset="-79"/>
              </a:rPr>
              <a:t>(foo ( list 1 10))</a:t>
            </a:r>
          </a:p>
          <a:p>
            <a:r>
              <a:rPr lang="en-US" dirty="0">
                <a:cs typeface="David" panose="020E0502060401010101" pitchFamily="34" charset="-79"/>
              </a:rPr>
              <a:t>10</a:t>
            </a:r>
          </a:p>
          <a:p>
            <a:r>
              <a:rPr lang="en-US" dirty="0">
                <a:cs typeface="David" panose="020E0502060401010101" pitchFamily="34" charset="-79"/>
              </a:rPr>
              <a:t>(foo ( list 2 10))</a:t>
            </a:r>
          </a:p>
          <a:p>
            <a:r>
              <a:rPr lang="en-US" dirty="0">
                <a:cs typeface="David" panose="020E0502060401010101" pitchFamily="34" charset="-79"/>
              </a:rPr>
              <a:t>10</a:t>
            </a: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905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פונקציה המקבלת רשימה ומחזירה רשימה הפוכה (האיבר שהיה ראשון ברשימה המקורית הופך להיות אחרון והאחרון ראשון וכו').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he-IL" dirty="0">
                <a:cs typeface="David" panose="020E0502060401010101" pitchFamily="34" charset="-79"/>
              </a:rPr>
              <a:t>לדוגמא:</a:t>
            </a:r>
          </a:p>
          <a:p>
            <a:r>
              <a:rPr lang="en-US" dirty="0">
                <a:cs typeface="David" panose="020E0502060401010101" pitchFamily="34" charset="-79"/>
              </a:rPr>
              <a:t>(test (</a:t>
            </a:r>
            <a:r>
              <a:rPr lang="en-US" dirty="0" err="1">
                <a:cs typeface="David" panose="020E0502060401010101" pitchFamily="34" charset="-79"/>
              </a:rPr>
              <a:t>revr</a:t>
            </a:r>
            <a:r>
              <a:rPr lang="en-US" dirty="0">
                <a:cs typeface="David" panose="020E0502060401010101" pitchFamily="34" charset="-79"/>
              </a:rPr>
              <a:t> (list 1 2 3 4 5 6 7 8 9)) =&gt; '(9 8 7 6 5 4 3 2 1))</a:t>
            </a:r>
          </a:p>
          <a:p>
            <a:r>
              <a:rPr lang="en-US" dirty="0">
                <a:cs typeface="David" panose="020E0502060401010101" pitchFamily="34" charset="-79"/>
              </a:rPr>
              <a:t>(define (</a:t>
            </a:r>
            <a:r>
              <a:rPr lang="en-US" dirty="0" err="1">
                <a:cs typeface="David" panose="020E0502060401010101" pitchFamily="34" charset="-79"/>
              </a:rPr>
              <a:t>revr</a:t>
            </a:r>
            <a:r>
              <a:rPr lang="en-US" dirty="0">
                <a:cs typeface="David" panose="020E0502060401010101" pitchFamily="34" charset="-79"/>
              </a:rPr>
              <a:t> l)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(match l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  [(or (list) (list _)) l] 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cs typeface="David" panose="020E0502060401010101" pitchFamily="34" charset="-79"/>
              </a:rPr>
              <a:t>    [(list </a:t>
            </a:r>
            <a:r>
              <a:rPr lang="en-US" dirty="0" err="1">
                <a:cs typeface="David" panose="020E0502060401010101" pitchFamily="34" charset="-79"/>
              </a:rPr>
              <a:t>bs</a:t>
            </a:r>
            <a:r>
              <a:rPr lang="en-US" dirty="0">
                <a:cs typeface="David" panose="020E0502060401010101" pitchFamily="34" charset="-79"/>
              </a:rPr>
              <a:t> ... a) (cons a (</a:t>
            </a:r>
            <a:r>
              <a:rPr lang="en-US" dirty="0" err="1">
                <a:cs typeface="David" panose="020E0502060401010101" pitchFamily="34" charset="-79"/>
              </a:rPr>
              <a:t>revr</a:t>
            </a:r>
            <a:r>
              <a:rPr lang="en-US" dirty="0">
                <a:cs typeface="David" panose="020E0502060401010101" pitchFamily="34" charset="-79"/>
              </a:rPr>
              <a:t> </a:t>
            </a:r>
            <a:r>
              <a:rPr lang="en-US" dirty="0" err="1">
                <a:cs typeface="David" panose="020E0502060401010101" pitchFamily="34" charset="-79"/>
              </a:rPr>
              <a:t>bs</a:t>
            </a:r>
            <a:r>
              <a:rPr lang="en-US" dirty="0">
                <a:cs typeface="David" panose="020E0502060401010101" pitchFamily="34" charset="-79"/>
              </a:rPr>
              <a:t>))]))</a:t>
            </a:r>
          </a:p>
        </p:txBody>
      </p:sp>
    </p:spTree>
    <p:extLst>
      <p:ext uri="{BB962C8B-B14F-4D97-AF65-F5344CB8AC3E}">
        <p14:creationId xmlns:p14="http://schemas.microsoft.com/office/powerpoint/2010/main" val="417251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dose the function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/>
                <a:cs typeface="David"/>
              </a:rPr>
              <a:t>(: fun1? :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Symbol) -&gt; Natural)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(define (fun1? al)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 (match al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 [(cons 'x t) (+ 1 (fun1? t))]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 [(cons h t) (fun1? t)]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 [e 0]))</a:t>
            </a:r>
          </a:p>
          <a:p>
            <a:r>
              <a:rPr lang="en-US" dirty="0">
                <a:latin typeface="Times New Roman"/>
                <a:cs typeface="David"/>
              </a:rPr>
              <a:t>(fun1? (list 'a 'x 'c 'd))</a:t>
            </a:r>
          </a:p>
          <a:p>
            <a:r>
              <a:rPr lang="en-US" dirty="0">
                <a:cs typeface="David" panose="020E0502060401010101" pitchFamily="34" charset="-79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63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dose the function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/>
                <a:cs typeface="David"/>
              </a:rPr>
              <a:t>(: fun2? :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Number) -&gt;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Number))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(define (fun2? al)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 (: fun2-h :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Number)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Number) Number -&gt; (</a:t>
            </a:r>
            <a:r>
              <a:rPr lang="en-US" dirty="0" err="1">
                <a:latin typeface="Times New Roman"/>
                <a:cs typeface="David"/>
              </a:rPr>
              <a:t>Listof</a:t>
            </a:r>
            <a:r>
              <a:rPr lang="en-US" dirty="0">
                <a:latin typeface="Times New Roman"/>
                <a:cs typeface="David"/>
              </a:rPr>
              <a:t> Number))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 (define (fun2-h l1 l2 acc)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 (match l1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   [(cons f r) (let ([t (+ acc f)]) (fun2-h r (cons t l2) t))]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     ['() (reverse l2)]))</a:t>
            </a:r>
            <a:br>
              <a:rPr lang="en-US" dirty="0">
                <a:cs typeface="David" panose="020E0502060401010101" pitchFamily="34" charset="-79"/>
              </a:rPr>
            </a:br>
            <a:r>
              <a:rPr lang="en-US" dirty="0">
                <a:latin typeface="Times New Roman"/>
                <a:cs typeface="David"/>
              </a:rPr>
              <a:t>  (fun2-h al null 0))</a:t>
            </a:r>
          </a:p>
          <a:p>
            <a:r>
              <a:rPr lang="en-US" dirty="0">
                <a:latin typeface="Times New Roman"/>
                <a:cs typeface="David"/>
              </a:rPr>
              <a:t>(fun2? (list 1 2 3 4 5 6))</a:t>
            </a:r>
          </a:p>
          <a:p>
            <a:r>
              <a:rPr lang="en-US" dirty="0">
                <a:cs typeface="David" panose="020E0502060401010101" pitchFamily="34" charset="-79"/>
              </a:rPr>
              <a:t>'</a:t>
            </a:r>
            <a:r>
              <a:rPr lang="da-DK" dirty="0">
                <a:cs typeface="Times New Roman" panose="02020603050405020304" pitchFamily="18" charset="0"/>
              </a:rPr>
              <a:t>(list 1 3 6 10 15 21)</a:t>
            </a:r>
            <a:endParaRPr lang="he-IL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F1C6-39DE-42F2-A8C2-B281A988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E827-EE94-41E5-A4BE-635EA935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/>
              <a:t>ביצוע יוניפיקציה בין שני משתנים.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(let ([id1 exp1] [id2 exp2].. [</a:t>
            </a:r>
            <a:r>
              <a:rPr lang="en-US" dirty="0" err="1">
                <a:latin typeface="Times New Roman"/>
                <a:cs typeface="Times New Roman"/>
              </a:rPr>
              <a:t>idn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expn</a:t>
            </a:r>
            <a:r>
              <a:rPr lang="en-US" dirty="0">
                <a:latin typeface="Times New Roman"/>
                <a:cs typeface="Times New Roman"/>
              </a:rPr>
              <a:t>])</a:t>
            </a:r>
            <a:endParaRPr lang="en-US" dirty="0">
              <a:cs typeface="Times New Roman"/>
            </a:endParaRPr>
          </a:p>
          <a:p>
            <a:pPr marL="0" indent="0" algn="l">
              <a:buNone/>
            </a:pPr>
            <a:r>
              <a:rPr lang="en-US" dirty="0">
                <a:latin typeface="Times New Roman"/>
                <a:cs typeface="Times New Roman"/>
              </a:rPr>
              <a:t>		</a:t>
            </a:r>
            <a:r>
              <a:rPr lang="en-US" dirty="0" err="1">
                <a:latin typeface="Times New Roman"/>
                <a:cs typeface="Times New Roman"/>
              </a:rPr>
              <a:t>body_using</a:t>
            </a:r>
            <a:r>
              <a:rPr lang="en-US" dirty="0">
                <a:latin typeface="Times New Roman"/>
                <a:cs typeface="Times New Roman"/>
              </a:rPr>
              <a:t> id1,id2 and </a:t>
            </a:r>
            <a:r>
              <a:rPr lang="en-US" dirty="0" err="1">
                <a:latin typeface="Times New Roman"/>
                <a:cs typeface="Times New Roman"/>
              </a:rPr>
              <a:t>idn</a:t>
            </a:r>
            <a:r>
              <a:rPr lang="en-US" dirty="0">
                <a:latin typeface="Times New Roman"/>
                <a:cs typeface="Times New Roman"/>
              </a:rPr>
              <a:t> )</a:t>
            </a:r>
          </a:p>
          <a:p>
            <a:pPr marL="0" indent="0">
              <a:buNone/>
            </a:pPr>
            <a:endParaRPr lang="en-US" dirty="0">
              <a:cs typeface="Times New Roman"/>
            </a:endParaRPr>
          </a:p>
          <a:p>
            <a:pPr>
              <a:buNone/>
            </a:pPr>
            <a:r>
              <a:rPr lang="en-US" dirty="0">
                <a:cs typeface="Times New Roman"/>
              </a:rPr>
              <a:t>&gt; (let ([x 2][y 3]) (* x y))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cs typeface="Times New Roman"/>
              </a:rPr>
              <a:t>6</a:t>
            </a:r>
          </a:p>
          <a:p>
            <a:pPr>
              <a:buNone/>
            </a:pPr>
            <a:r>
              <a:rPr lang="en-US" dirty="0">
                <a:solidFill>
                  <a:srgbClr val="404040"/>
                </a:solidFill>
                <a:cs typeface="Times New Roman"/>
              </a:rPr>
              <a:t>&gt; (let ([x 4]) (* x x))</a:t>
            </a:r>
            <a:endParaRPr lang="en-US" dirty="0">
              <a:solidFill>
                <a:schemeClr val="tx1"/>
              </a:solidFill>
              <a:cs typeface="Times New Roman"/>
            </a:endParaRPr>
          </a:p>
          <a:p>
            <a:pPr>
              <a:buNone/>
            </a:pPr>
            <a:r>
              <a:rPr lang="en-US" dirty="0">
                <a:solidFill>
                  <a:srgbClr val="404040"/>
                </a:solidFill>
                <a:cs typeface="Times New Roman"/>
              </a:rPr>
              <a:t>16</a:t>
            </a:r>
          </a:p>
          <a:p>
            <a:pPr>
              <a:buNone/>
            </a:pPr>
            <a:r>
              <a:rPr lang="en-US" dirty="0">
                <a:solidFill>
                  <a:srgbClr val="404040"/>
                </a:solidFill>
                <a:cs typeface="Times New Roman"/>
              </a:rPr>
              <a:t>&gt; (let ([x 1] [y 2] [z 3]) (+ x y z))</a:t>
            </a:r>
          </a:p>
          <a:p>
            <a:pPr>
              <a:buNone/>
            </a:pPr>
            <a:r>
              <a:rPr lang="en-US" dirty="0">
                <a:solidFill>
                  <a:srgbClr val="404040"/>
                </a:solidFill>
                <a:cs typeface="Times New Roman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1296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 pattern1  result-expr1 ]</a:t>
            </a:r>
            <a:br>
              <a:rPr lang="en-US" dirty="0"/>
            </a:br>
            <a:r>
              <a:rPr lang="en-US" dirty="0"/>
              <a:t>	[ pattern2  result-expr2 ]</a:t>
            </a:r>
            <a:br>
              <a:rPr lang="en-US" dirty="0"/>
            </a:br>
            <a:r>
              <a:rPr lang="en-US" dirty="0"/>
              <a:t>	…</a:t>
            </a:r>
            <a:r>
              <a:rPr lang="en-US" dirty="0">
                <a:cs typeface="David" panose="020E0502060401010101" pitchFamily="34" charset="-79"/>
              </a:rPr>
              <a:t>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הפונקציה </a:t>
            </a:r>
            <a:r>
              <a:rPr lang="en-US" dirty="0">
                <a:cs typeface="David" panose="020E0502060401010101" pitchFamily="34" charset="-79"/>
              </a:rPr>
              <a:t>match</a:t>
            </a:r>
            <a:r>
              <a:rPr lang="he-IL" dirty="0">
                <a:cs typeface="David" panose="020E0502060401010101" pitchFamily="34" charset="-79"/>
              </a:rPr>
              <a:t> מחזירה את הערך (</a:t>
            </a:r>
            <a:r>
              <a:rPr lang="en-US" dirty="0"/>
              <a:t>result-expr</a:t>
            </a:r>
            <a:r>
              <a:rPr lang="he-IL" dirty="0">
                <a:cs typeface="David" panose="020E0502060401010101" pitchFamily="34" charset="-79"/>
              </a:rPr>
              <a:t>) לתבנית הראשונה שמתאימה.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שתמיד מצליחה:</a:t>
            </a:r>
          </a:p>
          <a:p>
            <a:r>
              <a:rPr lang="en-US" dirty="0">
                <a:cs typeface="David" panose="020E0502060401010101" pitchFamily="34" charset="-79"/>
              </a:rPr>
              <a:t>( match ( list 1 2 3) [x x])</a:t>
            </a:r>
          </a:p>
          <a:p>
            <a:r>
              <a:rPr lang="en-US" dirty="0"/>
              <a:t>'(1 2 3)</a:t>
            </a:r>
          </a:p>
        </p:txBody>
      </p:sp>
    </p:spTree>
    <p:extLst>
      <p:ext uri="{BB962C8B-B14F-4D97-AF65-F5344CB8AC3E}">
        <p14:creationId xmlns:p14="http://schemas.microsoft.com/office/powerpoint/2010/main" val="21316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תבנית של סימבול:</a:t>
            </a:r>
          </a:p>
          <a:p>
            <a:r>
              <a:rPr lang="en-US" dirty="0"/>
              <a:t>(let ([ foo 'x])</a:t>
            </a:r>
            <a:br>
              <a:rPr lang="en-US" dirty="0"/>
            </a:br>
            <a:r>
              <a:rPr lang="en-US" dirty="0"/>
              <a:t>	( match foo ['x "yes"] [ else "no"]))</a:t>
            </a:r>
          </a:p>
        </p:txBody>
      </p:sp>
    </p:spTree>
    <p:extLst>
      <p:ext uri="{BB962C8B-B14F-4D97-AF65-F5344CB8AC3E}">
        <p14:creationId xmlns:p14="http://schemas.microsoft.com/office/powerpoint/2010/main" val="105090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תבנית של סימבול:</a:t>
            </a:r>
          </a:p>
          <a:p>
            <a:r>
              <a:rPr lang="en-US" dirty="0"/>
              <a:t>(let ([ foo 'x])</a:t>
            </a:r>
            <a:br>
              <a:rPr lang="en-US" dirty="0"/>
            </a:br>
            <a:r>
              <a:rPr lang="en-US" dirty="0"/>
              <a:t>	( match foo ['x "yes"] [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"no"]))</a:t>
            </a:r>
          </a:p>
          <a:p>
            <a:pPr algn="r" rtl="1"/>
            <a:r>
              <a:rPr lang="he-IL" dirty="0">
                <a:solidFill>
                  <a:srgbClr val="FF0000"/>
                </a:solidFill>
                <a:cs typeface="David" panose="020E0502060401010101" pitchFamily="34" charset="-79"/>
              </a:rPr>
              <a:t>יש לציין שבפונקציה </a:t>
            </a:r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he-IL" dirty="0">
                <a:solidFill>
                  <a:srgbClr val="FF0000"/>
                </a:solidFill>
                <a:cs typeface="David" panose="020E0502060401010101" pitchFamily="34" charset="-79"/>
              </a:rPr>
              <a:t> אין ייחודיות למילה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he-IL" dirty="0">
                <a:solidFill>
                  <a:srgbClr val="FF0000"/>
                </a:solidFill>
                <a:cs typeface="David" panose="020E0502060401010101" pitchFamily="34" charset="-79"/>
              </a:rPr>
              <a:t> אלא המילה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he-IL" dirty="0">
                <a:solidFill>
                  <a:srgbClr val="FF0000"/>
                </a:solidFill>
                <a:cs typeface="David" panose="020E0502060401010101" pitchFamily="34" charset="-79"/>
              </a:rPr>
              <a:t> היא כמו בדוגמא לעיל של תבנית שתמיד מצליחה ונקבל את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he-IL" dirty="0">
                <a:solidFill>
                  <a:srgbClr val="FF0000"/>
                </a:solidFill>
                <a:cs typeface="David" panose="020E0502060401010101" pitchFamily="34" charset="-79"/>
              </a:rPr>
              <a:t> כמשתנה בעל ערך.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ניתן להשתמש עם הערכים שלהם ביצענו קישור בתבנית, לדוגמא:</a:t>
            </a:r>
          </a:p>
          <a:p>
            <a:r>
              <a:rPr lang="en-US" dirty="0"/>
              <a:t>( match '(1 2 3)</a:t>
            </a:r>
            <a:br>
              <a:rPr lang="en-US" dirty="0"/>
            </a:br>
            <a:r>
              <a:rPr lang="en-US" dirty="0"/>
              <a:t>	</a:t>
            </a:r>
            <a:r>
              <a:rPr lang="pl-PL" dirty="0"/>
              <a:t>[( list x y z) </a:t>
            </a:r>
            <a:r>
              <a:rPr lang="en-US" dirty="0"/>
              <a:t> </a:t>
            </a:r>
            <a:r>
              <a:rPr lang="pl-PL" dirty="0"/>
              <a:t>(+ x y z)])</a:t>
            </a:r>
            <a:endParaRPr lang="en-US" dirty="0"/>
          </a:p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2485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חישוב הסכום של האיברים ברשימת </a:t>
            </a:r>
            <a:r>
              <a:rPr lang="he-IL" u="sng" dirty="0">
                <a:cs typeface="David" panose="020E0502060401010101" pitchFamily="34" charset="-79"/>
              </a:rPr>
              <a:t>מספרים</a:t>
            </a:r>
            <a:r>
              <a:rPr lang="he-IL" dirty="0">
                <a:cs typeface="David" panose="020E0502060401010101" pitchFamily="34" charset="-79"/>
              </a:rPr>
              <a:t>:</a:t>
            </a:r>
          </a:p>
          <a:p>
            <a:r>
              <a:rPr lang="en-US" dirty="0"/>
              <a:t>(: sum : ( </a:t>
            </a:r>
            <a:r>
              <a:rPr lang="en-US" dirty="0" err="1"/>
              <a:t>Listof</a:t>
            </a:r>
            <a:r>
              <a:rPr lang="en-US" dirty="0"/>
              <a:t>  Number )  -&gt;  Number )</a:t>
            </a:r>
            <a:br>
              <a:rPr lang="en-US" dirty="0"/>
            </a:br>
            <a:r>
              <a:rPr lang="en-US" dirty="0"/>
              <a:t>	( define (sum </a:t>
            </a:r>
            <a:r>
              <a:rPr lang="en-US" dirty="0" err="1"/>
              <a:t>lst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( match </a:t>
            </a:r>
            <a:r>
              <a:rPr lang="en-US" dirty="0" err="1"/>
              <a:t>lst</a:t>
            </a:r>
            <a:br>
              <a:rPr lang="en-US" dirty="0"/>
            </a:br>
            <a:r>
              <a:rPr lang="en-US" dirty="0"/>
              <a:t>			</a:t>
            </a:r>
            <a:r>
              <a:rPr lang="pt-BR" dirty="0"/>
              <a:t>[( cons h t) (+ h (sum t))]</a:t>
            </a:r>
            <a:br>
              <a:rPr lang="pt-BR" dirty="0"/>
            </a:br>
            <a:r>
              <a:rPr lang="pt-BR" dirty="0"/>
              <a:t>			</a:t>
            </a:r>
            <a:r>
              <a:rPr lang="en-US" dirty="0"/>
              <a:t>[ '() 0]) 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השימוש בתבנית ה </a:t>
            </a:r>
            <a:r>
              <a:rPr lang="en-US" dirty="0"/>
              <a:t>cons</a:t>
            </a:r>
            <a:r>
              <a:rPr lang="he-IL" dirty="0">
                <a:cs typeface="David" panose="020E0502060401010101" pitchFamily="34" charset="-79"/>
              </a:rPr>
              <a:t> מאפשרת שימוש במקביל ב </a:t>
            </a:r>
            <a:r>
              <a:rPr lang="en-US" dirty="0"/>
              <a:t>first</a:t>
            </a:r>
            <a:r>
              <a:rPr lang="he-IL" dirty="0">
                <a:cs typeface="David" panose="020E0502060401010101" pitchFamily="34" charset="-79"/>
              </a:rPr>
              <a:t> ו </a:t>
            </a:r>
            <a:r>
              <a:rPr lang="en-US" dirty="0"/>
              <a:t>rest</a:t>
            </a:r>
            <a:r>
              <a:rPr lang="he-IL" dirty="0">
                <a:cs typeface="David" panose="020E0502060401010101" pitchFamily="34" charset="-79"/>
              </a:rPr>
              <a:t> של הרשימה,</a:t>
            </a:r>
            <a:br>
              <a:rPr lang="en-US" dirty="0"/>
            </a:br>
            <a:r>
              <a:rPr lang="he-IL" dirty="0">
                <a:cs typeface="David" panose="020E0502060401010101" pitchFamily="34" charset="-79"/>
              </a:rPr>
              <a:t>בדוגמא המשתנה </a:t>
            </a:r>
            <a:r>
              <a:rPr lang="en-US" dirty="0"/>
              <a:t>h</a:t>
            </a:r>
            <a:r>
              <a:rPr lang="he-IL" dirty="0">
                <a:cs typeface="David" panose="020E0502060401010101" pitchFamily="34" charset="-79"/>
              </a:rPr>
              <a:t> כבר מכיל את ה </a:t>
            </a:r>
            <a:r>
              <a:rPr lang="en-US" dirty="0"/>
              <a:t>first</a:t>
            </a:r>
            <a:r>
              <a:rPr lang="he-IL" dirty="0">
                <a:cs typeface="David" panose="020E0502060401010101" pitchFamily="34" charset="-79"/>
              </a:rPr>
              <a:t> והמשתנה </a:t>
            </a:r>
            <a:r>
              <a:rPr lang="en-US" dirty="0"/>
              <a:t>t</a:t>
            </a:r>
            <a:r>
              <a:rPr lang="he-IL" dirty="0">
                <a:cs typeface="David" panose="020E0502060401010101" pitchFamily="34" charset="-79"/>
              </a:rPr>
              <a:t> מכיל את ה </a:t>
            </a:r>
            <a:r>
              <a:rPr lang="en-US" dirty="0"/>
              <a:t>rest</a:t>
            </a:r>
            <a:r>
              <a:rPr lang="he-IL" dirty="0">
                <a:cs typeface="David" panose="020E0502060401010101" pitchFamily="34" charset="-79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5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תבנית של רשימה:</a:t>
            </a:r>
          </a:p>
          <a:p>
            <a:r>
              <a:rPr lang="en-US" dirty="0"/>
              <a:t>( match </a:t>
            </a:r>
            <a:r>
              <a:rPr lang="he-IL" dirty="0">
                <a:cs typeface="David" panose="020E0502060401010101" pitchFamily="34" charset="-79"/>
              </a:rPr>
              <a:t>'</a:t>
            </a:r>
            <a:r>
              <a:rPr lang="en-US" dirty="0"/>
              <a:t>((1) (2) 3)</a:t>
            </a:r>
            <a:br>
              <a:rPr lang="en-US" dirty="0"/>
            </a:br>
            <a:r>
              <a:rPr lang="he-IL" dirty="0">
                <a:cs typeface="David" panose="020E0502060401010101" pitchFamily="34" charset="-79"/>
              </a:rPr>
              <a:t>	</a:t>
            </a:r>
            <a:r>
              <a:rPr lang="pl-PL" dirty="0"/>
              <a:t>[( list ( list x) ( list y) z) (+ x y z)])</a:t>
            </a:r>
            <a:endParaRPr lang="en-US" dirty="0"/>
          </a:p>
          <a:p>
            <a:r>
              <a:rPr lang="en-US" dirty="0">
                <a:cs typeface="David" panose="020E0502060401010101" pitchFamily="34" charset="-79"/>
              </a:rPr>
              <a:t>6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בתבנית של רשימה ניתן להשתמש ב '...' המייצג חזרה (או לא) על התבנית הקודמת, לדוגמא:</a:t>
            </a:r>
          </a:p>
          <a:p>
            <a:r>
              <a:rPr lang="en-US" dirty="0"/>
              <a:t>( match </a:t>
            </a:r>
            <a:r>
              <a:rPr lang="he-IL" dirty="0">
                <a:cs typeface="David" panose="020E0502060401010101" pitchFamily="34" charset="-79"/>
              </a:rPr>
              <a:t>'</a:t>
            </a:r>
            <a:r>
              <a:rPr lang="en-US" dirty="0"/>
              <a:t>((1 2) (3 4) (5 6) (7 8))</a:t>
            </a:r>
            <a:br>
              <a:rPr lang="en-US" dirty="0"/>
            </a:br>
            <a:r>
              <a:rPr lang="en-US" dirty="0"/>
              <a:t>	[( list ( list x y) ...) ( append x y)])</a:t>
            </a:r>
          </a:p>
          <a:p>
            <a:r>
              <a:rPr lang="he-IL" dirty="0">
                <a:cs typeface="David" panose="020E0502060401010101" pitchFamily="34" charset="-79"/>
              </a:rPr>
              <a:t>'</a:t>
            </a:r>
            <a:r>
              <a:rPr lang="en-US" dirty="0"/>
              <a:t>(1 3 5 7 2 4 6 8)</a:t>
            </a:r>
          </a:p>
        </p:txBody>
      </p:sp>
    </p:spTree>
    <p:extLst>
      <p:ext uri="{BB962C8B-B14F-4D97-AF65-F5344CB8AC3E}">
        <p14:creationId xmlns:p14="http://schemas.microsoft.com/office/powerpoint/2010/main" val="38104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 לתבניות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 id 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תמיד ו </a:t>
            </a:r>
            <a:r>
              <a:rPr lang="en-US" dirty="0">
                <a:cs typeface="David" panose="020E0502060401010101" pitchFamily="34" charset="-79"/>
              </a:rPr>
              <a:t>id</a:t>
            </a:r>
            <a:r>
              <a:rPr lang="he-IL" dirty="0">
                <a:cs typeface="David" panose="020E0502060401010101" pitchFamily="34" charset="-79"/>
              </a:rPr>
              <a:t> מקושר.</a:t>
            </a:r>
          </a:p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 </a:t>
            </a:r>
            <a:r>
              <a:rPr lang="he-IL" dirty="0">
                <a:cs typeface="David" panose="020E0502060401010101" pitchFamily="34" charset="-79"/>
              </a:rPr>
              <a:t>_</a:t>
            </a:r>
            <a:r>
              <a:rPr lang="en-US" dirty="0"/>
              <a:t> 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תמיד ללא קישור.</a:t>
            </a:r>
          </a:p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[( number : n) 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לכל מספר ו </a:t>
            </a:r>
            <a:r>
              <a:rPr lang="en-US" dirty="0">
                <a:cs typeface="David" panose="020E0502060401010101" pitchFamily="34" charset="-79"/>
              </a:rPr>
              <a:t>n</a:t>
            </a:r>
            <a:r>
              <a:rPr lang="he-IL" dirty="0">
                <a:cs typeface="David" panose="020E0502060401010101" pitchFamily="34" charset="-79"/>
              </a:rPr>
              <a:t> מקושר.</a:t>
            </a:r>
          </a:p>
        </p:txBody>
      </p:sp>
    </p:spTree>
    <p:extLst>
      <p:ext uri="{BB962C8B-B14F-4D97-AF65-F5344CB8AC3E}">
        <p14:creationId xmlns:p14="http://schemas.microsoft.com/office/powerpoint/2010/main" val="723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דוגמאות לתבניות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[( symbol : s) 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לכל סימבול ו </a:t>
            </a:r>
            <a:r>
              <a:rPr lang="en-US" dirty="0">
                <a:cs typeface="David" panose="020E0502060401010101" pitchFamily="34" charset="-79"/>
              </a:rPr>
              <a:t>s</a:t>
            </a:r>
            <a:r>
              <a:rPr lang="he-IL" dirty="0">
                <a:cs typeface="David" panose="020E0502060401010101" pitchFamily="34" charset="-79"/>
              </a:rPr>
              <a:t> מקושר.</a:t>
            </a:r>
          </a:p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[( string : s) 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לכל מחרוזת ו </a:t>
            </a:r>
            <a:r>
              <a:rPr lang="en-US" dirty="0">
                <a:cs typeface="David" panose="020E0502060401010101" pitchFamily="34" charset="-79"/>
              </a:rPr>
              <a:t>s</a:t>
            </a:r>
            <a:r>
              <a:rPr lang="he-IL" dirty="0">
                <a:cs typeface="David" panose="020E0502060401010101" pitchFamily="34" charset="-79"/>
              </a:rPr>
              <a:t> מקושר.</a:t>
            </a:r>
          </a:p>
          <a:p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	[( </a:t>
            </a:r>
            <a:r>
              <a:rPr lang="en-US" dirty="0" err="1"/>
              <a:t>sexpr</a:t>
            </a:r>
            <a:r>
              <a:rPr lang="en-US" dirty="0"/>
              <a:t> : s)  result-expr])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תבנית המתאימה ל </a:t>
            </a:r>
            <a:r>
              <a:rPr lang="en-US" dirty="0"/>
              <a:t>S- expressions</a:t>
            </a:r>
            <a:r>
              <a:rPr lang="he-IL" dirty="0">
                <a:cs typeface="David" panose="020E0502060401010101" pitchFamily="34" charset="-79"/>
              </a:rPr>
              <a:t> ו </a:t>
            </a:r>
            <a:r>
              <a:rPr lang="en-US" dirty="0">
                <a:cs typeface="David" panose="020E0502060401010101" pitchFamily="34" charset="-79"/>
              </a:rPr>
              <a:t>s</a:t>
            </a:r>
            <a:r>
              <a:rPr lang="he-IL" dirty="0">
                <a:cs typeface="David" panose="020E0502060401010101" pitchFamily="34" charset="-79"/>
              </a:rPr>
              <a:t> מקושר.</a:t>
            </a:r>
          </a:p>
          <a:p>
            <a:pPr algn="r" rtl="1"/>
            <a:endParaRPr lang="he-IL" dirty="0">
              <a:cs typeface="David" panose="020E0502060401010101" pitchFamily="34" charset="-79"/>
            </a:endParaRPr>
          </a:p>
          <a:p>
            <a:pPr algn="r" rtl="1"/>
            <a:endParaRPr lang="en-US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280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1246</TotalTime>
  <Words>170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שפות תכנות</vt:lpstr>
      <vt:lpstr>Let</vt:lpstr>
      <vt:lpstr>Match</vt:lpstr>
      <vt:lpstr>Match</vt:lpstr>
      <vt:lpstr>Match</vt:lpstr>
      <vt:lpstr>דוגמא</vt:lpstr>
      <vt:lpstr>Match</vt:lpstr>
      <vt:lpstr>דוגמאות לתבניות</vt:lpstr>
      <vt:lpstr>דוגמאות לתבניות</vt:lpstr>
      <vt:lpstr>דוגמאות לתבניות</vt:lpstr>
      <vt:lpstr>דוגמאות</vt:lpstr>
      <vt:lpstr>דוגמאות</vt:lpstr>
      <vt:lpstr>דוגמאות</vt:lpstr>
      <vt:lpstr>What dose the function do?</vt:lpstr>
      <vt:lpstr>What dose the function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Joseph Asaf Erlich</cp:lastModifiedBy>
  <cp:revision>107</cp:revision>
  <dcterms:created xsi:type="dcterms:W3CDTF">2015-02-28T19:33:42Z</dcterms:created>
  <dcterms:modified xsi:type="dcterms:W3CDTF">2019-03-12T21:01:13Z</dcterms:modified>
</cp:coreProperties>
</file>