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7" r:id="rId4"/>
    <p:sldId id="275" r:id="rId5"/>
    <p:sldId id="279" r:id="rId6"/>
    <p:sldId id="283" r:id="rId7"/>
    <p:sldId id="287" r:id="rId8"/>
    <p:sldId id="284" r:id="rId9"/>
    <p:sldId id="285" r:id="rId10"/>
    <p:sldId id="286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944" autoAdjust="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5E26FC7-9632-48C8-99B7-8D08CF4005EB}"/>
    <pc:docChg chg="modSld">
      <pc:chgData name="" userId="" providerId="" clId="Web-{E5E26FC7-9632-48C8-99B7-8D08CF4005EB}" dt="2019-03-13T15:01:22.290" v="10" actId="20577"/>
      <pc:docMkLst>
        <pc:docMk/>
      </pc:docMkLst>
      <pc:sldChg chg="modSp">
        <pc:chgData name="" userId="" providerId="" clId="Web-{E5E26FC7-9632-48C8-99B7-8D08CF4005EB}" dt="2019-03-13T15:01:21.056" v="8" actId="20577"/>
        <pc:sldMkLst>
          <pc:docMk/>
          <pc:sldMk cId="4147650174" sldId="256"/>
        </pc:sldMkLst>
        <pc:spChg chg="mod">
          <ac:chgData name="" userId="" providerId="" clId="Web-{E5E26FC7-9632-48C8-99B7-8D08CF4005EB}" dt="2019-03-13T15:01:21.056" v="8" actId="20577"/>
          <ac:spMkLst>
            <pc:docMk/>
            <pc:sldMk cId="4147650174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cddd913c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5cddd913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5cddd913c_1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55cddd913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627a05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627a0580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55627a058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Times New Roman"/>
                <a:cs typeface="David"/>
              </a:rPr>
              <a:t>תרגול 5</a:t>
            </a:r>
            <a:endParaRPr lang="en-US" dirty="0">
              <a:latin typeface="Times New Roman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eval</a:t>
            </a:r>
            <a:r>
              <a:rPr lang="he-IL" dirty="0"/>
              <a:t> – הרחבת </a:t>
            </a:r>
            <a:r>
              <a:rPr lang="en-US" dirty="0"/>
              <a:t>AE</a:t>
            </a:r>
            <a:r>
              <a:rPr lang="he-IL" dirty="0"/>
              <a:t> - פתרון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1D802-205C-4C1D-8413-380F8A86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(: eval : EAE -&gt; Number)</a:t>
            </a:r>
          </a:p>
          <a:p>
            <a:pPr marL="0" indent="0">
              <a:buNone/>
            </a:pPr>
            <a:r>
              <a:rPr lang="en-US" dirty="0"/>
              <a:t>(define (eval expr)</a:t>
            </a:r>
          </a:p>
          <a:p>
            <a:pPr marL="0" indent="0">
              <a:buNone/>
            </a:pPr>
            <a:r>
              <a:rPr lang="en-US" dirty="0"/>
              <a:t>  (cases expr</a:t>
            </a:r>
          </a:p>
          <a:p>
            <a:pPr marL="0" indent="0">
              <a:buNone/>
            </a:pPr>
            <a:r>
              <a:rPr lang="en-US" dirty="0"/>
              <a:t>    [(Num n)   n]</a:t>
            </a:r>
          </a:p>
          <a:p>
            <a:pPr marL="0" indent="0">
              <a:buNone/>
            </a:pPr>
            <a:r>
              <a:rPr lang="en-US" dirty="0"/>
              <a:t>    [(Add l r) (+ (eval l) (eval r))]</a:t>
            </a:r>
          </a:p>
          <a:p>
            <a:pPr marL="0" indent="0">
              <a:buNone/>
            </a:pPr>
            <a:r>
              <a:rPr lang="en-US" dirty="0"/>
              <a:t>    [(Sub l r) (- (eval l) (eval r))]</a:t>
            </a:r>
          </a:p>
          <a:p>
            <a:pPr marL="0" indent="0">
              <a:buNone/>
            </a:pPr>
            <a:r>
              <a:rPr lang="en-US" dirty="0"/>
              <a:t>    [(</a:t>
            </a:r>
            <a:r>
              <a:rPr lang="en-US" dirty="0" err="1"/>
              <a:t>Mul</a:t>
            </a:r>
            <a:r>
              <a:rPr lang="en-US" dirty="0"/>
              <a:t> l r) (* (eval l) (eval r))]</a:t>
            </a:r>
          </a:p>
          <a:p>
            <a:pPr marL="0" indent="0">
              <a:buNone/>
            </a:pPr>
            <a:r>
              <a:rPr lang="en-US" dirty="0"/>
              <a:t>    [(</a:t>
            </a:r>
            <a:r>
              <a:rPr lang="en-US" dirty="0" err="1"/>
              <a:t>Div</a:t>
            </a:r>
            <a:r>
              <a:rPr lang="en-US" dirty="0"/>
              <a:t> l r) (/ (eval l) (eval r))]</a:t>
            </a:r>
          </a:p>
          <a:p>
            <a:pPr marL="0" indent="0">
              <a:buNone/>
            </a:pPr>
            <a:r>
              <a:rPr lang="en-US" dirty="0"/>
              <a:t>    [(Pow x y) (</a:t>
            </a:r>
            <a:r>
              <a:rPr lang="en-US" dirty="0" err="1"/>
              <a:t>myPow</a:t>
            </a:r>
            <a:r>
              <a:rPr lang="en-US" dirty="0"/>
              <a:t> (eval x) (eval y))]</a:t>
            </a:r>
          </a:p>
          <a:p>
            <a:pPr marL="0" indent="0">
              <a:buNone/>
            </a:pPr>
            <a:r>
              <a:rPr lang="en-US" dirty="0"/>
              <a:t>    [(Sqrt x) (</a:t>
            </a:r>
            <a:r>
              <a:rPr lang="en-US" dirty="0" err="1"/>
              <a:t>mySqrt</a:t>
            </a:r>
            <a:r>
              <a:rPr lang="en-US" dirty="0"/>
              <a:t> (eval x))]))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 rtl="1">
              <a:spcBef>
                <a:spcPts val="0"/>
              </a:spcBef>
              <a:buClr>
                <a:srgbClr val="262626"/>
              </a:buClr>
              <a:buSzPts val="3600"/>
            </a:pPr>
            <a:r>
              <a:rPr lang="he-IL" dirty="0"/>
              <a:t>כתיבת </a:t>
            </a:r>
            <a:r>
              <a:rPr lang="en-US" dirty="0"/>
              <a:t>eval</a:t>
            </a:r>
            <a:r>
              <a:rPr lang="he-IL" dirty="0"/>
              <a:t> – הרחבת </a:t>
            </a:r>
            <a:r>
              <a:rPr lang="en-US" dirty="0"/>
              <a:t>AE</a:t>
            </a:r>
            <a:r>
              <a:rPr lang="he-IL" dirty="0"/>
              <a:t> - פתרון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(: myPow : Number Number -&gt; Number)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(define (myPow x y)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(if (equal? 0 y) 1 (* x (myPow x (- y 1)))))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(: mySqrt : Number -&gt; Number)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(define (mySqrt x)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(if (&gt; x 0) (sqrt x) 0))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he-IL" dirty="0"/>
              <a:t>הפונקציה הראשית, פונקציית ה</a:t>
            </a:r>
            <a:r>
              <a:rPr lang="en-US" dirty="0"/>
              <a:t>run</a:t>
            </a:r>
            <a:r>
              <a:rPr lang="he-IL" dirty="0"/>
              <a:t> :</a:t>
            </a:r>
            <a:endParaRPr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(: run : String -&gt; Number)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;; evaluate an EAE program contained in a string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(define (run str)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    (eval (parse str)))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דוגמא: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(run "{+ {pow 2 3} {sqrt {- 8 4}}}")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דוגמאת הרצה 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דוגמא:</a:t>
            </a:r>
            <a:endParaRPr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(run "{+ {pow 2 3} {sqrt {- 8 4}}}")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01" y="3243100"/>
            <a:ext cx="3917876" cy="32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הגדרה: </a:t>
            </a:r>
            <a:r>
              <a:rPr lang="en-US" dirty="0">
                <a:cs typeface="David" panose="020E0502060401010101" pitchFamily="34" charset="-79"/>
              </a:rPr>
              <a:t>AST</a:t>
            </a:r>
            <a:r>
              <a:rPr lang="he-IL" dirty="0">
                <a:cs typeface="David" panose="020E0502060401010101" pitchFamily="34" charset="-79"/>
              </a:rPr>
              <a:t> הוא עץ המייצג את המבנה התחבירי של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העץ מיוצר ע"י פעולת ה 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על הקוד.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דוגמא: עץ עבור הקוד הבא בשפה </a:t>
            </a:r>
            <a:r>
              <a:rPr lang="en-US" dirty="0">
                <a:cs typeface="David" panose="020E0502060401010101" pitchFamily="34" charset="-79"/>
              </a:rPr>
              <a:t>AE</a:t>
            </a:r>
            <a:r>
              <a:rPr lang="he-IL" dirty="0">
                <a:cs typeface="David" panose="020E0502060401010101" pitchFamily="34" charset="-79"/>
              </a:rPr>
              <a:t>:</a:t>
            </a:r>
          </a:p>
          <a:p>
            <a:pPr algn="l"/>
            <a:r>
              <a:rPr lang="en-US" dirty="0">
                <a:cs typeface="David" panose="020E0502060401010101" pitchFamily="34" charset="-79"/>
              </a:rPr>
              <a:t>{+ 1 {- 2 3}}</a:t>
            </a:r>
            <a:endParaRPr lang="he-IL" dirty="0">
              <a:cs typeface="David" panose="020E0502060401010101" pitchFamily="34" charset="-79"/>
            </a:endParaRPr>
          </a:p>
          <a:p>
            <a:pPr algn="r" rtl="1"/>
            <a:endParaRPr lang="en-US" dirty="0"/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  <p:pic>
        <p:nvPicPr>
          <p:cNvPr id="5" name="Google Shape;176;p19">
            <a:extLst>
              <a:ext uri="{FF2B5EF4-FFF2-40B4-BE49-F238E27FC236}">
                <a16:creationId xmlns:a16="http://schemas.microsoft.com/office/drawing/2014/main" id="{2746741B-937F-4D16-8DE1-C55D310EB4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0695" y="3781300"/>
            <a:ext cx="3163674" cy="238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 (AST)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תרגיל: בנו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AST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עבור הקודים הבאים בשפת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בעזרת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US" dirty="0">
                <a:latin typeface="David"/>
                <a:ea typeface="David"/>
                <a:cs typeface="David"/>
                <a:sym typeface="David"/>
              </a:rPr>
              <a:t>{- {+ {- 5 2} 6} {+ 10 3}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הרחבת </a:t>
            </a:r>
            <a:r>
              <a:rPr lang="en-US" dirty="0"/>
              <a:t>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בשיעור ראיתם את 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parser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וה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eval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לשפה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AE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נרצה להרחיב את השפה ולאפשר שימוש בביטויים נוספים: 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נוסיף את האופרטורים -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pow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,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sqrt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כך שהביטויים הבאים חוקיים בשפה:</a:t>
            </a:r>
          </a:p>
          <a:p>
            <a:pPr>
              <a:buSzPts val="1800"/>
            </a:pPr>
            <a:r>
              <a:rPr lang="en-US" dirty="0">
                <a:latin typeface="David"/>
                <a:ea typeface="David"/>
                <a:cs typeface="David"/>
                <a:sym typeface="David"/>
              </a:rPr>
              <a:t>{pow 2 {+ 5 8}}</a:t>
            </a:r>
            <a:endParaRPr lang="en-US" dirty="0"/>
          </a:p>
          <a:p>
            <a:pPr>
              <a:buSzPts val="1800"/>
            </a:pPr>
            <a:r>
              <a:rPr lang="en-US" dirty="0">
                <a:latin typeface="David"/>
                <a:ea typeface="David"/>
                <a:cs typeface="David"/>
                <a:sym typeface="David"/>
              </a:rPr>
              <a:t>{sqrt 4}</a:t>
            </a:r>
            <a:endParaRPr lang="en-US" dirty="0"/>
          </a:p>
          <a:p>
            <a:pPr>
              <a:buSzPts val="1800"/>
            </a:pPr>
            <a:r>
              <a:rPr lang="en-US" dirty="0"/>
              <a:t>{sqrt {+ 2 2}}</a:t>
            </a:r>
          </a:p>
          <a:p>
            <a:pPr>
              <a:buSzPts val="1800"/>
            </a:pPr>
            <a:r>
              <a:rPr lang="en-US" dirty="0"/>
              <a:t>{sqrt {pow 3 3}}</a:t>
            </a:r>
          </a:p>
          <a:p>
            <a:pPr algn="r" rtl="1">
              <a:buNone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48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שלב 1: הרחיבו את הדקדוק כך שיתאים לשפה החדשה.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2: הרחיבו את הטיפוס </a:t>
            </a:r>
            <a:r>
              <a:rPr lang="en-US" dirty="0">
                <a:cs typeface="David" panose="020E0502060401010101" pitchFamily="34" charset="-79"/>
              </a:rPr>
              <a:t>AE</a:t>
            </a:r>
            <a:r>
              <a:rPr lang="he-IL" dirty="0">
                <a:cs typeface="David" panose="020E0502060401010101" pitchFamily="34" charset="-79"/>
              </a:rPr>
              <a:t> בהתאם, הוסיפו את הקוד הנדרש.</a:t>
            </a: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3: כתבו  </a:t>
            </a:r>
            <a:r>
              <a:rPr lang="en-US" dirty="0">
                <a:cs typeface="David" panose="020E0502060401010101" pitchFamily="34" charset="-79"/>
              </a:rPr>
              <a:t>parser</a:t>
            </a:r>
            <a:r>
              <a:rPr lang="he-IL" dirty="0">
                <a:cs typeface="David" panose="020E0502060401010101" pitchFamily="34" charset="-79"/>
              </a:rPr>
              <a:t> לשפה חדשה – הרחיבו את הפונקציה </a:t>
            </a:r>
            <a:r>
              <a:rPr lang="en-US" dirty="0">
                <a:cs typeface="David" panose="020E0502060401010101" pitchFamily="34" charset="-79"/>
              </a:rPr>
              <a:t>parse-</a:t>
            </a:r>
            <a:r>
              <a:rPr lang="en-US" dirty="0" err="1">
                <a:cs typeface="David" panose="020E0502060401010101" pitchFamily="34" charset="-79"/>
              </a:rPr>
              <a:t>sexpr</a:t>
            </a:r>
            <a:r>
              <a:rPr lang="he-IL" dirty="0">
                <a:cs typeface="David" panose="020E0502060401010101" pitchFamily="34" charset="-79"/>
              </a:rPr>
              <a:t> בהתאם.</a:t>
            </a:r>
            <a:endParaRPr lang="en-US" dirty="0"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cs typeface="David" panose="020E0502060401010101" pitchFamily="34" charset="-79"/>
              </a:rPr>
              <a:t>שלב </a:t>
            </a:r>
            <a:r>
              <a:rPr lang="en-US" dirty="0">
                <a:cs typeface="David" panose="020E0502060401010101" pitchFamily="34" charset="-79"/>
              </a:rPr>
              <a:t>4</a:t>
            </a:r>
            <a:r>
              <a:rPr lang="he-IL" dirty="0">
                <a:cs typeface="David" panose="020E0502060401010101" pitchFamily="34" charset="-79"/>
              </a:rPr>
              <a:t>: כתבו  </a:t>
            </a:r>
            <a:r>
              <a:rPr lang="en-US" dirty="0">
                <a:cs typeface="David" panose="020E0502060401010101" pitchFamily="34" charset="-79"/>
              </a:rPr>
              <a:t>eval</a:t>
            </a:r>
            <a:r>
              <a:rPr lang="he-IL" dirty="0">
                <a:cs typeface="David" panose="020E0502060401010101" pitchFamily="34" charset="-79"/>
              </a:rPr>
              <a:t> לשפה חדשה – הרחיבו את הפונקציה </a:t>
            </a:r>
            <a:r>
              <a:rPr lang="en-US" dirty="0">
                <a:cs typeface="David" panose="020E0502060401010101" pitchFamily="34" charset="-79"/>
              </a:rPr>
              <a:t>eval</a:t>
            </a:r>
            <a:r>
              <a:rPr lang="he-IL" dirty="0">
                <a:cs typeface="David" panose="020E0502060401010101" pitchFamily="34" charset="-79"/>
              </a:rPr>
              <a:t> בהתאם.</a:t>
            </a:r>
            <a:endParaRPr lang="en-US" dirty="0">
              <a:cs typeface="David" panose="020E0502060401010101" pitchFamily="34" charset="-79"/>
            </a:endParaRPr>
          </a:p>
          <a:p>
            <a:pPr algn="r" rtl="1"/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הדקדוק-</a:t>
            </a:r>
            <a:r>
              <a:rPr lang="en-US" dirty="0"/>
              <a:t>BNF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הדקדוק:</a:t>
            </a:r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r>
              <a:rPr lang="en-US" dirty="0"/>
              <a:t>#| BNF for the EAE language:</a:t>
            </a:r>
          </a:p>
          <a:p>
            <a:pPr marL="0" indent="0">
              <a:buNone/>
            </a:pPr>
            <a:r>
              <a:rPr lang="en-US" dirty="0"/>
              <a:t>&lt;EAE&gt; ::= &lt;num&gt;</a:t>
            </a:r>
          </a:p>
          <a:p>
            <a:pPr marL="0" indent="0">
              <a:buNone/>
            </a:pPr>
            <a:r>
              <a:rPr lang="en-US" dirty="0"/>
              <a:t>	     | { + &lt;EAE&gt; &lt;EAE&gt; }</a:t>
            </a:r>
          </a:p>
          <a:p>
            <a:pPr marL="0" indent="0">
              <a:buNone/>
            </a:pPr>
            <a:r>
              <a:rPr lang="en-US" dirty="0"/>
              <a:t>	     | { - &lt;EAE&gt; &lt;EAE&gt; }</a:t>
            </a:r>
          </a:p>
          <a:p>
            <a:pPr marL="0" indent="0">
              <a:buNone/>
            </a:pPr>
            <a:r>
              <a:rPr lang="en-US" dirty="0"/>
              <a:t>	     | { * &lt;EAE&gt; &lt;EAE&gt; }</a:t>
            </a:r>
          </a:p>
          <a:p>
            <a:pPr marL="0" indent="0">
              <a:buNone/>
            </a:pPr>
            <a:r>
              <a:rPr lang="en-US" dirty="0"/>
              <a:t>	     | { / &lt;EAE&gt; &lt;EAE&gt; }</a:t>
            </a:r>
          </a:p>
          <a:p>
            <a:pPr marL="0" indent="0">
              <a:buNone/>
            </a:pPr>
            <a:r>
              <a:rPr lang="en-US" dirty="0"/>
              <a:t>	     | { pow &lt;EAE&gt; &lt;EAE&gt; }</a:t>
            </a:r>
          </a:p>
          <a:p>
            <a:pPr marL="0" indent="0">
              <a:buNone/>
            </a:pPr>
            <a:r>
              <a:rPr lang="en-US" dirty="0"/>
              <a:t>	     | { sqrt &lt;EAE&gt;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|#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הטיפוס </a:t>
            </a:r>
            <a:r>
              <a:rPr lang="en-US" dirty="0"/>
              <a:t>EAE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הדקדוק:</a:t>
            </a:r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r>
              <a:rPr lang="en-US" dirty="0"/>
              <a:t>(define-type EAE</a:t>
            </a:r>
          </a:p>
          <a:p>
            <a:pPr marL="0" indent="0">
              <a:buNone/>
            </a:pPr>
            <a:r>
              <a:rPr lang="en-US" dirty="0"/>
              <a:t>  [Num Number]</a:t>
            </a:r>
          </a:p>
          <a:p>
            <a:pPr marL="0" indent="0">
              <a:buNone/>
            </a:pPr>
            <a:r>
              <a:rPr lang="en-US" dirty="0"/>
              <a:t>  [Add EAE EAE]</a:t>
            </a:r>
          </a:p>
          <a:p>
            <a:pPr marL="0" indent="0">
              <a:buNone/>
            </a:pPr>
            <a:r>
              <a:rPr lang="en-US" dirty="0"/>
              <a:t>  [Sub EAE EAE]</a:t>
            </a:r>
          </a:p>
          <a:p>
            <a:pPr marL="0" indent="0">
              <a:buNone/>
            </a:pPr>
            <a:r>
              <a:rPr lang="en-US" dirty="0"/>
              <a:t>  [</a:t>
            </a:r>
            <a:r>
              <a:rPr lang="en-US" dirty="0" err="1"/>
              <a:t>Mul</a:t>
            </a:r>
            <a:r>
              <a:rPr lang="en-US" dirty="0"/>
              <a:t> EAE EAE]</a:t>
            </a:r>
          </a:p>
          <a:p>
            <a:pPr marL="0" indent="0">
              <a:buNone/>
            </a:pPr>
            <a:r>
              <a:rPr lang="en-US" dirty="0"/>
              <a:t>  [</a:t>
            </a:r>
            <a:r>
              <a:rPr lang="en-US" dirty="0" err="1"/>
              <a:t>Div</a:t>
            </a:r>
            <a:r>
              <a:rPr lang="en-US" dirty="0"/>
              <a:t> EAE EAE]</a:t>
            </a:r>
          </a:p>
          <a:p>
            <a:pPr marL="0" indent="0">
              <a:buNone/>
            </a:pPr>
            <a:r>
              <a:rPr lang="en-US" dirty="0"/>
              <a:t>  [Pow EAE EAE]</a:t>
            </a:r>
          </a:p>
          <a:p>
            <a:pPr marL="0" indent="0">
              <a:buNone/>
            </a:pPr>
            <a:r>
              <a:rPr lang="en-US" dirty="0"/>
              <a:t>  [Sqrt EAE])</a:t>
            </a:r>
          </a:p>
        </p:txBody>
      </p:sp>
    </p:spTree>
    <p:extLst>
      <p:ext uri="{BB962C8B-B14F-4D97-AF65-F5344CB8AC3E}">
        <p14:creationId xmlns:p14="http://schemas.microsoft.com/office/powerpoint/2010/main" val="9049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הטיפוס:</a:t>
            </a:r>
            <a:endParaRPr lang="en-US" dirty="0"/>
          </a:p>
          <a:p>
            <a:pPr algn="r" rtl="1"/>
            <a:endParaRPr lang="en-US" dirty="0"/>
          </a:p>
          <a:p>
            <a:pPr marL="0" indent="0">
              <a:buNone/>
            </a:pPr>
            <a:r>
              <a:rPr lang="en-US" dirty="0"/>
              <a:t>(: parse : String -&gt; EAE)</a:t>
            </a:r>
          </a:p>
          <a:p>
            <a:pPr marL="0" indent="0">
              <a:buNone/>
            </a:pPr>
            <a:r>
              <a:rPr lang="en-US" dirty="0"/>
              <a:t>(define (parse str)</a:t>
            </a:r>
          </a:p>
          <a:p>
            <a:pPr marL="0" indent="0">
              <a:buNone/>
            </a:pPr>
            <a:r>
              <a:rPr lang="en-US" dirty="0"/>
              <a:t>  (parse-</a:t>
            </a:r>
            <a:r>
              <a:rPr lang="en-US" dirty="0" err="1"/>
              <a:t>sexpr</a:t>
            </a:r>
            <a:r>
              <a:rPr lang="en-US" dirty="0"/>
              <a:t> (string-&gt;</a:t>
            </a:r>
            <a:r>
              <a:rPr lang="en-US" dirty="0" err="1"/>
              <a:t>sexpr</a:t>
            </a:r>
            <a:r>
              <a:rPr lang="en-US" dirty="0"/>
              <a:t> str)))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כתיבת </a:t>
            </a:r>
            <a:r>
              <a:rPr lang="en-US" dirty="0"/>
              <a:t>parser</a:t>
            </a:r>
            <a:r>
              <a:rPr lang="he-IL" dirty="0"/>
              <a:t> – הרחבת </a:t>
            </a:r>
            <a:r>
              <a:rPr lang="en-US" dirty="0"/>
              <a:t>AE</a:t>
            </a:r>
            <a:r>
              <a:rPr lang="he-IL" dirty="0"/>
              <a:t> - פתרון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56075" y="1264555"/>
            <a:ext cx="8915400" cy="3777622"/>
          </a:xfrm>
        </p:spPr>
        <p:txBody>
          <a:bodyPr>
            <a:noAutofit/>
          </a:bodyPr>
          <a:lstStyle/>
          <a:p>
            <a:pPr algn="r" rtl="1"/>
            <a:r>
              <a:rPr lang="he-IL" dirty="0"/>
              <a:t>ה </a:t>
            </a:r>
            <a:r>
              <a:rPr lang="en-US" dirty="0"/>
              <a:t>parser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en-US" dirty="0"/>
              <a:t>(: parse-</a:t>
            </a:r>
            <a:r>
              <a:rPr lang="en-US" dirty="0" err="1"/>
              <a:t>sexpr</a:t>
            </a:r>
            <a:r>
              <a:rPr lang="en-US" dirty="0"/>
              <a:t> : </a:t>
            </a:r>
            <a:r>
              <a:rPr lang="en-US" dirty="0" err="1"/>
              <a:t>Sexpr</a:t>
            </a:r>
            <a:r>
              <a:rPr lang="en-US" dirty="0"/>
              <a:t> -&gt; EAE)</a:t>
            </a:r>
          </a:p>
          <a:p>
            <a:pPr marL="0" indent="0">
              <a:buNone/>
            </a:pPr>
            <a:r>
              <a:rPr lang="en-US" dirty="0"/>
              <a:t>(define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sexpr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(match </a:t>
            </a:r>
            <a:r>
              <a:rPr lang="en-US" dirty="0" err="1"/>
              <a:t>sexpr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[(number: n) (Num n)]</a:t>
            </a:r>
          </a:p>
          <a:p>
            <a:pPr marL="0" indent="0">
              <a:buNone/>
            </a:pPr>
            <a:r>
              <a:rPr lang="en-US" dirty="0"/>
              <a:t>    [(list '+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(Add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 [(list '-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(Sub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 [(list '*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</a:t>
            </a:r>
            <a:r>
              <a:rPr lang="en-US" dirty="0" err="1"/>
              <a:t>Mul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 [(list '/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</a:t>
            </a:r>
            <a:r>
              <a:rPr lang="en-US" dirty="0" err="1"/>
              <a:t>Div</a:t>
            </a:r>
            <a:r>
              <a:rPr lang="en-US" dirty="0"/>
              <a:t>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 [(list 'pow </a:t>
            </a:r>
            <a:r>
              <a:rPr lang="en-US" dirty="0" err="1"/>
              <a:t>lhs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 (Pow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lhs</a:t>
            </a:r>
            <a:r>
              <a:rPr lang="en-US" dirty="0"/>
              <a:t>)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rhs</a:t>
            </a:r>
            <a:r>
              <a:rPr lang="en-US" dirty="0"/>
              <a:t>))]</a:t>
            </a:r>
          </a:p>
          <a:p>
            <a:pPr marL="0" indent="0">
              <a:buNone/>
            </a:pPr>
            <a:r>
              <a:rPr lang="en-US" dirty="0"/>
              <a:t>    [(list 'sqrt </a:t>
            </a:r>
            <a:r>
              <a:rPr lang="en-US" dirty="0" err="1"/>
              <a:t>arg</a:t>
            </a:r>
            <a:r>
              <a:rPr lang="en-US" dirty="0"/>
              <a:t>) (Sqrt (parse-</a:t>
            </a:r>
            <a:r>
              <a:rPr lang="en-US" dirty="0" err="1"/>
              <a:t>sexpr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en-US" dirty="0"/>
              <a:t>))] </a:t>
            </a:r>
          </a:p>
          <a:p>
            <a:pPr marL="0" indent="0">
              <a:buNone/>
            </a:pPr>
            <a:r>
              <a:rPr lang="en-US" dirty="0"/>
              <a:t>    [else (error 'parse-</a:t>
            </a:r>
            <a:r>
              <a:rPr lang="en-US" dirty="0" err="1"/>
              <a:t>sexpr</a:t>
            </a:r>
            <a:r>
              <a:rPr lang="en-US" dirty="0"/>
              <a:t> "bad syntax in ~s" </a:t>
            </a:r>
            <a:r>
              <a:rPr lang="en-US" dirty="0" err="1"/>
              <a:t>sexpr</a:t>
            </a:r>
            <a:r>
              <a:rPr lang="en-US" dirty="0"/>
              <a:t>)]))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2151</TotalTime>
  <Words>704</Words>
  <Application>Microsoft Office PowerPoint</Application>
  <PresentationFormat>Widescreen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David</vt:lpstr>
      <vt:lpstr>Times New Roman</vt:lpstr>
      <vt:lpstr>Wingdings 3</vt:lpstr>
      <vt:lpstr>Wisp</vt:lpstr>
      <vt:lpstr>שפות תכנות</vt:lpstr>
      <vt:lpstr>Abstract Syntax Tree (AST)</vt:lpstr>
      <vt:lpstr>Abstract Syntax Tree (AST)</vt:lpstr>
      <vt:lpstr>הרחבת AE</vt:lpstr>
      <vt:lpstr>כתיבת parser – הרחבת AE</vt:lpstr>
      <vt:lpstr>כתיבת הדקדוק-BNF - פתרון</vt:lpstr>
      <vt:lpstr>כתיבת הטיפוס EAE - פתרון</vt:lpstr>
      <vt:lpstr>כתיבת parser – הרחבת AE - פתרון</vt:lpstr>
      <vt:lpstr>כתיבת parser – הרחבת AE - פתרון</vt:lpstr>
      <vt:lpstr>כתיבת eval – הרחבת AE - פתרון</vt:lpstr>
      <vt:lpstr>כתיבת eval – הרחבת AE - פתרון</vt:lpstr>
      <vt:lpstr>הפונקציה הראשית, פונקציית הrun :</vt:lpstr>
      <vt:lpstr>דוגמאת הרצה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Shira Ozeri</cp:lastModifiedBy>
  <cp:revision>117</cp:revision>
  <dcterms:created xsi:type="dcterms:W3CDTF">2015-02-28T19:33:42Z</dcterms:created>
  <dcterms:modified xsi:type="dcterms:W3CDTF">2019-04-03T20:33:50Z</dcterms:modified>
</cp:coreProperties>
</file>