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6" r:id="rId3"/>
    <p:sldId id="278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4AFDE-E4E8-45FB-8A38-8B8B3F470E12}" v="7" dt="2020-04-21T11:49:10.068"/>
    <p1510:client id="{8CBAD26A-C389-4B2C-95AA-71BBFB7DDA1D}" v="7" dt="2020-04-20T09:56:06.883"/>
    <p1510:client id="{95B98211-2427-4A77-924E-4AA96A52F1CB}" v="65" dt="2020-04-21T08:41:43.424"/>
    <p1510:client id="{BEF48AE7-E7FD-4270-AAA5-564360A5BB1B}" v="2" dt="2020-04-19T13:31:56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944" autoAdjust="0"/>
  </p:normalViewPr>
  <p:slideViewPr>
    <p:cSldViewPr snapToGrid="0">
      <p:cViewPr varScale="1">
        <p:scale>
          <a:sx n="98" d="100"/>
          <a:sy n="98" d="100"/>
        </p:scale>
        <p:origin x="-82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797A9B3-C915-455C-A03B-42BF2AB4DC1A}"/>
    <pc:docChg chg="modSld">
      <pc:chgData name="" userId="" providerId="" clId="Web-{3797A9B3-C915-455C-A03B-42BF2AB4DC1A}" dt="2018-04-10T21:34:16.154" v="604"/>
      <pc:docMkLst>
        <pc:docMk/>
      </pc:docMkLst>
      <pc:sldChg chg="modSp">
        <pc:chgData name="" userId="" providerId="" clId="Web-{3797A9B3-C915-455C-A03B-42BF2AB4DC1A}" dt="2018-04-10T21:20:52.603" v="579"/>
        <pc:sldMkLst>
          <pc:docMk/>
          <pc:sldMk cId="0" sldId="290"/>
        </pc:sldMkLst>
        <pc:spChg chg="mod">
          <ac:chgData name="" userId="" providerId="" clId="Web-{3797A9B3-C915-455C-A03B-42BF2AB4DC1A}" dt="2018-04-10T21:20:52.603" v="579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" userId="" providerId="" clId="Web-{3797A9B3-C915-455C-A03B-42BF2AB4DC1A}" dt="2018-04-10T21:34:16.154" v="604"/>
        <pc:sldMkLst>
          <pc:docMk/>
          <pc:sldMk cId="2264304289" sldId="293"/>
        </pc:sldMkLst>
        <pc:spChg chg="mod">
          <ac:chgData name="" userId="" providerId="" clId="Web-{3797A9B3-C915-455C-A03B-42BF2AB4DC1A}" dt="2018-04-10T21:34:16.154" v="604"/>
          <ac:spMkLst>
            <pc:docMk/>
            <pc:sldMk cId="2264304289" sldId="293"/>
            <ac:spMk id="3" creationId="{00000000-0000-0000-0000-000000000000}"/>
          </ac:spMkLst>
        </pc:spChg>
      </pc:sldChg>
    </pc:docChg>
  </pc:docChgLst>
  <pc:docChgLst>
    <pc:chgData clId="Web-{2974BA4C-DA54-412B-A827-367E1F5C51C0}"/>
    <pc:docChg chg="modSld">
      <pc:chgData name="" userId="" providerId="" clId="Web-{2974BA4C-DA54-412B-A827-367E1F5C51C0}" dt="2018-04-10T09:37:55.975" v="0"/>
      <pc:docMkLst>
        <pc:docMk/>
      </pc:docMkLst>
      <pc:sldChg chg="modSp">
        <pc:chgData name="" userId="" providerId="" clId="Web-{2974BA4C-DA54-412B-A827-367E1F5C51C0}" dt="2018-04-10T09:37:55.975" v="0"/>
        <pc:sldMkLst>
          <pc:docMk/>
          <pc:sldMk cId="2264304289" sldId="293"/>
        </pc:sldMkLst>
        <pc:spChg chg="mod">
          <ac:chgData name="" userId="" providerId="" clId="Web-{2974BA4C-DA54-412B-A827-367E1F5C51C0}" dt="2018-04-10T09:37:55.975" v="0"/>
          <ac:spMkLst>
            <pc:docMk/>
            <pc:sldMk cId="2264304289" sldId="293"/>
            <ac:spMk id="3" creationId="{00000000-0000-0000-0000-000000000000}"/>
          </ac:spMkLst>
        </pc:spChg>
      </pc:sldChg>
    </pc:docChg>
  </pc:docChgLst>
  <pc:docChgLst>
    <pc:chgData clId="Web-{BEF48AE7-E7FD-4270-AAA5-564360A5BB1B}"/>
    <pc:docChg chg="delSld">
      <pc:chgData name="" userId="" providerId="" clId="Web-{BEF48AE7-E7FD-4270-AAA5-564360A5BB1B}" dt="2020-04-19T13:31:56.017" v="1"/>
      <pc:docMkLst>
        <pc:docMk/>
      </pc:docMkLst>
      <pc:sldChg chg="del">
        <pc:chgData name="" userId="" providerId="" clId="Web-{BEF48AE7-E7FD-4270-AAA5-564360A5BB1B}" dt="2020-04-19T13:31:51.938" v="0"/>
        <pc:sldMkLst>
          <pc:docMk/>
          <pc:sldMk cId="1946355946" sldId="284"/>
        </pc:sldMkLst>
      </pc:sldChg>
      <pc:sldChg chg="del">
        <pc:chgData name="" userId="" providerId="" clId="Web-{BEF48AE7-E7FD-4270-AAA5-564360A5BB1B}" dt="2020-04-19T13:31:56.017" v="1"/>
        <pc:sldMkLst>
          <pc:docMk/>
          <pc:sldMk cId="3035785285" sldId="285"/>
        </pc:sldMkLst>
      </pc:sldChg>
    </pc:docChg>
  </pc:docChgLst>
  <pc:docChgLst>
    <pc:chgData clId="Web-{4734AFDE-E4E8-45FB-8A38-8B8B3F470E12}"/>
    <pc:docChg chg="modSld">
      <pc:chgData name="" userId="" providerId="" clId="Web-{4734AFDE-E4E8-45FB-8A38-8B8B3F470E12}" dt="2020-04-21T11:49:10.068" v="6" actId="20577"/>
      <pc:docMkLst>
        <pc:docMk/>
      </pc:docMkLst>
      <pc:sldChg chg="modSp">
        <pc:chgData name="" userId="" providerId="" clId="Web-{4734AFDE-E4E8-45FB-8A38-8B8B3F470E12}" dt="2020-04-21T11:49:10.068" v="6" actId="20577"/>
        <pc:sldMkLst>
          <pc:docMk/>
          <pc:sldMk cId="2264304289" sldId="293"/>
        </pc:sldMkLst>
        <pc:spChg chg="mod">
          <ac:chgData name="" userId="" providerId="" clId="Web-{4734AFDE-E4E8-45FB-8A38-8B8B3F470E12}" dt="2020-04-21T11:49:10.068" v="6" actId="20577"/>
          <ac:spMkLst>
            <pc:docMk/>
            <pc:sldMk cId="2264304289" sldId="293"/>
            <ac:spMk id="3" creationId="{00000000-0000-0000-0000-000000000000}"/>
          </ac:spMkLst>
        </pc:spChg>
      </pc:sldChg>
    </pc:docChg>
  </pc:docChgLst>
  <pc:docChgLst>
    <pc:chgData clId="Web-{8CBAD26A-C389-4B2C-95AA-71BBFB7DDA1D}"/>
    <pc:docChg chg="modSld">
      <pc:chgData name="" userId="" providerId="" clId="Web-{8CBAD26A-C389-4B2C-95AA-71BBFB7DDA1D}" dt="2020-04-20T09:56:06.883" v="6" actId="20577"/>
      <pc:docMkLst>
        <pc:docMk/>
      </pc:docMkLst>
      <pc:sldChg chg="modSp">
        <pc:chgData name="" userId="" providerId="" clId="Web-{8CBAD26A-C389-4B2C-95AA-71BBFB7DDA1D}" dt="2020-04-20T09:56:03.242" v="4" actId="20577"/>
        <pc:sldMkLst>
          <pc:docMk/>
          <pc:sldMk cId="0" sldId="289"/>
        </pc:sldMkLst>
        <pc:spChg chg="mod">
          <ac:chgData name="" userId="" providerId="" clId="Web-{8CBAD26A-C389-4B2C-95AA-71BBFB7DDA1D}" dt="2020-04-20T09:56:03.242" v="4" actId="20577"/>
          <ac:spMkLst>
            <pc:docMk/>
            <pc:sldMk cId="0" sldId="289"/>
            <ac:spMk id="3" creationId="{00000000-0000-0000-0000-000000000000}"/>
          </ac:spMkLst>
        </pc:spChg>
      </pc:sldChg>
    </pc:docChg>
  </pc:docChgLst>
  <pc:docChgLst>
    <pc:chgData clId="Web-{95B98211-2427-4A77-924E-4AA96A52F1CB}"/>
    <pc:docChg chg="modSld">
      <pc:chgData name="" userId="" providerId="" clId="Web-{95B98211-2427-4A77-924E-4AA96A52F1CB}" dt="2020-04-21T08:41:43.424" v="64" actId="20577"/>
      <pc:docMkLst>
        <pc:docMk/>
      </pc:docMkLst>
      <pc:sldChg chg="modSp">
        <pc:chgData name="" userId="" providerId="" clId="Web-{95B98211-2427-4A77-924E-4AA96A52F1CB}" dt="2020-04-21T08:41:43.378" v="63" actId="20577"/>
        <pc:sldMkLst>
          <pc:docMk/>
          <pc:sldMk cId="0" sldId="289"/>
        </pc:sldMkLst>
        <pc:spChg chg="mod">
          <ac:chgData name="" userId="" providerId="" clId="Web-{95B98211-2427-4A77-924E-4AA96A52F1CB}" dt="2020-04-21T08:41:43.378" v="63" actId="20577"/>
          <ac:spMkLst>
            <pc:docMk/>
            <pc:sldMk cId="0" sldId="289"/>
            <ac:spMk id="3" creationId="{00000000-0000-0000-0000-000000000000}"/>
          </ac:spMkLst>
        </pc:spChg>
      </pc:sldChg>
    </pc:docChg>
  </pc:docChgLst>
  <pc:docChgLst>
    <pc:chgData clId="Web-{CECFE93E-DC5E-4F49-8800-03A1698A9576}"/>
    <pc:docChg chg="modSld">
      <pc:chgData name="" userId="" providerId="" clId="Web-{CECFE93E-DC5E-4F49-8800-03A1698A9576}" dt="2019-03-12T21:21:54.964" v="81" actId="20577"/>
      <pc:docMkLst>
        <pc:docMk/>
      </pc:docMkLst>
      <pc:sldChg chg="modSp">
        <pc:chgData name="" userId="" providerId="" clId="Web-{CECFE93E-DC5E-4F49-8800-03A1698A9576}" dt="2019-03-12T21:20:51.805" v="50" actId="20577"/>
        <pc:sldMkLst>
          <pc:docMk/>
          <pc:sldMk cId="1946355946" sldId="284"/>
        </pc:sldMkLst>
        <pc:spChg chg="mod">
          <ac:chgData name="" userId="" providerId="" clId="Web-{CECFE93E-DC5E-4F49-8800-03A1698A9576}" dt="2019-03-12T21:20:51.805" v="50" actId="20577"/>
          <ac:spMkLst>
            <pc:docMk/>
            <pc:sldMk cId="1946355946" sldId="284"/>
            <ac:spMk id="3" creationId="{00000000-0000-0000-0000-000000000000}"/>
          </ac:spMkLst>
        </pc:spChg>
      </pc:sldChg>
      <pc:sldChg chg="modSp">
        <pc:chgData name="" userId="" providerId="" clId="Web-{CECFE93E-DC5E-4F49-8800-03A1698A9576}" dt="2019-03-12T21:21:54.964" v="81" actId="20577"/>
        <pc:sldMkLst>
          <pc:docMk/>
          <pc:sldMk cId="3035785285" sldId="285"/>
        </pc:sldMkLst>
        <pc:spChg chg="mod">
          <ac:chgData name="" userId="" providerId="" clId="Web-{CECFE93E-DC5E-4F49-8800-03A1698A9576}" dt="2019-03-12T21:21:54.964" v="81" actId="20577"/>
          <ac:spMkLst>
            <pc:docMk/>
            <pc:sldMk cId="3035785285" sldId="285"/>
            <ac:spMk id="3" creationId="{00000000-0000-0000-0000-000000000000}"/>
          </ac:spMkLst>
        </pc:spChg>
      </pc:sldChg>
      <pc:sldChg chg="modSp">
        <pc:chgData name="" userId="" providerId="" clId="Web-{CECFE93E-DC5E-4F49-8800-03A1698A9576}" dt="2019-03-12T21:19:09.347" v="29" actId="20577"/>
        <pc:sldMkLst>
          <pc:docMk/>
          <pc:sldMk cId="0" sldId="286"/>
        </pc:sldMkLst>
        <pc:spChg chg="mod">
          <ac:chgData name="" userId="" providerId="" clId="Web-{CECFE93E-DC5E-4F49-8800-03A1698A9576}" dt="2019-03-12T21:19:09.347" v="29" actId="20577"/>
          <ac:spMkLst>
            <pc:docMk/>
            <pc:sldMk cId="0" sldId="2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</a:t>
            </a:r>
            <a:r>
              <a:rPr lang="en-US" dirty="0">
                <a:cs typeface="David" panose="020E0502060401010101" pitchFamily="34" charset="-79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dirty="0"/>
              <a:t>(define-type </a:t>
            </a:r>
            <a:r>
              <a:rPr lang="en-US" dirty="0" err="1"/>
              <a:t>MyString</a:t>
            </a:r>
            <a:endParaRPr lang="en-US" dirty="0"/>
          </a:p>
          <a:p>
            <a:pPr>
              <a:buNone/>
            </a:pPr>
            <a:r>
              <a:rPr lang="en-US" dirty="0"/>
              <a:t>  		[Empty]</a:t>
            </a:r>
          </a:p>
          <a:p>
            <a:pPr>
              <a:buNone/>
            </a:pPr>
            <a:r>
              <a:rPr lang="en-US" dirty="0"/>
              <a:t>  		[STR Char </a:t>
            </a:r>
            <a:r>
              <a:rPr lang="en-US" dirty="0" err="1"/>
              <a:t>MyString</a:t>
            </a:r>
            <a:r>
              <a:rPr lang="en-US" dirty="0"/>
              <a:t>])</a:t>
            </a:r>
          </a:p>
          <a:p>
            <a:pPr>
              <a:buNone/>
            </a:pPr>
            <a:r>
              <a:rPr lang="en-US" dirty="0"/>
              <a:t>(STR #\H (STR #\e (STR #\l (STR #\l (Empty)))))</a:t>
            </a:r>
          </a:p>
          <a:p>
            <a:pPr>
              <a:buNone/>
            </a:pPr>
            <a:r>
              <a:rPr lang="en-US" dirty="0"/>
              <a:t>(: </a:t>
            </a:r>
            <a:r>
              <a:rPr lang="en-US" dirty="0" err="1"/>
              <a:t>MyStringLen</a:t>
            </a:r>
            <a:r>
              <a:rPr lang="en-US" dirty="0"/>
              <a:t> : </a:t>
            </a:r>
            <a:r>
              <a:rPr lang="en-US" dirty="0" err="1"/>
              <a:t>MyString</a:t>
            </a:r>
            <a:r>
              <a:rPr lang="en-US" dirty="0"/>
              <a:t> -&gt; Natural)</a:t>
            </a:r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MyStringLen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(cases </a:t>
            </a:r>
            <a:r>
              <a:rPr lang="en-US" dirty="0" err="1"/>
              <a:t>str</a:t>
            </a:r>
            <a:endParaRPr lang="en-US" dirty="0"/>
          </a:p>
          <a:p>
            <a:pPr>
              <a:buNone/>
            </a:pPr>
            <a:r>
              <a:rPr lang="en-US" dirty="0"/>
              <a:t>    [(Empty) 0]</a:t>
            </a:r>
          </a:p>
          <a:p>
            <a:pPr>
              <a:buNone/>
            </a:pPr>
            <a:r>
              <a:rPr lang="en-US" dirty="0"/>
              <a:t>    [(STR c s) (+ 1 (</a:t>
            </a:r>
            <a:r>
              <a:rPr lang="en-US" dirty="0" err="1"/>
              <a:t>MyStringLen</a:t>
            </a:r>
            <a:r>
              <a:rPr lang="en-US" dirty="0"/>
              <a:t> s))]))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13477" y="422695"/>
            <a:ext cx="9504871" cy="43095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  <a:latin typeface="Times New Roman"/>
                <a:cs typeface="Times New Roman"/>
              </a:rPr>
              <a:t>3.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(define-type </a:t>
            </a:r>
            <a:r>
              <a:rPr lang="en-US" sz="1400" dirty="0" err="1">
                <a:latin typeface="Times New Roman"/>
                <a:cs typeface="Times New Roman"/>
              </a:rPr>
              <a:t>MyList</a:t>
            </a: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[Empty]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</a:t>
            </a:r>
            <a:r>
              <a:rPr lang="en-US" sz="1400" dirty="0" err="1">
                <a:latin typeface="Times New Roman"/>
                <a:cs typeface="Times New Roman"/>
              </a:rPr>
              <a:t>Num</a:t>
            </a:r>
            <a:r>
              <a:rPr lang="en-US" sz="1400" dirty="0">
                <a:latin typeface="Times New Roman"/>
                <a:cs typeface="Times New Roman"/>
              </a:rPr>
              <a:t>-node Number </a:t>
            </a:r>
            <a:r>
              <a:rPr lang="en-US" sz="1400" dirty="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[Sym-node Symbol </a:t>
            </a:r>
            <a:r>
              <a:rPr lang="en-US" sz="140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 [L-node </a:t>
            </a:r>
            <a:r>
              <a:rPr lang="en-US" sz="140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])</a:t>
            </a:r>
          </a:p>
          <a:p>
            <a:pPr>
              <a:buFont typeface="Century Gothic"/>
              <a:buAutoNum type="arabicPeriod" startAt="2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(: 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: </a:t>
            </a:r>
            <a:r>
              <a:rPr lang="en-US" sz="140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 -&gt; Natural)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(define (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L)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(cases L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[(Empty) 0]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[(Sym-node _ rest) (add1 (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rest))]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</a:t>
            </a:r>
            <a:r>
              <a:rPr lang="en-US" sz="1400" err="1">
                <a:latin typeface="Times New Roman"/>
                <a:cs typeface="Times New Roman"/>
              </a:rPr>
              <a:t>Num</a:t>
            </a:r>
            <a:r>
              <a:rPr lang="en-US" sz="1400" dirty="0">
                <a:latin typeface="Times New Roman"/>
                <a:cs typeface="Times New Roman"/>
              </a:rPr>
              <a:t>-node _ rest) (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rest)]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[(L-node lst1 lst2) (+ (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>
                <a:latin typeface="Times New Roman"/>
                <a:cs typeface="Times New Roman"/>
              </a:rPr>
              <a:t>lst1</a:t>
            </a:r>
            <a:r>
              <a:rPr lang="en-US" sz="1400" dirty="0">
                <a:latin typeface="Times New Roman"/>
                <a:cs typeface="Times New Roman"/>
              </a:rPr>
              <a:t>) (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>
                <a:latin typeface="Times New Roman"/>
                <a:cs typeface="Times New Roman"/>
              </a:rPr>
              <a:t> lst2))]))</a:t>
            </a:r>
          </a:p>
          <a:p>
            <a:pPr>
              <a:buFont typeface="Century Gothic"/>
              <a:buAutoNum type="arabicPeriod" startAt="2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(Sym-node 'w (Sym-node 'q (</a:t>
            </a:r>
            <a:r>
              <a:rPr lang="en-US" sz="1400" err="1">
                <a:latin typeface="Times New Roman"/>
                <a:cs typeface="Times New Roman"/>
              </a:rPr>
              <a:t>Num</a:t>
            </a:r>
            <a:r>
              <a:rPr lang="en-US" sz="1400" dirty="0">
                <a:latin typeface="Times New Roman"/>
                <a:cs typeface="Times New Roman"/>
              </a:rPr>
              <a:t>-node 7 (Sym-node 'p (L-node (Empty) (Empty)))))))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3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 (Sym-node 'w (Sym-node 'q (</a:t>
            </a:r>
            <a:r>
              <a:rPr lang="en-US" sz="1400" dirty="0" err="1">
                <a:latin typeface="Times New Roman"/>
                <a:cs typeface="Times New Roman"/>
              </a:rPr>
              <a:t>Num</a:t>
            </a:r>
            <a:r>
              <a:rPr lang="en-US" sz="1400" dirty="0">
                <a:latin typeface="Times New Roman"/>
                <a:cs typeface="Times New Roman"/>
              </a:rPr>
              <a:t>-node 7 (Sym-node 'p (L-node (Sym-node 'o (Empty)) (Empty)))))))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cs typeface="Times New Roman"/>
              </a:rPr>
              <a:t>4</a:t>
            </a:r>
            <a:endParaRPr lang="en-US" sz="1400" dirty="0">
              <a:solidFill>
                <a:srgbClr val="40404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43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+mj-lt"/>
              <a:buAutoNum type="arabicPeriod"/>
            </a:pPr>
            <a:r>
              <a:rPr lang="he-IL" dirty="0">
                <a:cs typeface="David" panose="020E0502060401010101" pitchFamily="34" charset="-79"/>
              </a:rPr>
              <a:t>כתבו פונקציה המקבלת רשימה של מספרים ומחשבת את סכום האיברים ברשימה ע"י שימוש בפונקציה </a:t>
            </a:r>
            <a:r>
              <a:rPr lang="en-US" dirty="0">
                <a:cs typeface="David" panose="020E0502060401010101" pitchFamily="34" charset="-79"/>
              </a:rPr>
              <a:t>match</a:t>
            </a:r>
            <a:r>
              <a:rPr lang="he-IL" dirty="0">
                <a:cs typeface="David" panose="020E0502060401010101" pitchFamily="34" charset="-79"/>
              </a:rPr>
              <a:t>.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cs typeface="David" panose="020E0502060401010101" pitchFamily="34" charset="-79"/>
              </a:rPr>
              <a:t>כתבו פונקציה המקבלת רשימה והופכת את הרשימה מהסוף להתחלה.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cs typeface="David" panose="020E0502060401010101" pitchFamily="34" charset="-79"/>
              </a:rPr>
              <a:t>כתבו פונקציה המקבלת רשימה של מספרים וסמלים</a:t>
            </a:r>
            <a:r>
              <a:rPr lang="en-US" dirty="0">
                <a:cs typeface="David" panose="020E0502060401010101" pitchFamily="34" charset="-79"/>
              </a:rPr>
              <a:t> </a:t>
            </a:r>
            <a:r>
              <a:rPr lang="he-IL" dirty="0">
                <a:cs typeface="David" panose="020E0502060401010101" pitchFamily="34" charset="-79"/>
              </a:rPr>
              <a:t> המייצגת ביטוי של חיבור וחיסור מספרים ומחזירה את התוצאה של הביטוי.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he-IL" dirty="0">
                <a:cs typeface="David" panose="020E0502060401010101" pitchFamily="34" charset="-79"/>
              </a:rPr>
              <a:t>לדוגמא: </a:t>
            </a:r>
            <a:r>
              <a:rPr lang="en-US" dirty="0">
                <a:cs typeface="David" panose="020E0502060401010101" pitchFamily="34" charset="-79"/>
              </a:rPr>
              <a:t>(calc-list '(1 + 2 - 3 + 4 + 5 - 6))</a:t>
            </a:r>
            <a:r>
              <a:rPr lang="he-IL" dirty="0">
                <a:cs typeface="David" panose="020E0502060401010101" pitchFamily="34" charset="-79"/>
              </a:rPr>
              <a:t> יחזיר 3. ניתן להניח שהביטוי תקין ומכיל רק + או -.</a:t>
            </a:r>
          </a:p>
          <a:p>
            <a:pPr algn="r" rtl="1">
              <a:buFont typeface="+mj-lt"/>
              <a:buAutoNum type="arabicPeriod"/>
            </a:pP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28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en-US" dirty="0"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(: sum : ( </a:t>
            </a:r>
            <a:r>
              <a:rPr lang="en-US" dirty="0" err="1"/>
              <a:t>Listof</a:t>
            </a:r>
            <a:r>
              <a:rPr lang="en-US" dirty="0"/>
              <a:t>  Number )  -&gt;  Number )</a:t>
            </a:r>
            <a:br>
              <a:rPr lang="en-US" dirty="0"/>
            </a:br>
            <a:r>
              <a:rPr lang="en-US" dirty="0"/>
              <a:t>	( define (sum 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( match </a:t>
            </a:r>
            <a:r>
              <a:rPr lang="en-US" dirty="0" err="1"/>
              <a:t>lst</a:t>
            </a:r>
            <a:br>
              <a:rPr lang="en-US" dirty="0"/>
            </a:br>
            <a:r>
              <a:rPr lang="en-US" dirty="0"/>
              <a:t>			</a:t>
            </a:r>
            <a:r>
              <a:rPr lang="pt-BR" dirty="0"/>
              <a:t>[( cons h t) (+ h (sum t))]</a:t>
            </a:r>
            <a:br>
              <a:rPr lang="pt-BR" dirty="0"/>
            </a:br>
            <a:r>
              <a:rPr lang="pt-BR" dirty="0"/>
              <a:t>			</a:t>
            </a:r>
            <a:r>
              <a:rPr lang="en-US" dirty="0"/>
              <a:t>[ '() 0]) )</a:t>
            </a:r>
          </a:p>
          <a:p>
            <a:pPr>
              <a:buFont typeface="+mj-lt"/>
              <a:buAutoNum type="arabicPeriod"/>
            </a:pPr>
            <a:r>
              <a:rPr lang="en-US" dirty="0"/>
              <a:t>(: reverse-list : (</a:t>
            </a:r>
            <a:r>
              <a:rPr lang="en-US" dirty="0" err="1"/>
              <a:t>Listof</a:t>
            </a:r>
            <a:r>
              <a:rPr lang="en-US" dirty="0"/>
              <a:t> Any) -&gt; (</a:t>
            </a:r>
            <a:r>
              <a:rPr lang="en-US" dirty="0" err="1"/>
              <a:t>Listof</a:t>
            </a:r>
            <a:r>
              <a:rPr lang="en-US" dirty="0"/>
              <a:t> Any))</a:t>
            </a:r>
            <a:br>
              <a:rPr lang="en-US" dirty="0"/>
            </a:br>
            <a:r>
              <a:rPr lang="en-US" dirty="0"/>
              <a:t>	(define (reverse-list 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(match </a:t>
            </a:r>
            <a:r>
              <a:rPr lang="en-US" dirty="0" err="1"/>
              <a:t>lst</a:t>
            </a:r>
            <a:br>
              <a:rPr lang="en-US" dirty="0"/>
            </a:br>
            <a:r>
              <a:rPr lang="en-US" dirty="0"/>
              <a:t>			[(or (list) (list _)) </a:t>
            </a:r>
            <a:r>
              <a:rPr lang="en-US" dirty="0" err="1"/>
              <a:t>lst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	[(cons h t) (append (reverse-list t) (list h))]))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+mj-lt"/>
              <a:buAutoNum type="arabicPeriod" startAt="3"/>
            </a:pPr>
            <a:r>
              <a:rPr lang="en-US" dirty="0"/>
              <a:t>(: calc-list : (</a:t>
            </a:r>
            <a:r>
              <a:rPr lang="en-US" dirty="0" err="1"/>
              <a:t>Listof</a:t>
            </a:r>
            <a:r>
              <a:rPr lang="en-US" dirty="0"/>
              <a:t> (U Number Symbol)) -&gt; Number)</a:t>
            </a:r>
          </a:p>
          <a:p>
            <a:pPr>
              <a:buNone/>
            </a:pPr>
            <a:r>
              <a:rPr lang="en-US" dirty="0"/>
              <a:t>		(define (calc-list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		(: help : (</a:t>
            </a:r>
            <a:r>
              <a:rPr lang="en-US" dirty="0" err="1">
                <a:latin typeface="Times New Roman"/>
                <a:cs typeface="Times New Roman"/>
              </a:rPr>
              <a:t>Listof</a:t>
            </a:r>
            <a:r>
              <a:rPr lang="en-US" dirty="0">
                <a:latin typeface="Times New Roman"/>
                <a:cs typeface="Times New Roman"/>
              </a:rPr>
              <a:t> (U Number Symbol)) Symbol -&gt; Number)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			(define (help 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r>
              <a:rPr lang="en-US" dirty="0">
                <a:latin typeface="Times New Roman"/>
                <a:cs typeface="Times New Roman"/>
              </a:rPr>
              <a:t> s)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 				(match 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/>
              <a:t>    					['() 0]</a:t>
            </a:r>
          </a:p>
          <a:p>
            <a:pPr>
              <a:buNone/>
            </a:pPr>
            <a:r>
              <a:rPr lang="en-US" dirty="0"/>
              <a:t>    					[(list (number: n) x ...)</a:t>
            </a:r>
          </a:p>
          <a:p>
            <a:pPr>
              <a:buNone/>
            </a:pPr>
            <a:r>
              <a:rPr lang="en-US" dirty="0"/>
              <a:t>     						(match s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    							['+ (+ (help x s) n)]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    							['- (- (help x s) n)])]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 					[(list (symbol: op) x ...) (help x op)]))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		(help 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r>
              <a:rPr lang="en-US" dirty="0">
                <a:latin typeface="Times New Roman"/>
                <a:cs typeface="Times New Roman"/>
              </a:rPr>
              <a:t> '+))</a:t>
            </a:r>
            <a:endParaRPr lang="he-IL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Defining Data Types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כדי להגדיר טיפוס חדש ב </a:t>
            </a:r>
            <a:r>
              <a:rPr lang="en-US" dirty="0">
                <a:cs typeface="David" panose="020E0502060401010101" pitchFamily="34" charset="-79"/>
              </a:rPr>
              <a:t>racket</a:t>
            </a:r>
            <a:r>
              <a:rPr lang="he-IL" dirty="0">
                <a:cs typeface="David" panose="020E0502060401010101" pitchFamily="34" charset="-79"/>
              </a:rPr>
              <a:t> נשתמש בהצהרה:</a:t>
            </a:r>
          </a:p>
          <a:p>
            <a:pPr>
              <a:spcBef>
                <a:spcPts val="0"/>
              </a:spcBef>
            </a:pPr>
            <a:r>
              <a:rPr lang="en-US" dirty="0"/>
              <a:t>(define-type &lt;name&gt;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[&lt;variant1&gt; &lt;type&gt; ...]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[&lt;variant2&gt; &lt;type&gt; ...]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[...])</a:t>
            </a:r>
          </a:p>
          <a:p>
            <a:pPr algn="r" rtl="1">
              <a:spcBef>
                <a:spcPts val="0"/>
              </a:spcBef>
            </a:pPr>
            <a:r>
              <a:rPr lang="he-IL" dirty="0">
                <a:cs typeface="David" panose="020E0502060401010101" pitchFamily="34" charset="-79"/>
              </a:rPr>
              <a:t>כאשר: </a:t>
            </a:r>
            <a:r>
              <a:rPr lang="en-US" dirty="0">
                <a:cs typeface="David" panose="020E0502060401010101" pitchFamily="34" charset="-79"/>
              </a:rPr>
              <a:t>name</a:t>
            </a:r>
            <a:r>
              <a:rPr lang="he-IL" dirty="0">
                <a:cs typeface="David" panose="020E0502060401010101" pitchFamily="34" charset="-79"/>
              </a:rPr>
              <a:t> – שם הטיפוס החדש. וכל </a:t>
            </a:r>
            <a:r>
              <a:rPr lang="en-US" dirty="0"/>
              <a:t>variant</a:t>
            </a:r>
            <a:r>
              <a:rPr lang="he-IL" dirty="0"/>
              <a:t> </a:t>
            </a:r>
            <a:r>
              <a:rPr lang="he-IL" dirty="0">
                <a:cs typeface="David" panose="020E0502060401010101" pitchFamily="34" charset="-79"/>
              </a:rPr>
              <a:t>הוא שם של בנאי עם הטיפוסים המתאימים. </a:t>
            </a:r>
          </a:p>
          <a:p>
            <a:pPr algn="r" rtl="1">
              <a:spcBef>
                <a:spcPts val="0"/>
              </a:spcBef>
            </a:pPr>
            <a:r>
              <a:rPr lang="he-IL" dirty="0">
                <a:cs typeface="David" panose="020E0502060401010101" pitchFamily="34" charset="-79"/>
              </a:rPr>
              <a:t>דוגמא:</a:t>
            </a:r>
          </a:p>
          <a:p>
            <a:pPr>
              <a:spcBef>
                <a:spcPts val="0"/>
              </a:spcBef>
            </a:pPr>
            <a:r>
              <a:rPr lang="en-US" dirty="0"/>
              <a:t>(define-type Animal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[Snake	Symbol	Number	Symbol]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[Tiger 	Symbol	Number])</a:t>
            </a:r>
          </a:p>
          <a:p>
            <a:pPr algn="l">
              <a:spcBef>
                <a:spcPts val="0"/>
              </a:spcBef>
            </a:pP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Defining Data Types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לאחר הכרזה על הטיפוס, </a:t>
            </a:r>
            <a:r>
              <a:rPr lang="en-US" dirty="0">
                <a:cs typeface="David" panose="020E0502060401010101" pitchFamily="34" charset="-79"/>
              </a:rPr>
              <a:t>Racket</a:t>
            </a:r>
            <a:r>
              <a:rPr lang="he-IL" dirty="0">
                <a:cs typeface="David" panose="020E0502060401010101" pitchFamily="34" charset="-79"/>
              </a:rPr>
              <a:t> מגדירה מספר פונקציות מובנות עבור הטיפוס.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לדוגמא, לאחר הכרזה על </a:t>
            </a:r>
            <a:r>
              <a:rPr lang="en-US" dirty="0">
                <a:cs typeface="David" panose="020E0502060401010101" pitchFamily="34" charset="-79"/>
              </a:rPr>
              <a:t>Animal</a:t>
            </a:r>
            <a:r>
              <a:rPr lang="he-IL" dirty="0">
                <a:cs typeface="David" panose="020E0502060401010101" pitchFamily="34" charset="-79"/>
              </a:rPr>
              <a:t> נוכל להשתמש בפונקציה </a:t>
            </a:r>
            <a:r>
              <a:rPr lang="en-US" dirty="0">
                <a:cs typeface="David" panose="020E0502060401010101" pitchFamily="34" charset="-79"/>
              </a:rPr>
              <a:t>Animal? 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pPr algn="l"/>
            <a:r>
              <a:rPr lang="en-US" dirty="0">
                <a:cs typeface="David" panose="020E0502060401010101" pitchFamily="34" charset="-79"/>
              </a:rPr>
              <a:t>(Animal? (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en-US" dirty="0">
                <a:cs typeface="David" panose="020E0502060401010101" pitchFamily="34" charset="-79"/>
              </a:rPr>
              <a:t>Tiger ‘Tony 12)</a:t>
            </a:r>
          </a:p>
          <a:p>
            <a:pPr algn="l"/>
            <a:r>
              <a:rPr lang="en-US" dirty="0">
                <a:cs typeface="David" panose="020E0502060401010101" pitchFamily="34" charset="-79"/>
              </a:rPr>
              <a:t>#t</a:t>
            </a:r>
          </a:p>
          <a:p>
            <a:r>
              <a:rPr lang="en-US" dirty="0">
                <a:cs typeface="David" panose="020E0502060401010101" pitchFamily="34" charset="-79"/>
              </a:rPr>
              <a:t>(Animal? (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en-US" dirty="0">
                <a:cs typeface="David" panose="020E0502060401010101" pitchFamily="34" charset="-79"/>
              </a:rPr>
              <a:t>Snake ‘</a:t>
            </a:r>
            <a:r>
              <a:rPr lang="en-US" dirty="0" err="1">
                <a:cs typeface="David" panose="020E0502060401010101" pitchFamily="34" charset="-79"/>
              </a:rPr>
              <a:t>Slimey</a:t>
            </a:r>
            <a:r>
              <a:rPr lang="en-US" dirty="0">
                <a:cs typeface="David" panose="020E0502060401010101" pitchFamily="34" charset="-79"/>
              </a:rPr>
              <a:t> 10 ‘rats)</a:t>
            </a:r>
          </a:p>
          <a:p>
            <a:r>
              <a:rPr lang="en-US" dirty="0">
                <a:cs typeface="David" panose="020E0502060401010101" pitchFamily="34" charset="-79"/>
              </a:rPr>
              <a:t>#t</a:t>
            </a:r>
          </a:p>
          <a:p>
            <a:r>
              <a:rPr lang="en-US" dirty="0">
                <a:cs typeface="David" panose="020E0502060401010101" pitchFamily="34" charset="-79"/>
              </a:rPr>
              <a:t>(Animal? (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en-US" dirty="0">
                <a:cs typeface="David" panose="020E0502060401010101" pitchFamily="34" charset="-79"/>
              </a:rPr>
              <a:t>cons ‘</a:t>
            </a:r>
            <a:r>
              <a:rPr lang="en-US" dirty="0" err="1">
                <a:cs typeface="David" panose="020E0502060401010101" pitchFamily="34" charset="-79"/>
              </a:rPr>
              <a:t>Robi</a:t>
            </a:r>
            <a:r>
              <a:rPr lang="en-US" dirty="0">
                <a:cs typeface="David" panose="020E0502060401010101" pitchFamily="34" charset="-79"/>
              </a:rPr>
              <a:t> 19)</a:t>
            </a:r>
          </a:p>
          <a:p>
            <a:r>
              <a:rPr lang="en-US" dirty="0">
                <a:cs typeface="David" panose="020E0502060401010101" pitchFamily="34" charset="-79"/>
              </a:rPr>
              <a:t>#f</a:t>
            </a:r>
          </a:p>
          <a:p>
            <a:endParaRPr lang="en-US" dirty="0">
              <a:cs typeface="David" panose="020E0502060401010101" pitchFamily="34" charset="-79"/>
            </a:endParaRPr>
          </a:p>
          <a:p>
            <a:pPr algn="l"/>
            <a:endParaRPr lang="he-IL" dirty="0">
              <a:cs typeface="David" panose="020E0502060401010101" pitchFamily="34" charset="-79"/>
            </a:endParaRPr>
          </a:p>
          <a:p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Defining Data Types</a:t>
            </a:r>
            <a:r>
              <a:rPr lang="en-US" dirty="0"/>
              <a:t> - cases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הפונקציה </a:t>
            </a:r>
            <a:r>
              <a:rPr lang="en-US" dirty="0">
                <a:cs typeface="David" panose="020E0502060401010101" pitchFamily="34" charset="-79"/>
              </a:rPr>
              <a:t>cases</a:t>
            </a:r>
            <a:r>
              <a:rPr lang="he-IL" dirty="0">
                <a:cs typeface="David" panose="020E0502060401010101" pitchFamily="34" charset="-79"/>
              </a:rPr>
              <a:t> מאפשרת לבדוק עבור משתנה מסוג הטיפוס את ה </a:t>
            </a:r>
            <a:r>
              <a:rPr lang="en-US" dirty="0">
                <a:cs typeface="David" panose="020E0502060401010101" pitchFamily="34" charset="-79"/>
              </a:rPr>
              <a:t>variant</a:t>
            </a:r>
            <a:r>
              <a:rPr lang="he-IL" dirty="0">
                <a:cs typeface="David" panose="020E0502060401010101" pitchFamily="34" charset="-79"/>
              </a:rPr>
              <a:t> המתאים לו ע"י תבניות בדומה לפונקציה </a:t>
            </a:r>
            <a:r>
              <a:rPr lang="en-US" dirty="0">
                <a:cs typeface="David" panose="020E0502060401010101" pitchFamily="34" charset="-79"/>
              </a:rPr>
              <a:t>match</a:t>
            </a:r>
            <a:r>
              <a:rPr lang="he-IL" dirty="0"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דוגמא:</a:t>
            </a:r>
          </a:p>
          <a:p>
            <a:pPr>
              <a:spcBef>
                <a:spcPts val="0"/>
              </a:spcBef>
            </a:pPr>
            <a:r>
              <a:rPr lang="en" dirty="0"/>
              <a:t>(cases  (Snake	'Slimey	10	'rats)</a:t>
            </a:r>
          </a:p>
          <a:p>
            <a:pPr lvl="1">
              <a:spcBef>
                <a:spcPts val="0"/>
              </a:spcBef>
              <a:buNone/>
            </a:pPr>
            <a:r>
              <a:rPr lang="en" sz="1800" dirty="0"/>
              <a:t>[(Snake	n	w	f)	n]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/>
              <a:t>[(Tiger	n	sc) 		n])</a:t>
            </a:r>
          </a:p>
          <a:p>
            <a:pPr marL="0" indent="0">
              <a:spcBef>
                <a:spcPts val="0"/>
              </a:spcBef>
            </a:pPr>
            <a:r>
              <a:rPr lang="en" dirty="0"/>
              <a:t> 'Slimey</a:t>
            </a:r>
          </a:p>
          <a:p>
            <a:pPr algn="r" rtl="1"/>
            <a:r>
              <a:rPr lang="he-IL" dirty="0">
                <a:latin typeface="Times New Roman"/>
                <a:cs typeface="David"/>
              </a:rPr>
              <a:t> ב </a:t>
            </a:r>
            <a:r>
              <a:rPr lang="en-US" dirty="0">
                <a:latin typeface="Times New Roman"/>
                <a:cs typeface="David"/>
              </a:rPr>
              <a:t>cases</a:t>
            </a:r>
            <a:r>
              <a:rPr lang="he-IL" dirty="0">
                <a:latin typeface="Times New Roman"/>
                <a:cs typeface="David"/>
              </a:rPr>
              <a:t> יש לכסות את כל ה </a:t>
            </a:r>
            <a:r>
              <a:rPr lang="en-US" dirty="0">
                <a:latin typeface="Times New Roman"/>
                <a:cs typeface="David"/>
              </a:rPr>
              <a:t>variants</a:t>
            </a:r>
            <a:r>
              <a:rPr lang="he-IL" dirty="0">
                <a:latin typeface="Times New Roman"/>
                <a:cs typeface="David"/>
              </a:rPr>
              <a:t> של הטיפוס, אחרת נקבל שגיאה.</a:t>
            </a:r>
          </a:p>
          <a:p>
            <a:pPr algn="r" rtl="1"/>
            <a:r>
              <a:rPr lang="he-IL" dirty="0" err="1">
                <a:latin typeface="Times New Roman"/>
                <a:cs typeface="David"/>
              </a:rPr>
              <a:t>בcases</a:t>
            </a:r>
            <a:r>
              <a:rPr lang="he-IL" dirty="0">
                <a:latin typeface="Times New Roman"/>
                <a:cs typeface="David"/>
              </a:rPr>
              <a:t> אין צורך ב-</a:t>
            </a:r>
            <a:r>
              <a:rPr lang="he-IL" dirty="0" err="1">
                <a:latin typeface="Times New Roman"/>
                <a:cs typeface="David"/>
              </a:rPr>
              <a:t>else</a:t>
            </a:r>
            <a:r>
              <a:rPr lang="he-IL" dirty="0">
                <a:latin typeface="Times New Roman"/>
                <a:cs typeface="David"/>
              </a:rPr>
              <a:t>, משום שאם קיבלנו משתנה מסוג הטיפוס, הוא חייב להיות מתאים לתבנית של אחד מה-</a:t>
            </a:r>
            <a:r>
              <a:rPr lang="he-IL" dirty="0" err="1">
                <a:latin typeface="Times New Roman"/>
                <a:cs typeface="David"/>
              </a:rPr>
              <a:t>variants</a:t>
            </a:r>
            <a:r>
              <a:rPr lang="he-IL" dirty="0">
                <a:latin typeface="Times New Roman"/>
                <a:cs typeface="David"/>
              </a:rPr>
              <a:t>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לדוגמא:</a:t>
            </a:r>
          </a:p>
          <a:p>
            <a:pPr>
              <a:spcBef>
                <a:spcPts val="0"/>
              </a:spcBef>
            </a:pPr>
            <a:r>
              <a:rPr lang="en" dirty="0"/>
              <a:t>(cases  (Snake	'Slimey	10	'rats)</a:t>
            </a:r>
          </a:p>
          <a:p>
            <a:pPr lvl="1">
              <a:spcBef>
                <a:spcPts val="0"/>
              </a:spcBef>
              <a:buNone/>
            </a:pPr>
            <a:r>
              <a:rPr lang="en" sz="1800" dirty="0"/>
              <a:t>[(Snake	n	w	f)	n])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נקבל שגיאה.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rtl="1">
              <a:buFont typeface="+mj-lt"/>
              <a:buAutoNum type="arabicPeriod"/>
            </a:pPr>
            <a:r>
              <a:rPr lang="he-IL" dirty="0"/>
              <a:t>כתבו טיפוס בשם: </a:t>
            </a:r>
            <a:r>
              <a:rPr lang="en-US" dirty="0"/>
              <a:t>Person</a:t>
            </a:r>
            <a:r>
              <a:rPr lang="he-IL" dirty="0"/>
              <a:t> עם ה </a:t>
            </a:r>
            <a:r>
              <a:rPr lang="en-US" dirty="0"/>
              <a:t>variants</a:t>
            </a:r>
            <a:r>
              <a:rPr lang="he-IL" dirty="0"/>
              <a:t> הבאים: </a:t>
            </a:r>
            <a:r>
              <a:rPr lang="en-US" dirty="0"/>
              <a:t>Teacher</a:t>
            </a:r>
            <a:r>
              <a:rPr lang="he-IL" dirty="0"/>
              <a:t> – שלו יש שם (</a:t>
            </a:r>
            <a:r>
              <a:rPr lang="en-US" dirty="0"/>
              <a:t>string</a:t>
            </a:r>
            <a:r>
              <a:rPr lang="he-IL" dirty="0"/>
              <a:t>), ותק (מספר טבעי), ומשכורת (כמספר שלם). </a:t>
            </a:r>
            <a:r>
              <a:rPr lang="en-US" dirty="0"/>
              <a:t>Student</a:t>
            </a:r>
            <a:r>
              <a:rPr lang="he-IL" dirty="0"/>
              <a:t> – שלו יש שם (</a:t>
            </a:r>
            <a:r>
              <a:rPr lang="en-US" dirty="0"/>
              <a:t>string</a:t>
            </a:r>
            <a:r>
              <a:rPr lang="he-IL" dirty="0"/>
              <a:t>), שנת לימודים וממוצע ציונים (מספר ממשי).</a:t>
            </a:r>
            <a:br>
              <a:rPr lang="he-IL" dirty="0">
                <a:solidFill>
                  <a:srgbClr val="404040"/>
                </a:solidFill>
                <a:cs typeface="Times New Roman"/>
              </a:rPr>
            </a:br>
            <a:r>
              <a:rPr lang="he-IL" dirty="0"/>
              <a:t>כתבו פונקציה המקבלת רשימה של </a:t>
            </a:r>
            <a:r>
              <a:rPr lang="en-US" dirty="0"/>
              <a:t>Person</a:t>
            </a:r>
            <a:r>
              <a:rPr lang="he-IL" dirty="0"/>
              <a:t> ומחזירה רשימה ובה יש 2 איברים: מספר המורים ומספר הסטודנטים.</a:t>
            </a:r>
          </a:p>
          <a:p>
            <a:pPr algn="r" rtl="1">
              <a:buFont typeface="+mj-lt"/>
              <a:buAutoNum type="arabicPeriod"/>
            </a:pPr>
            <a:r>
              <a:rPr lang="he-IL" dirty="0"/>
              <a:t>כתבו טיפוס בשם </a:t>
            </a:r>
            <a:r>
              <a:rPr lang="en-US" dirty="0" err="1"/>
              <a:t>MyString</a:t>
            </a:r>
            <a:r>
              <a:rPr lang="he-IL" dirty="0"/>
              <a:t> המייצג מחרוזת של תווים עם ה </a:t>
            </a:r>
            <a:r>
              <a:rPr lang="en-US" dirty="0"/>
              <a:t>variants</a:t>
            </a:r>
            <a:r>
              <a:rPr lang="he-IL" dirty="0"/>
              <a:t>: </a:t>
            </a:r>
            <a:r>
              <a:rPr lang="en-US" dirty="0"/>
              <a:t>Empty</a:t>
            </a:r>
            <a:r>
              <a:rPr lang="he-IL" dirty="0"/>
              <a:t> – המייצג מחרוזת ריקה. </a:t>
            </a:r>
            <a:r>
              <a:rPr lang="en-US" dirty="0"/>
              <a:t>STR</a:t>
            </a:r>
            <a:r>
              <a:rPr lang="he-IL" dirty="0"/>
              <a:t> המורכב מתו ראשון ומהטיפוס </a:t>
            </a:r>
            <a:r>
              <a:rPr lang="en-US" dirty="0" err="1"/>
              <a:t>MyString</a:t>
            </a:r>
            <a:r>
              <a:rPr lang="he-IL" dirty="0"/>
              <a:t> – המשך המחרוזת.</a:t>
            </a:r>
            <a:br>
              <a:rPr lang="he-IL" dirty="0">
                <a:solidFill>
                  <a:srgbClr val="404040"/>
                </a:solidFill>
                <a:cs typeface="Times New Roman"/>
              </a:rPr>
            </a:br>
            <a:r>
              <a:rPr lang="he-IL" dirty="0"/>
              <a:t>כתבו פונקציה המקבלת </a:t>
            </a:r>
            <a:r>
              <a:rPr lang="en-US" dirty="0" err="1"/>
              <a:t>MyString</a:t>
            </a:r>
            <a:r>
              <a:rPr lang="he-IL" dirty="0"/>
              <a:t> ומחזירה את אורך המחרוזת, השתמשו ב </a:t>
            </a:r>
            <a:r>
              <a:rPr lang="en-US" dirty="0"/>
              <a:t>cases</a:t>
            </a:r>
            <a:r>
              <a:rPr lang="he-IL" dirty="0"/>
              <a:t>.</a:t>
            </a:r>
            <a:endParaRPr lang="he-IL" dirty="0">
              <a:cs typeface="Times New Roman"/>
            </a:endParaRPr>
          </a:p>
          <a:p>
            <a:pPr algn="r" rtl="1">
              <a:buAutoNum type="arabicPeriod"/>
            </a:pPr>
            <a:r>
              <a:rPr lang="he-IL" dirty="0">
                <a:cs typeface="Times New Roman"/>
              </a:rPr>
              <a:t>כתבו טיפוס בשם </a:t>
            </a:r>
            <a:r>
              <a:rPr lang="he-IL" dirty="0" err="1">
                <a:cs typeface="Times New Roman"/>
              </a:rPr>
              <a:t>MyList</a:t>
            </a:r>
            <a:r>
              <a:rPr lang="he-IL" dirty="0">
                <a:cs typeface="Times New Roman"/>
              </a:rPr>
              <a:t> המייצג רשימה עם מספרים או סימבולים, עם ה </a:t>
            </a:r>
            <a:r>
              <a:rPr lang="en-US" dirty="0">
                <a:cs typeface="Times New Roman"/>
              </a:rPr>
              <a:t>variants </a:t>
            </a:r>
            <a:r>
              <a:rPr lang="en-US" dirty="0" err="1">
                <a:cs typeface="Times New Roman"/>
              </a:rPr>
              <a:t>הבאים</a:t>
            </a:r>
            <a:r>
              <a:rPr lang="en-US" dirty="0">
                <a:cs typeface="Times New Roman"/>
              </a:rPr>
              <a:t>: </a:t>
            </a:r>
            <a:endParaRPr lang="he-IL" dirty="0">
              <a:cs typeface="Times New Roman"/>
            </a:endParaRPr>
          </a:p>
          <a:p>
            <a:pPr lvl="1" algn="r" rtl="1">
              <a:buAutoNum type="arabicPeriod"/>
            </a:pPr>
            <a:r>
              <a:rPr lang="he-IL" dirty="0">
                <a:cs typeface="Times New Roman"/>
              </a:rPr>
              <a:t> </a:t>
            </a:r>
            <a:r>
              <a:rPr lang="en-US" dirty="0">
                <a:cs typeface="Times New Roman"/>
              </a:rPr>
              <a:t>Empty</a:t>
            </a:r>
            <a:r>
              <a:rPr lang="he-IL" dirty="0">
                <a:cs typeface="Times New Roman"/>
              </a:rPr>
              <a:t> – מייצג רשימה ריקה.</a:t>
            </a:r>
          </a:p>
          <a:p>
            <a:pPr marL="800100" lvl="1" indent="-342900" algn="r" rtl="1">
              <a:buAutoNum type="arabicPeriod"/>
            </a:pPr>
            <a:r>
              <a:rPr lang="he-IL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Num</a:t>
            </a:r>
            <a:r>
              <a:rPr lang="en-US" dirty="0">
                <a:cs typeface="Times New Roman"/>
              </a:rPr>
              <a:t>-node</a:t>
            </a:r>
            <a:r>
              <a:rPr lang="he-IL" dirty="0">
                <a:cs typeface="Times New Roman"/>
              </a:rPr>
              <a:t> המורכב מ </a:t>
            </a:r>
            <a:r>
              <a:rPr lang="he-IL" dirty="0" err="1">
                <a:cs typeface="Times New Roman"/>
              </a:rPr>
              <a:t>Number</a:t>
            </a:r>
            <a:r>
              <a:rPr lang="he-IL" dirty="0">
                <a:cs typeface="Times New Roman"/>
              </a:rPr>
              <a:t> ומהטיפוס </a:t>
            </a:r>
            <a:r>
              <a:rPr lang="en-US" dirty="0" err="1">
                <a:cs typeface="Times New Roman"/>
              </a:rPr>
              <a:t>MyList</a:t>
            </a:r>
            <a:r>
              <a:rPr lang="he-IL" dirty="0">
                <a:cs typeface="Times New Roman"/>
              </a:rPr>
              <a:t> – המשך המחרוזת.</a:t>
            </a:r>
            <a:endParaRPr lang="he-IL" dirty="0">
              <a:solidFill>
                <a:srgbClr val="404040"/>
              </a:solidFill>
              <a:cs typeface="Times New Roman"/>
            </a:endParaRPr>
          </a:p>
          <a:p>
            <a:pPr marL="800100" lvl="1" indent="-342900" algn="r" rtl="1">
              <a:buAutoNum type="arabicPeriod"/>
            </a:pPr>
            <a:r>
              <a:rPr lang="he-IL" dirty="0">
                <a:solidFill>
                  <a:srgbClr val="000000"/>
                </a:solidFill>
                <a:cs typeface="Times New Roman"/>
              </a:rPr>
              <a:t> </a:t>
            </a:r>
            <a:r>
              <a:rPr lang="en-US" dirty="0">
                <a:solidFill>
                  <a:srgbClr val="000000"/>
                </a:solidFill>
                <a:cs typeface="Times New Roman"/>
              </a:rPr>
              <a:t>Sym-node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 המורכב מ </a:t>
            </a:r>
            <a:r>
              <a:rPr lang="he-IL" dirty="0" err="1">
                <a:solidFill>
                  <a:srgbClr val="000000"/>
                </a:solidFill>
                <a:cs typeface="Times New Roman"/>
              </a:rPr>
              <a:t>Symbol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 ומהטיפוס </a:t>
            </a:r>
            <a:r>
              <a:rPr lang="en-US" dirty="0" err="1">
                <a:solidFill>
                  <a:srgbClr val="000000"/>
                </a:solidFill>
                <a:cs typeface="Times New Roman"/>
              </a:rPr>
              <a:t>MyList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 – המשך המחרוזת.</a:t>
            </a:r>
          </a:p>
          <a:p>
            <a:pPr marL="800100" lvl="1" indent="-342900" algn="r" rtl="1">
              <a:buAutoNum type="arabicPeriod"/>
            </a:pPr>
            <a:r>
              <a:rPr lang="en-US" dirty="0">
                <a:solidFill>
                  <a:srgbClr val="000000"/>
                </a:solidFill>
                <a:cs typeface="Times New Roman"/>
              </a:rPr>
              <a:t>L-node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. המורכב משתי רשימות מהטיפוס שיצרתם- </a:t>
            </a:r>
            <a:r>
              <a:rPr lang="he-IL" dirty="0" err="1">
                <a:solidFill>
                  <a:srgbClr val="000000"/>
                </a:solidFill>
                <a:cs typeface="Times New Roman"/>
              </a:rPr>
              <a:t>MyList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.</a:t>
            </a:r>
          </a:p>
          <a:p>
            <a:pPr marL="457200" lvl="1" indent="0" algn="r" rtl="1">
              <a:buNone/>
            </a:pPr>
            <a:r>
              <a:rPr lang="he-IL" dirty="0">
                <a:solidFill>
                  <a:schemeClr val="tx1"/>
                </a:solidFill>
                <a:cs typeface="Times New Roman"/>
              </a:rPr>
              <a:t>כתבו פונקציה הבודקת כמה אברים מסוג </a:t>
            </a:r>
            <a:r>
              <a:rPr lang="he-IL" dirty="0" err="1">
                <a:solidFill>
                  <a:schemeClr val="tx1"/>
                </a:solidFill>
                <a:cs typeface="Times New Roman"/>
              </a:rPr>
              <a:t>Symbol</a:t>
            </a:r>
            <a:r>
              <a:rPr lang="he-IL" dirty="0">
                <a:solidFill>
                  <a:schemeClr val="tx1"/>
                </a:solidFill>
                <a:cs typeface="Times New Roman"/>
              </a:rPr>
              <a:t> יש ברשימה.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(define-type Person</a:t>
            </a:r>
          </a:p>
          <a:p>
            <a:pPr>
              <a:buNone/>
            </a:pPr>
            <a:r>
              <a:rPr lang="en-US" dirty="0"/>
              <a:t>  		[Student String Natural Real]</a:t>
            </a:r>
          </a:p>
          <a:p>
            <a:pPr>
              <a:buNone/>
            </a:pPr>
            <a:r>
              <a:rPr lang="en-US" dirty="0"/>
              <a:t>  		[Teacher String Natural Integer])</a:t>
            </a:r>
          </a:p>
          <a:p>
            <a:pPr>
              <a:buNone/>
            </a:pPr>
            <a:r>
              <a:rPr lang="en-US" dirty="0"/>
              <a:t>(: Person-Number : (</a:t>
            </a:r>
            <a:r>
              <a:rPr lang="en-US" dirty="0" err="1"/>
              <a:t>Listof</a:t>
            </a:r>
            <a:r>
              <a:rPr lang="en-US" dirty="0"/>
              <a:t> Person) -&gt; (</a:t>
            </a:r>
            <a:r>
              <a:rPr lang="en-US" dirty="0" err="1"/>
              <a:t>Listof</a:t>
            </a:r>
            <a:r>
              <a:rPr lang="en-US" dirty="0"/>
              <a:t> Natural))</a:t>
            </a:r>
          </a:p>
          <a:p>
            <a:pPr>
              <a:buNone/>
            </a:pPr>
            <a:r>
              <a:rPr lang="en-US" dirty="0"/>
              <a:t>(define (Person-Number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(Person-Number-h </a:t>
            </a:r>
            <a:r>
              <a:rPr lang="en-US" dirty="0" err="1"/>
              <a:t>lst</a:t>
            </a:r>
            <a:r>
              <a:rPr lang="en-US" dirty="0"/>
              <a:t> 0 0))</a:t>
            </a:r>
          </a:p>
          <a:p>
            <a:pPr>
              <a:buNone/>
            </a:pPr>
            <a:r>
              <a:rPr lang="en-US" dirty="0"/>
              <a:t>(: Person-Number-h : (</a:t>
            </a:r>
            <a:r>
              <a:rPr lang="en-US" dirty="0" err="1"/>
              <a:t>Listof</a:t>
            </a:r>
            <a:r>
              <a:rPr lang="en-US" dirty="0"/>
              <a:t> Person) Natural </a:t>
            </a:r>
            <a:r>
              <a:rPr lang="en-US" dirty="0" err="1"/>
              <a:t>Natural</a:t>
            </a:r>
            <a:r>
              <a:rPr lang="en-US" dirty="0"/>
              <a:t> -&gt; (</a:t>
            </a:r>
            <a:r>
              <a:rPr lang="en-US" dirty="0" err="1"/>
              <a:t>Listof</a:t>
            </a:r>
            <a:r>
              <a:rPr lang="en-US" dirty="0"/>
              <a:t> Natural))</a:t>
            </a:r>
          </a:p>
          <a:p>
            <a:pPr>
              <a:buNone/>
            </a:pPr>
            <a:r>
              <a:rPr lang="en-US" dirty="0"/>
              <a:t>(define (Person-Number-h </a:t>
            </a:r>
            <a:r>
              <a:rPr lang="en-US" dirty="0" err="1"/>
              <a:t>lst</a:t>
            </a:r>
            <a:r>
              <a:rPr lang="en-US" dirty="0"/>
              <a:t> </a:t>
            </a:r>
            <a:r>
              <a:rPr lang="en-US" dirty="0" err="1"/>
              <a:t>tn</a:t>
            </a:r>
            <a:r>
              <a:rPr lang="en-US" dirty="0"/>
              <a:t> </a:t>
            </a:r>
            <a:r>
              <a:rPr lang="en-US" dirty="0" err="1"/>
              <a:t>sn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(if (null?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(list </a:t>
            </a:r>
            <a:r>
              <a:rPr lang="en-US" dirty="0" err="1"/>
              <a:t>tn</a:t>
            </a:r>
            <a:r>
              <a:rPr lang="en-US" dirty="0"/>
              <a:t> </a:t>
            </a:r>
            <a:r>
              <a:rPr lang="en-US" dirty="0" err="1"/>
              <a:t>sn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(cases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[(Student x y z) (Person-Number-h (rest </a:t>
            </a:r>
            <a:r>
              <a:rPr lang="en-US" dirty="0" err="1"/>
              <a:t>lst</a:t>
            </a:r>
            <a:r>
              <a:rPr lang="en-US" dirty="0"/>
              <a:t>) </a:t>
            </a:r>
            <a:r>
              <a:rPr lang="en-US" dirty="0" err="1"/>
              <a:t>tn</a:t>
            </a:r>
            <a:r>
              <a:rPr lang="en-US" dirty="0"/>
              <a:t> (+ </a:t>
            </a:r>
            <a:r>
              <a:rPr lang="en-US" dirty="0" err="1"/>
              <a:t>sn</a:t>
            </a:r>
            <a:r>
              <a:rPr lang="en-US" dirty="0"/>
              <a:t> 1))]</a:t>
            </a:r>
          </a:p>
          <a:p>
            <a:pPr>
              <a:buNone/>
            </a:pPr>
            <a:r>
              <a:rPr lang="en-US" dirty="0"/>
              <a:t>        [(Teacher x y z) (Person-Number-h (rest </a:t>
            </a:r>
            <a:r>
              <a:rPr lang="en-US" dirty="0" err="1"/>
              <a:t>lst</a:t>
            </a:r>
            <a:r>
              <a:rPr lang="en-US" dirty="0"/>
              <a:t>) (+ </a:t>
            </a:r>
            <a:r>
              <a:rPr lang="en-US" dirty="0" err="1"/>
              <a:t>tn</a:t>
            </a:r>
            <a:r>
              <a:rPr lang="en-US" dirty="0"/>
              <a:t> 1) </a:t>
            </a:r>
            <a:r>
              <a:rPr lang="en-US" dirty="0" err="1"/>
              <a:t>sn</a:t>
            </a:r>
            <a:r>
              <a:rPr lang="en-US" dirty="0"/>
              <a:t>)])))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1718</TotalTime>
  <Words>398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שפות תכנות</vt:lpstr>
      <vt:lpstr>תרגילים</vt:lpstr>
      <vt:lpstr>פתרונות לתרגילים</vt:lpstr>
      <vt:lpstr>פתרונות לתרגילים</vt:lpstr>
      <vt:lpstr>Defining Data Types</vt:lpstr>
      <vt:lpstr>Defining Data Types</vt:lpstr>
      <vt:lpstr>Defining Data Types - cases</vt:lpstr>
      <vt:lpstr>תרגילים</vt:lpstr>
      <vt:lpstr>פתרונות לתרגילים</vt:lpstr>
      <vt:lpstr>פתרונות לתרגילים</vt:lpstr>
      <vt:lpstr>פתרונות לתרגילים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Administrator</cp:lastModifiedBy>
  <cp:revision>190</cp:revision>
  <dcterms:created xsi:type="dcterms:W3CDTF">2015-02-28T19:33:42Z</dcterms:created>
  <dcterms:modified xsi:type="dcterms:W3CDTF">2020-04-21T11:49:30Z</dcterms:modified>
</cp:coreProperties>
</file>