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7" r:id="rId4"/>
    <p:sldId id="275" r:id="rId5"/>
    <p:sldId id="279" r:id="rId6"/>
    <p:sldId id="283" r:id="rId7"/>
    <p:sldId id="284" r:id="rId8"/>
    <p:sldId id="285" r:id="rId9"/>
    <p:sldId id="287" r:id="rId10"/>
    <p:sldId id="286" r:id="rId11"/>
    <p:sldId id="288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2944" autoAdjust="0"/>
  </p:normalViewPr>
  <p:slideViewPr>
    <p:cSldViewPr snapToGrid="0">
      <p:cViewPr>
        <p:scale>
          <a:sx n="100" d="100"/>
          <a:sy n="100" d="100"/>
        </p:scale>
        <p:origin x="62" y="-3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E22CA5CE-4C9A-4BBF-A569-DFC81BBC5346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C94CA98E-2F55-42C2-B7FE-B95225BA66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5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7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086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55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61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9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2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0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9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9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1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5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0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E8AC5A79-32BA-4516-9EF1-33623E31684F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</a:defRPr>
            </a:lvl1pPr>
          </a:lstStyle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9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שפות תכנות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Times New Roman"/>
                <a:cs typeface="David"/>
              </a:rPr>
              <a:t>תרגול 5</a:t>
            </a:r>
            <a:endParaRPr lang="en-US" dirty="0">
              <a:latin typeface="Times New Roman"/>
              <a:cs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val="414765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כתיבת </a:t>
            </a:r>
            <a:r>
              <a:rPr lang="en-US" dirty="0"/>
              <a:t>parser</a:t>
            </a:r>
            <a:r>
              <a:rPr lang="he-IL" dirty="0"/>
              <a:t> – הרחבת </a:t>
            </a:r>
            <a:r>
              <a:rPr lang="en-US" dirty="0"/>
              <a:t>WAE</a:t>
            </a:r>
            <a:r>
              <a:rPr lang="he-IL" dirty="0"/>
              <a:t> - פתרון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(: parse : String -&gt; EWAE)</a:t>
            </a:r>
            <a:br>
              <a:rPr lang="en-US" dirty="0"/>
            </a:br>
            <a:r>
              <a:rPr lang="en-US" dirty="0"/>
              <a:t>	(define (parse </a:t>
            </a:r>
            <a:r>
              <a:rPr lang="en-US" dirty="0" err="1"/>
              <a:t>str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(parse-</a:t>
            </a:r>
            <a:r>
              <a:rPr lang="en-US" dirty="0" err="1"/>
              <a:t>sexpr</a:t>
            </a:r>
            <a:r>
              <a:rPr lang="en-US" dirty="0"/>
              <a:t> (string-&gt;</a:t>
            </a:r>
            <a:r>
              <a:rPr lang="en-US" dirty="0" err="1"/>
              <a:t>sexpr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)))</a:t>
            </a:r>
          </a:p>
          <a:p>
            <a:endParaRPr lang="en-US" dirty="0"/>
          </a:p>
          <a:p>
            <a:r>
              <a:rPr lang="en-US" dirty="0"/>
              <a:t>(: parse-</a:t>
            </a:r>
            <a:r>
              <a:rPr lang="en-US" dirty="0" err="1"/>
              <a:t>sexpr</a:t>
            </a:r>
            <a:r>
              <a:rPr lang="en-US" dirty="0"/>
              <a:t>* : (</a:t>
            </a:r>
            <a:r>
              <a:rPr lang="en-US" dirty="0" err="1"/>
              <a:t>Listof</a:t>
            </a:r>
            <a:r>
              <a:rPr lang="en-US" dirty="0"/>
              <a:t> </a:t>
            </a:r>
            <a:r>
              <a:rPr lang="en-US" dirty="0" err="1"/>
              <a:t>Sexpr</a:t>
            </a:r>
            <a:r>
              <a:rPr lang="en-US" dirty="0"/>
              <a:t>)-&gt; (</a:t>
            </a:r>
            <a:r>
              <a:rPr lang="en-US" dirty="0" err="1"/>
              <a:t>Listof</a:t>
            </a:r>
            <a:r>
              <a:rPr lang="en-US" dirty="0"/>
              <a:t> EWAE)) </a:t>
            </a:r>
            <a:br>
              <a:rPr lang="en-US" dirty="0"/>
            </a:br>
            <a:r>
              <a:rPr lang="en-US" dirty="0"/>
              <a:t>(define (parse-</a:t>
            </a:r>
            <a:r>
              <a:rPr lang="en-US" dirty="0" err="1"/>
              <a:t>sexpr</a:t>
            </a:r>
            <a:r>
              <a:rPr lang="en-US" dirty="0"/>
              <a:t>* </a:t>
            </a:r>
            <a:r>
              <a:rPr lang="en-US" dirty="0" err="1"/>
              <a:t>lst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(if (null? </a:t>
            </a:r>
            <a:r>
              <a:rPr lang="en-US" dirty="0" err="1"/>
              <a:t>lst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	null </a:t>
            </a:r>
            <a:br>
              <a:rPr lang="en-US" dirty="0"/>
            </a:br>
            <a:r>
              <a:rPr lang="en-US" dirty="0"/>
              <a:t>		(append (list (parse-</a:t>
            </a:r>
            <a:r>
              <a:rPr lang="en-US" dirty="0" err="1"/>
              <a:t>sexpr</a:t>
            </a:r>
            <a:r>
              <a:rPr lang="en-US" dirty="0"/>
              <a:t> (first </a:t>
            </a:r>
            <a:r>
              <a:rPr lang="en-US" dirty="0" err="1"/>
              <a:t>lst</a:t>
            </a:r>
            <a:r>
              <a:rPr lang="en-US" dirty="0"/>
              <a:t>)) (parse-</a:t>
            </a:r>
            <a:r>
              <a:rPr lang="en-US" dirty="0" err="1"/>
              <a:t>sexpr</a:t>
            </a:r>
            <a:r>
              <a:rPr lang="en-US" dirty="0"/>
              <a:t>* (rest </a:t>
            </a:r>
            <a:r>
              <a:rPr lang="en-US" dirty="0" err="1"/>
              <a:t>lst</a:t>
            </a:r>
            <a:r>
              <a:rPr lang="en-US" dirty="0"/>
              <a:t>)))))</a:t>
            </a:r>
          </a:p>
          <a:p>
            <a:endParaRPr lang="en-US" dirty="0"/>
          </a:p>
          <a:p>
            <a:endParaRPr lang="en-US" dirty="0"/>
          </a:p>
          <a:p>
            <a:endParaRPr lang="he-IL" dirty="0"/>
          </a:p>
          <a:p>
            <a:endParaRPr lang="he-I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 (AST)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422400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לסיכום</a:t>
            </a:r>
          </a:p>
          <a:p>
            <a:pPr marL="0" indent="0" algn="r" rtl="1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בנו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AST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עבור הקודים הבאים בשפת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WAE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, בעזרת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parse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l"/>
            <a:r>
              <a:rPr lang="en-US" dirty="0"/>
              <a:t>{with {x {max &lt;2&gt; {+ 1 2} 4 }} {with {y {+ x x}} {+ y {</a:t>
            </a:r>
            <a:r>
              <a:rPr lang="he-IL" dirty="0"/>
              <a:t>^</a:t>
            </a:r>
            <a:r>
              <a:rPr lang="en-US" dirty="0"/>
              <a:t> y y}}}}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5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 (AST)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588" y="1601202"/>
            <a:ext cx="6493776" cy="49142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{with {x {max &lt;2&gt; {+ 1 2} 4 }} {with {y {+ x x}} {+ y {</a:t>
            </a:r>
            <a:r>
              <a:rPr lang="he-IL" dirty="0"/>
              <a:t>^</a:t>
            </a:r>
            <a:r>
              <a:rPr lang="en-US" dirty="0"/>
              <a:t> y y}}}}</a:t>
            </a:r>
          </a:p>
          <a:p>
            <a:pPr algn="l"/>
            <a:endParaRPr lang="en-US" dirty="0"/>
          </a:p>
        </p:txBody>
      </p:sp>
      <p:sp>
        <p:nvSpPr>
          <p:cNvPr id="86" name="Rectangle 47">
            <a:extLst>
              <a:ext uri="{FF2B5EF4-FFF2-40B4-BE49-F238E27FC236}">
                <a16:creationId xmlns:a16="http://schemas.microsoft.com/office/drawing/2014/main" id="{0A6140CF-AF4A-46AF-97D1-FF2EBF43D1DE}"/>
              </a:ext>
            </a:extLst>
          </p:cNvPr>
          <p:cNvSpPr/>
          <p:nvPr/>
        </p:nvSpPr>
        <p:spPr>
          <a:xfrm>
            <a:off x="10538057" y="5702972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Id ‘y</a:t>
            </a:r>
            <a:endParaRPr lang="en-IL" dirty="0"/>
          </a:p>
        </p:txBody>
      </p:sp>
      <p:cxnSp>
        <p:nvCxnSpPr>
          <p:cNvPr id="30" name="Straight Connector 16">
            <a:extLst>
              <a:ext uri="{FF2B5EF4-FFF2-40B4-BE49-F238E27FC236}">
                <a16:creationId xmlns:a16="http://schemas.microsoft.com/office/drawing/2014/main" id="{85002872-15D5-45F7-A4DA-D2CCD61E77A0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2270110" y="2092626"/>
            <a:ext cx="168847" cy="62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4">
            <a:extLst>
              <a:ext uri="{FF2B5EF4-FFF2-40B4-BE49-F238E27FC236}">
                <a16:creationId xmlns:a16="http://schemas.microsoft.com/office/drawing/2014/main" id="{8318D714-9346-45C5-854D-E2E1ACD35DAD}"/>
              </a:ext>
            </a:extLst>
          </p:cNvPr>
          <p:cNvSpPr/>
          <p:nvPr/>
        </p:nvSpPr>
        <p:spPr>
          <a:xfrm>
            <a:off x="1744178" y="1538143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59EEDBC9-267F-45C8-B72C-E985F13C1067}"/>
              </a:ext>
            </a:extLst>
          </p:cNvPr>
          <p:cNvSpPr/>
          <p:nvPr/>
        </p:nvSpPr>
        <p:spPr>
          <a:xfrm>
            <a:off x="5041572" y="2663499"/>
            <a:ext cx="983143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36A399F2-DAB6-4916-BB64-4E7FC1A558F9}"/>
              </a:ext>
            </a:extLst>
          </p:cNvPr>
          <p:cNvSpPr/>
          <p:nvPr/>
        </p:nvSpPr>
        <p:spPr>
          <a:xfrm>
            <a:off x="1913025" y="2719887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Max</a:t>
            </a:r>
            <a:endParaRPr lang="en-IL" dirty="0"/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2024A1A4-4CA7-4BBB-88B5-E4C044596FE6}"/>
              </a:ext>
            </a:extLst>
          </p:cNvPr>
          <p:cNvSpPr/>
          <p:nvPr/>
        </p:nvSpPr>
        <p:spPr>
          <a:xfrm>
            <a:off x="685850" y="2719889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D257B28C-6D4F-4D20-8807-4C4E64FF098E}"/>
              </a:ext>
            </a:extLst>
          </p:cNvPr>
          <p:cNvSpPr/>
          <p:nvPr/>
        </p:nvSpPr>
        <p:spPr>
          <a:xfrm>
            <a:off x="2604038" y="3662697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List</a:t>
            </a:r>
            <a:endParaRPr lang="en-IL" dirty="0"/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8EC47DCE-4A5F-4583-9921-9141A052FD46}"/>
              </a:ext>
            </a:extLst>
          </p:cNvPr>
          <p:cNvSpPr/>
          <p:nvPr/>
        </p:nvSpPr>
        <p:spPr>
          <a:xfrm>
            <a:off x="1141308" y="3653449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dirty="0"/>
              <a:t>2</a:t>
            </a:r>
            <a:endParaRPr lang="en-IL" dirty="0"/>
          </a:p>
        </p:txBody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F0904E73-490B-4721-AFE5-6AF3F65287B3}"/>
              </a:ext>
            </a:extLst>
          </p:cNvPr>
          <p:cNvSpPr/>
          <p:nvPr/>
        </p:nvSpPr>
        <p:spPr>
          <a:xfrm>
            <a:off x="4432982" y="3618417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‘y</a:t>
            </a:r>
            <a:endParaRPr lang="en-IL" dirty="0"/>
          </a:p>
        </p:txBody>
      </p:sp>
      <p:cxnSp>
        <p:nvCxnSpPr>
          <p:cNvPr id="39" name="Straight Connector 14">
            <a:extLst>
              <a:ext uri="{FF2B5EF4-FFF2-40B4-BE49-F238E27FC236}">
                <a16:creationId xmlns:a16="http://schemas.microsoft.com/office/drawing/2014/main" id="{4F3F8C55-DB57-48C6-AFDF-35FE01ACC30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211782" y="2092626"/>
            <a:ext cx="1058328" cy="62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8">
            <a:extLst>
              <a:ext uri="{FF2B5EF4-FFF2-40B4-BE49-F238E27FC236}">
                <a16:creationId xmlns:a16="http://schemas.microsoft.com/office/drawing/2014/main" id="{B2CEB560-0025-47DF-B9BB-5E242CFACFA3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2270110" y="2092626"/>
            <a:ext cx="3263034" cy="570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1">
            <a:extLst>
              <a:ext uri="{FF2B5EF4-FFF2-40B4-BE49-F238E27FC236}">
                <a16:creationId xmlns:a16="http://schemas.microsoft.com/office/drawing/2014/main" id="{E0240E52-9DD3-4B05-BAE5-5DB420F97EE3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 flipH="1">
            <a:off x="1667240" y="3274370"/>
            <a:ext cx="771717" cy="379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3">
            <a:extLst>
              <a:ext uri="{FF2B5EF4-FFF2-40B4-BE49-F238E27FC236}">
                <a16:creationId xmlns:a16="http://schemas.microsoft.com/office/drawing/2014/main" id="{1198F91A-25C5-4D14-B05E-CA7FC5823E80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2438958" y="3274370"/>
            <a:ext cx="691013" cy="388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559F731-65C7-4DA4-8B74-67B57B6FA801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 flipH="1">
            <a:off x="4958914" y="3217982"/>
            <a:ext cx="574230" cy="400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4">
            <a:extLst>
              <a:ext uri="{FF2B5EF4-FFF2-40B4-BE49-F238E27FC236}">
                <a16:creationId xmlns:a16="http://schemas.microsoft.com/office/drawing/2014/main" id="{E40A61BB-4A04-4BE9-A231-33384ADFCAE8}"/>
              </a:ext>
            </a:extLst>
          </p:cNvPr>
          <p:cNvCxnSpPr>
            <a:cxnSpLocks/>
            <a:stCxn id="33" idx="2"/>
            <a:endCxn id="45" idx="0"/>
          </p:cNvCxnSpPr>
          <p:nvPr/>
        </p:nvCxnSpPr>
        <p:spPr>
          <a:xfrm>
            <a:off x="5533144" y="3217982"/>
            <a:ext cx="1272087" cy="397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5">
            <a:extLst>
              <a:ext uri="{FF2B5EF4-FFF2-40B4-BE49-F238E27FC236}">
                <a16:creationId xmlns:a16="http://schemas.microsoft.com/office/drawing/2014/main" id="{30AB8D6E-2B99-4900-91F5-237C49780507}"/>
              </a:ext>
            </a:extLst>
          </p:cNvPr>
          <p:cNvSpPr/>
          <p:nvPr/>
        </p:nvSpPr>
        <p:spPr>
          <a:xfrm>
            <a:off x="6279299" y="3615154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Add</a:t>
            </a:r>
            <a:endParaRPr lang="en-IL" dirty="0"/>
          </a:p>
        </p:txBody>
      </p:sp>
      <p:sp>
        <p:nvSpPr>
          <p:cNvPr id="47" name="Rectangle 47">
            <a:extLst>
              <a:ext uri="{FF2B5EF4-FFF2-40B4-BE49-F238E27FC236}">
                <a16:creationId xmlns:a16="http://schemas.microsoft.com/office/drawing/2014/main" id="{9C67DB6B-7618-4DF5-A9EE-EED8ACA8806D}"/>
              </a:ext>
            </a:extLst>
          </p:cNvPr>
          <p:cNvSpPr/>
          <p:nvPr/>
        </p:nvSpPr>
        <p:spPr>
          <a:xfrm>
            <a:off x="10073042" y="4605506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Pow</a:t>
            </a:r>
            <a:endParaRPr lang="en-IL" dirty="0"/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id="{6C68D56B-5BCA-410F-90A6-6C2375652D8F}"/>
              </a:ext>
            </a:extLst>
          </p:cNvPr>
          <p:cNvSpPr/>
          <p:nvPr/>
        </p:nvSpPr>
        <p:spPr>
          <a:xfrm>
            <a:off x="8421967" y="4595642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Id ‘y</a:t>
            </a:r>
            <a:endParaRPr lang="en-IL" dirty="0"/>
          </a:p>
        </p:txBody>
      </p:sp>
      <p:cxnSp>
        <p:nvCxnSpPr>
          <p:cNvPr id="49" name="Straight Connector 55">
            <a:extLst>
              <a:ext uri="{FF2B5EF4-FFF2-40B4-BE49-F238E27FC236}">
                <a16:creationId xmlns:a16="http://schemas.microsoft.com/office/drawing/2014/main" id="{B4B43D53-5A86-48A8-8101-234E9882453F}"/>
              </a:ext>
            </a:extLst>
          </p:cNvPr>
          <p:cNvCxnSpPr>
            <a:cxnSpLocks/>
            <a:stCxn id="45" idx="2"/>
            <a:endCxn id="80" idx="0"/>
          </p:cNvCxnSpPr>
          <p:nvPr/>
        </p:nvCxnSpPr>
        <p:spPr>
          <a:xfrm flipH="1">
            <a:off x="5786914" y="4169637"/>
            <a:ext cx="1018317" cy="420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57">
            <a:extLst>
              <a:ext uri="{FF2B5EF4-FFF2-40B4-BE49-F238E27FC236}">
                <a16:creationId xmlns:a16="http://schemas.microsoft.com/office/drawing/2014/main" id="{C611F2D2-026E-4E8D-989C-1E431BF3B3B3}"/>
              </a:ext>
            </a:extLst>
          </p:cNvPr>
          <p:cNvCxnSpPr>
            <a:cxnSpLocks/>
            <a:stCxn id="45" idx="2"/>
            <a:endCxn id="79" idx="0"/>
          </p:cNvCxnSpPr>
          <p:nvPr/>
        </p:nvCxnSpPr>
        <p:spPr>
          <a:xfrm>
            <a:off x="6805231" y="4169637"/>
            <a:ext cx="532940" cy="420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9">
            <a:extLst>
              <a:ext uri="{FF2B5EF4-FFF2-40B4-BE49-F238E27FC236}">
                <a16:creationId xmlns:a16="http://schemas.microsoft.com/office/drawing/2014/main" id="{40D10D56-ED74-4EC4-ACB9-AB7B6C93DAB9}"/>
              </a:ext>
            </a:extLst>
          </p:cNvPr>
          <p:cNvCxnSpPr>
            <a:cxnSpLocks/>
            <a:stCxn id="33" idx="2"/>
            <a:endCxn id="54" idx="0"/>
          </p:cNvCxnSpPr>
          <p:nvPr/>
        </p:nvCxnSpPr>
        <p:spPr>
          <a:xfrm>
            <a:off x="5533144" y="3217982"/>
            <a:ext cx="3936688" cy="397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61">
            <a:extLst>
              <a:ext uri="{FF2B5EF4-FFF2-40B4-BE49-F238E27FC236}">
                <a16:creationId xmlns:a16="http://schemas.microsoft.com/office/drawing/2014/main" id="{582850FE-3453-4985-8729-C6CC81D36439}"/>
              </a:ext>
            </a:extLst>
          </p:cNvPr>
          <p:cNvCxnSpPr>
            <a:cxnSpLocks/>
            <a:stCxn id="54" idx="2"/>
            <a:endCxn id="48" idx="0"/>
          </p:cNvCxnSpPr>
          <p:nvPr/>
        </p:nvCxnSpPr>
        <p:spPr>
          <a:xfrm flipH="1">
            <a:off x="8947899" y="4169637"/>
            <a:ext cx="521933" cy="426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63">
            <a:extLst>
              <a:ext uri="{FF2B5EF4-FFF2-40B4-BE49-F238E27FC236}">
                <a16:creationId xmlns:a16="http://schemas.microsoft.com/office/drawing/2014/main" id="{3EA54ED6-B097-4441-BFE4-6F2FAFF41627}"/>
              </a:ext>
            </a:extLst>
          </p:cNvPr>
          <p:cNvCxnSpPr>
            <a:cxnSpLocks/>
            <a:stCxn id="54" idx="2"/>
            <a:endCxn id="47" idx="0"/>
          </p:cNvCxnSpPr>
          <p:nvPr/>
        </p:nvCxnSpPr>
        <p:spPr>
          <a:xfrm>
            <a:off x="9469832" y="4169637"/>
            <a:ext cx="1129142" cy="43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">
            <a:extLst>
              <a:ext uri="{FF2B5EF4-FFF2-40B4-BE49-F238E27FC236}">
                <a16:creationId xmlns:a16="http://schemas.microsoft.com/office/drawing/2014/main" id="{E0BB49D6-6CB1-4F43-A616-FDC102944993}"/>
              </a:ext>
            </a:extLst>
          </p:cNvPr>
          <p:cNvSpPr/>
          <p:nvPr/>
        </p:nvSpPr>
        <p:spPr>
          <a:xfrm>
            <a:off x="8978260" y="3615154"/>
            <a:ext cx="983143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Add</a:t>
            </a:r>
            <a:endParaRPr lang="en-IL" dirty="0"/>
          </a:p>
        </p:txBody>
      </p:sp>
      <p:sp>
        <p:nvSpPr>
          <p:cNvPr id="56" name="Rectangle 9">
            <a:extLst>
              <a:ext uri="{FF2B5EF4-FFF2-40B4-BE49-F238E27FC236}">
                <a16:creationId xmlns:a16="http://schemas.microsoft.com/office/drawing/2014/main" id="{DE9DB198-F393-4F7C-A258-0D94343C8C07}"/>
              </a:ext>
            </a:extLst>
          </p:cNvPr>
          <p:cNvSpPr/>
          <p:nvPr/>
        </p:nvSpPr>
        <p:spPr>
          <a:xfrm>
            <a:off x="2210323" y="5637860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Num 2</a:t>
            </a:r>
            <a:endParaRPr lang="en-IL" dirty="0"/>
          </a:p>
        </p:txBody>
      </p:sp>
      <p:sp>
        <p:nvSpPr>
          <p:cNvPr id="57" name="Rectangle 10">
            <a:extLst>
              <a:ext uri="{FF2B5EF4-FFF2-40B4-BE49-F238E27FC236}">
                <a16:creationId xmlns:a16="http://schemas.microsoft.com/office/drawing/2014/main" id="{D9482023-AFC0-4D93-910F-A226A16959DA}"/>
              </a:ext>
            </a:extLst>
          </p:cNvPr>
          <p:cNvSpPr/>
          <p:nvPr/>
        </p:nvSpPr>
        <p:spPr>
          <a:xfrm>
            <a:off x="770848" y="5637860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Num 1</a:t>
            </a:r>
            <a:endParaRPr lang="en-IL" dirty="0"/>
          </a:p>
        </p:txBody>
      </p:sp>
      <p:cxnSp>
        <p:nvCxnSpPr>
          <p:cNvPr id="58" name="Straight Connector 21">
            <a:extLst>
              <a:ext uri="{FF2B5EF4-FFF2-40B4-BE49-F238E27FC236}">
                <a16:creationId xmlns:a16="http://schemas.microsoft.com/office/drawing/2014/main" id="{47DBB93C-ED79-422E-BF63-459EAF897D1A}"/>
              </a:ext>
            </a:extLst>
          </p:cNvPr>
          <p:cNvCxnSpPr>
            <a:cxnSpLocks/>
            <a:stCxn id="71" idx="2"/>
            <a:endCxn id="57" idx="0"/>
          </p:cNvCxnSpPr>
          <p:nvPr/>
        </p:nvCxnSpPr>
        <p:spPr>
          <a:xfrm flipH="1">
            <a:off x="1296780" y="5159989"/>
            <a:ext cx="913543" cy="477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23">
            <a:extLst>
              <a:ext uri="{FF2B5EF4-FFF2-40B4-BE49-F238E27FC236}">
                <a16:creationId xmlns:a16="http://schemas.microsoft.com/office/drawing/2014/main" id="{6DB7D542-9DA9-4DF3-8DE6-47E9908A4B04}"/>
              </a:ext>
            </a:extLst>
          </p:cNvPr>
          <p:cNvCxnSpPr>
            <a:cxnSpLocks/>
            <a:stCxn id="71" idx="2"/>
            <a:endCxn id="56" idx="0"/>
          </p:cNvCxnSpPr>
          <p:nvPr/>
        </p:nvCxnSpPr>
        <p:spPr>
          <a:xfrm>
            <a:off x="2210323" y="5159989"/>
            <a:ext cx="525932" cy="477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9">
            <a:extLst>
              <a:ext uri="{FF2B5EF4-FFF2-40B4-BE49-F238E27FC236}">
                <a16:creationId xmlns:a16="http://schemas.microsoft.com/office/drawing/2014/main" id="{39CF1819-8A5C-4585-85B7-A8DDE5590EB7}"/>
              </a:ext>
            </a:extLst>
          </p:cNvPr>
          <p:cNvSpPr/>
          <p:nvPr/>
        </p:nvSpPr>
        <p:spPr>
          <a:xfrm>
            <a:off x="1684391" y="4605506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Add</a:t>
            </a:r>
            <a:endParaRPr lang="en-IL" dirty="0"/>
          </a:p>
        </p:txBody>
      </p:sp>
      <p:cxnSp>
        <p:nvCxnSpPr>
          <p:cNvPr id="60" name="Straight Connector 21">
            <a:extLst>
              <a:ext uri="{FF2B5EF4-FFF2-40B4-BE49-F238E27FC236}">
                <a16:creationId xmlns:a16="http://schemas.microsoft.com/office/drawing/2014/main" id="{E3150A63-16ED-4CED-B7C7-B328201B1130}"/>
              </a:ext>
            </a:extLst>
          </p:cNvPr>
          <p:cNvCxnSpPr>
            <a:cxnSpLocks/>
            <a:stCxn id="36" idx="2"/>
            <a:endCxn id="71" idx="0"/>
          </p:cNvCxnSpPr>
          <p:nvPr/>
        </p:nvCxnSpPr>
        <p:spPr>
          <a:xfrm flipH="1">
            <a:off x="2210323" y="4217180"/>
            <a:ext cx="919647" cy="388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9">
            <a:extLst>
              <a:ext uri="{FF2B5EF4-FFF2-40B4-BE49-F238E27FC236}">
                <a16:creationId xmlns:a16="http://schemas.microsoft.com/office/drawing/2014/main" id="{D8CE6C87-0BA2-4987-82CD-23553F1504FF}"/>
              </a:ext>
            </a:extLst>
          </p:cNvPr>
          <p:cNvSpPr/>
          <p:nvPr/>
        </p:nvSpPr>
        <p:spPr>
          <a:xfrm>
            <a:off x="3158861" y="4630716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Num 4</a:t>
            </a:r>
            <a:endParaRPr lang="en-IL" dirty="0"/>
          </a:p>
        </p:txBody>
      </p:sp>
      <p:cxnSp>
        <p:nvCxnSpPr>
          <p:cNvPr id="62" name="Straight Connector 21">
            <a:extLst>
              <a:ext uri="{FF2B5EF4-FFF2-40B4-BE49-F238E27FC236}">
                <a16:creationId xmlns:a16="http://schemas.microsoft.com/office/drawing/2014/main" id="{088C6971-7B52-4948-9812-06DC2A34B994}"/>
              </a:ext>
            </a:extLst>
          </p:cNvPr>
          <p:cNvCxnSpPr>
            <a:cxnSpLocks/>
            <a:stCxn id="36" idx="2"/>
            <a:endCxn id="61" idx="0"/>
          </p:cNvCxnSpPr>
          <p:nvPr/>
        </p:nvCxnSpPr>
        <p:spPr>
          <a:xfrm>
            <a:off x="3129970" y="4217180"/>
            <a:ext cx="554823" cy="413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47">
            <a:extLst>
              <a:ext uri="{FF2B5EF4-FFF2-40B4-BE49-F238E27FC236}">
                <a16:creationId xmlns:a16="http://schemas.microsoft.com/office/drawing/2014/main" id="{8F0E3DA5-95B8-4AEC-AFAF-7902299FC266}"/>
              </a:ext>
            </a:extLst>
          </p:cNvPr>
          <p:cNvSpPr/>
          <p:nvPr/>
        </p:nvSpPr>
        <p:spPr>
          <a:xfrm>
            <a:off x="6812239" y="4590540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80" name="Rectangle 48">
            <a:extLst>
              <a:ext uri="{FF2B5EF4-FFF2-40B4-BE49-F238E27FC236}">
                <a16:creationId xmlns:a16="http://schemas.microsoft.com/office/drawing/2014/main" id="{A8A34C11-59FD-4754-9B6A-FA3B406692DE}"/>
              </a:ext>
            </a:extLst>
          </p:cNvPr>
          <p:cNvSpPr/>
          <p:nvPr/>
        </p:nvSpPr>
        <p:spPr>
          <a:xfrm>
            <a:off x="5260982" y="4590540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87" name="Rectangle 48">
            <a:extLst>
              <a:ext uri="{FF2B5EF4-FFF2-40B4-BE49-F238E27FC236}">
                <a16:creationId xmlns:a16="http://schemas.microsoft.com/office/drawing/2014/main" id="{D4DA9B18-6177-4627-B030-F47E73EFEBC5}"/>
              </a:ext>
            </a:extLst>
          </p:cNvPr>
          <p:cNvSpPr/>
          <p:nvPr/>
        </p:nvSpPr>
        <p:spPr>
          <a:xfrm>
            <a:off x="9048680" y="5719642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Id ‘y</a:t>
            </a:r>
            <a:endParaRPr lang="en-IL" dirty="0"/>
          </a:p>
        </p:txBody>
      </p:sp>
      <p:cxnSp>
        <p:nvCxnSpPr>
          <p:cNvPr id="88" name="Straight Connector 63">
            <a:extLst>
              <a:ext uri="{FF2B5EF4-FFF2-40B4-BE49-F238E27FC236}">
                <a16:creationId xmlns:a16="http://schemas.microsoft.com/office/drawing/2014/main" id="{A5CADD28-6D28-4518-BE5B-F70C95680BA6}"/>
              </a:ext>
            </a:extLst>
          </p:cNvPr>
          <p:cNvCxnSpPr>
            <a:cxnSpLocks/>
            <a:stCxn id="47" idx="2"/>
            <a:endCxn id="86" idx="0"/>
          </p:cNvCxnSpPr>
          <p:nvPr/>
        </p:nvCxnSpPr>
        <p:spPr>
          <a:xfrm>
            <a:off x="10598974" y="5159989"/>
            <a:ext cx="465015" cy="542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61">
            <a:extLst>
              <a:ext uri="{FF2B5EF4-FFF2-40B4-BE49-F238E27FC236}">
                <a16:creationId xmlns:a16="http://schemas.microsoft.com/office/drawing/2014/main" id="{0F7652BB-FC0B-4D56-911A-998DAE8B95A8}"/>
              </a:ext>
            </a:extLst>
          </p:cNvPr>
          <p:cNvCxnSpPr>
            <a:cxnSpLocks/>
            <a:stCxn id="47" idx="2"/>
            <a:endCxn id="87" idx="0"/>
          </p:cNvCxnSpPr>
          <p:nvPr/>
        </p:nvCxnSpPr>
        <p:spPr>
          <a:xfrm flipH="1">
            <a:off x="9574612" y="5159989"/>
            <a:ext cx="1024362" cy="559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39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5" grpId="0" animBg="1"/>
      <p:bldP spid="47" grpId="0" animBg="1"/>
      <p:bldP spid="48" grpId="0" animBg="1"/>
      <p:bldP spid="54" grpId="0" animBg="1"/>
      <p:bldP spid="56" grpId="0" animBg="1"/>
      <p:bldP spid="57" grpId="0" animBg="1"/>
      <p:bldP spid="71" grpId="0" animBg="1"/>
      <p:bldP spid="61" grpId="0" animBg="1"/>
      <p:bldP spid="79" grpId="0" animBg="1"/>
      <p:bldP spid="80" grpId="0" animBg="1"/>
      <p:bldP spid="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 (AST)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הגדרה: </a:t>
            </a:r>
            <a:r>
              <a:rPr lang="en-US" dirty="0">
                <a:cs typeface="David" panose="020E0502060401010101" pitchFamily="34" charset="-79"/>
              </a:rPr>
              <a:t>AST</a:t>
            </a:r>
            <a:r>
              <a:rPr lang="he-IL" dirty="0">
                <a:cs typeface="David" panose="020E0502060401010101" pitchFamily="34" charset="-79"/>
              </a:rPr>
              <a:t> הוא עץ המייצג את המבנה התחבירי של הקוד.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העץ מיוצר ע"י פעולת </a:t>
            </a:r>
            <a:r>
              <a:rPr lang="en-US" dirty="0">
                <a:cs typeface="David" panose="020E0502060401010101" pitchFamily="34" charset="-79"/>
              </a:rPr>
              <a:t>parser</a:t>
            </a:r>
            <a:r>
              <a:rPr lang="he-IL" dirty="0">
                <a:cs typeface="David" panose="020E0502060401010101" pitchFamily="34" charset="-79"/>
              </a:rPr>
              <a:t> על הקוד.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דוגמא: עץ עבור הקוד הבא בשפה </a:t>
            </a:r>
            <a:r>
              <a:rPr lang="en-US" dirty="0">
                <a:cs typeface="David" panose="020E0502060401010101" pitchFamily="34" charset="-79"/>
              </a:rPr>
              <a:t>WAE</a:t>
            </a:r>
            <a:r>
              <a:rPr lang="he-IL" dirty="0">
                <a:cs typeface="David" panose="020E0502060401010101" pitchFamily="34" charset="-79"/>
              </a:rPr>
              <a:t>:</a:t>
            </a:r>
          </a:p>
          <a:p>
            <a:pPr algn="l"/>
            <a:r>
              <a:rPr lang="en-US" dirty="0">
                <a:cs typeface="David" panose="020E0502060401010101" pitchFamily="34" charset="-79"/>
              </a:rPr>
              <a:t>{+ 1 {- 2 3}}</a:t>
            </a:r>
            <a:endParaRPr lang="he-IL" dirty="0">
              <a:cs typeface="David" panose="020E0502060401010101" pitchFamily="34" charset="-79"/>
            </a:endParaRPr>
          </a:p>
          <a:p>
            <a:pPr algn="r" rtl="1"/>
            <a:endParaRPr lang="en-US" dirty="0"/>
          </a:p>
          <a:p>
            <a:pPr algn="r" rtl="1"/>
            <a:endParaRPr lang="he-IL" dirty="0">
              <a:cs typeface="David" panose="020E0502060401010101" pitchFamily="34" charset="-79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0972" y="3662499"/>
            <a:ext cx="16954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162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 (AST)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תרגיל: בנו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AST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עבור הקודים הבאים בשפת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WAE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, בעזרת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parse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l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{with {x {* 4 3}} {+ x {with {y 3} {- x y}}}}</a:t>
            </a:r>
          </a:p>
          <a:p>
            <a:pPr algn="l"/>
            <a:endParaRPr lang="en-US" dirty="0"/>
          </a:p>
        </p:txBody>
      </p:sp>
      <p:cxnSp>
        <p:nvCxnSpPr>
          <p:cNvPr id="14" name="Straight Connector 16">
            <a:extLst>
              <a:ext uri="{FF2B5EF4-FFF2-40B4-BE49-F238E27FC236}">
                <a16:creationId xmlns:a16="http://schemas.microsoft.com/office/drawing/2014/main" id="{D47C2D03-D147-493D-916C-E1CBBB513A25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038858" y="3429000"/>
            <a:ext cx="174771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4">
            <a:extLst>
              <a:ext uri="{FF2B5EF4-FFF2-40B4-BE49-F238E27FC236}">
                <a16:creationId xmlns:a16="http://schemas.microsoft.com/office/drawing/2014/main" id="{82314A97-F366-47A1-B3F8-A100083E64D8}"/>
              </a:ext>
            </a:extLst>
          </p:cNvPr>
          <p:cNvSpPr/>
          <p:nvPr/>
        </p:nvSpPr>
        <p:spPr>
          <a:xfrm>
            <a:off x="2514546" y="301793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33C0C5-C63A-4BD5-835A-442B17778BE1}"/>
              </a:ext>
            </a:extLst>
          </p:cNvPr>
          <p:cNvSpPr/>
          <p:nvPr/>
        </p:nvSpPr>
        <p:spPr>
          <a:xfrm>
            <a:off x="5336043" y="3765956"/>
            <a:ext cx="98011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Add</a:t>
            </a:r>
            <a:endParaRPr lang="en-IL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F962B6-C9AF-4DFB-9A09-C3F1EF0FDA08}"/>
              </a:ext>
            </a:extLst>
          </p:cNvPr>
          <p:cNvSpPr/>
          <p:nvPr/>
        </p:nvSpPr>
        <p:spPr>
          <a:xfrm>
            <a:off x="2689317" y="376595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Mul</a:t>
            </a:r>
            <a:endParaRPr lang="en-IL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D53C58A-ACE3-4EBF-A0D6-ED113F8B2FEF}"/>
              </a:ext>
            </a:extLst>
          </p:cNvPr>
          <p:cNvSpPr/>
          <p:nvPr/>
        </p:nvSpPr>
        <p:spPr>
          <a:xfrm>
            <a:off x="1465922" y="3765957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C6758A9-A1AD-4D85-939D-8663ADB94B0B}"/>
              </a:ext>
            </a:extLst>
          </p:cNvPr>
          <p:cNvSpPr/>
          <p:nvPr/>
        </p:nvSpPr>
        <p:spPr>
          <a:xfrm>
            <a:off x="3247626" y="446216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Num 3</a:t>
            </a:r>
            <a:endParaRPr lang="en-IL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6CC029D-5A88-4367-A034-B9B501B50A8C}"/>
              </a:ext>
            </a:extLst>
          </p:cNvPr>
          <p:cNvSpPr/>
          <p:nvPr/>
        </p:nvSpPr>
        <p:spPr>
          <a:xfrm>
            <a:off x="1919977" y="445804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Num 4</a:t>
            </a:r>
            <a:endParaRPr lang="en-IL" dirty="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DE79C1AF-4A96-47A7-84DA-32AA35898D0E}"/>
              </a:ext>
            </a:extLst>
          </p:cNvPr>
          <p:cNvSpPr/>
          <p:nvPr/>
        </p:nvSpPr>
        <p:spPr>
          <a:xfrm>
            <a:off x="4680790" y="446349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Id ‘x</a:t>
            </a:r>
            <a:endParaRPr lang="en-IL" dirty="0"/>
          </a:p>
        </p:txBody>
      </p:sp>
      <p:cxnSp>
        <p:nvCxnSpPr>
          <p:cNvPr id="13" name="Straight Connector 14">
            <a:extLst>
              <a:ext uri="{FF2B5EF4-FFF2-40B4-BE49-F238E27FC236}">
                <a16:creationId xmlns:a16="http://schemas.microsoft.com/office/drawing/2014/main" id="{16C70C9E-BF8C-4308-96C7-0D139A0D998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990234" y="3429000"/>
            <a:ext cx="1048624" cy="33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3192F639-520B-414F-96D3-280B23D64A2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038858" y="3429000"/>
            <a:ext cx="2787242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1">
            <a:extLst>
              <a:ext uri="{FF2B5EF4-FFF2-40B4-BE49-F238E27FC236}">
                <a16:creationId xmlns:a16="http://schemas.microsoft.com/office/drawing/2014/main" id="{461EBAE6-A040-4997-B3BA-617B61D5199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2444289" y="4177017"/>
            <a:ext cx="769340" cy="281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3">
            <a:extLst>
              <a:ext uri="{FF2B5EF4-FFF2-40B4-BE49-F238E27FC236}">
                <a16:creationId xmlns:a16="http://schemas.microsoft.com/office/drawing/2014/main" id="{42A65E85-975E-4DB4-9C15-AC1C95D2EF72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3213629" y="4177017"/>
            <a:ext cx="558309" cy="28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2">
            <a:extLst>
              <a:ext uri="{FF2B5EF4-FFF2-40B4-BE49-F238E27FC236}">
                <a16:creationId xmlns:a16="http://schemas.microsoft.com/office/drawing/2014/main" id="{DF1488FC-13DE-4F4B-9BA6-24D640EC1EE2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5205102" y="4177017"/>
            <a:ext cx="620998" cy="286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44">
            <a:extLst>
              <a:ext uri="{FF2B5EF4-FFF2-40B4-BE49-F238E27FC236}">
                <a16:creationId xmlns:a16="http://schemas.microsoft.com/office/drawing/2014/main" id="{7228F99D-0B1D-444E-8C6D-BB4C6AAE8EA9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>
            <a:off x="5826100" y="4177017"/>
            <a:ext cx="907068" cy="281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5">
            <a:extLst>
              <a:ext uri="{FF2B5EF4-FFF2-40B4-BE49-F238E27FC236}">
                <a16:creationId xmlns:a16="http://schemas.microsoft.com/office/drawing/2014/main" id="{0DA6937E-4789-473F-8AEF-F6ADD62E1711}"/>
              </a:ext>
            </a:extLst>
          </p:cNvPr>
          <p:cNvSpPr/>
          <p:nvPr/>
        </p:nvSpPr>
        <p:spPr>
          <a:xfrm>
            <a:off x="6208856" y="445804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32" name="Rectangle 46">
            <a:extLst>
              <a:ext uri="{FF2B5EF4-FFF2-40B4-BE49-F238E27FC236}">
                <a16:creationId xmlns:a16="http://schemas.microsoft.com/office/drawing/2014/main" id="{EE3248F3-46C3-4ADD-8A4B-B606609AB353}"/>
              </a:ext>
            </a:extLst>
          </p:cNvPr>
          <p:cNvSpPr/>
          <p:nvPr/>
        </p:nvSpPr>
        <p:spPr>
          <a:xfrm>
            <a:off x="7434857" y="6128808"/>
            <a:ext cx="1338742" cy="38134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33" name="Rectangle 47">
            <a:extLst>
              <a:ext uri="{FF2B5EF4-FFF2-40B4-BE49-F238E27FC236}">
                <a16:creationId xmlns:a16="http://schemas.microsoft.com/office/drawing/2014/main" id="{E2C0CAF0-7D1B-48ED-9D61-73A22AF5688B}"/>
              </a:ext>
            </a:extLst>
          </p:cNvPr>
          <p:cNvSpPr/>
          <p:nvPr/>
        </p:nvSpPr>
        <p:spPr>
          <a:xfrm>
            <a:off x="6788340" y="531846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Num 3</a:t>
            </a:r>
            <a:endParaRPr lang="en-IL" dirty="0"/>
          </a:p>
        </p:txBody>
      </p:sp>
      <p:sp>
        <p:nvSpPr>
          <p:cNvPr id="34" name="Rectangle 48">
            <a:extLst>
              <a:ext uri="{FF2B5EF4-FFF2-40B4-BE49-F238E27FC236}">
                <a16:creationId xmlns:a16="http://schemas.microsoft.com/office/drawing/2014/main" id="{DEDB4A70-4A30-43A5-B399-73F95E429D2F}"/>
              </a:ext>
            </a:extLst>
          </p:cNvPr>
          <p:cNvSpPr/>
          <p:nvPr/>
        </p:nvSpPr>
        <p:spPr>
          <a:xfrm>
            <a:off x="5346247" y="529735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‘y</a:t>
            </a:r>
            <a:endParaRPr lang="en-IL" dirty="0"/>
          </a:p>
        </p:txBody>
      </p:sp>
      <p:cxnSp>
        <p:nvCxnSpPr>
          <p:cNvPr id="36" name="Straight Connector 55">
            <a:extLst>
              <a:ext uri="{FF2B5EF4-FFF2-40B4-BE49-F238E27FC236}">
                <a16:creationId xmlns:a16="http://schemas.microsoft.com/office/drawing/2014/main" id="{1C1185C5-0E94-4543-990E-4D8B37B5E860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 flipH="1">
            <a:off x="5870559" y="4869104"/>
            <a:ext cx="862609" cy="428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57">
            <a:extLst>
              <a:ext uri="{FF2B5EF4-FFF2-40B4-BE49-F238E27FC236}">
                <a16:creationId xmlns:a16="http://schemas.microsoft.com/office/drawing/2014/main" id="{450AB168-BE96-4CB4-8C7D-E0B31BB362FC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>
            <a:off x="6733168" y="4869104"/>
            <a:ext cx="579484" cy="449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609CB552-C530-4981-8803-FEE5A2E411CB}"/>
              </a:ext>
            </a:extLst>
          </p:cNvPr>
          <p:cNvCxnSpPr>
            <a:cxnSpLocks/>
            <a:stCxn id="31" idx="2"/>
            <a:endCxn id="43" idx="0"/>
          </p:cNvCxnSpPr>
          <p:nvPr/>
        </p:nvCxnSpPr>
        <p:spPr>
          <a:xfrm>
            <a:off x="6733168" y="4869104"/>
            <a:ext cx="2040431" cy="449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1">
            <a:extLst>
              <a:ext uri="{FF2B5EF4-FFF2-40B4-BE49-F238E27FC236}">
                <a16:creationId xmlns:a16="http://schemas.microsoft.com/office/drawing/2014/main" id="{ECB36BAA-79BC-4CFD-9E4F-0DFF6A7AA3FA}"/>
              </a:ext>
            </a:extLst>
          </p:cNvPr>
          <p:cNvCxnSpPr>
            <a:cxnSpLocks/>
            <a:stCxn id="43" idx="2"/>
            <a:endCxn id="32" idx="0"/>
          </p:cNvCxnSpPr>
          <p:nvPr/>
        </p:nvCxnSpPr>
        <p:spPr>
          <a:xfrm flipH="1">
            <a:off x="8104228" y="5729530"/>
            <a:ext cx="669371" cy="399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3">
            <a:extLst>
              <a:ext uri="{FF2B5EF4-FFF2-40B4-BE49-F238E27FC236}">
                <a16:creationId xmlns:a16="http://schemas.microsoft.com/office/drawing/2014/main" id="{4758F3BA-21DA-4DED-A342-5F59A4A74912}"/>
              </a:ext>
            </a:extLst>
          </p:cNvPr>
          <p:cNvCxnSpPr>
            <a:cxnSpLocks/>
            <a:stCxn id="43" idx="2"/>
            <a:endCxn id="57" idx="0"/>
          </p:cNvCxnSpPr>
          <p:nvPr/>
        </p:nvCxnSpPr>
        <p:spPr>
          <a:xfrm>
            <a:off x="8773599" y="5729530"/>
            <a:ext cx="999630" cy="39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5">
            <a:extLst>
              <a:ext uri="{FF2B5EF4-FFF2-40B4-BE49-F238E27FC236}">
                <a16:creationId xmlns:a16="http://schemas.microsoft.com/office/drawing/2014/main" id="{517C4DFF-060A-4383-9E71-FC281492FA31}"/>
              </a:ext>
            </a:extLst>
          </p:cNvPr>
          <p:cNvSpPr/>
          <p:nvPr/>
        </p:nvSpPr>
        <p:spPr>
          <a:xfrm>
            <a:off x="8283542" y="5318469"/>
            <a:ext cx="98011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Sub</a:t>
            </a:r>
            <a:endParaRPr lang="en-IL" dirty="0"/>
          </a:p>
        </p:txBody>
      </p:sp>
      <p:sp>
        <p:nvSpPr>
          <p:cNvPr id="57" name="Rectangle 46">
            <a:extLst>
              <a:ext uri="{FF2B5EF4-FFF2-40B4-BE49-F238E27FC236}">
                <a16:creationId xmlns:a16="http://schemas.microsoft.com/office/drawing/2014/main" id="{B2EA8C6A-86CF-4B16-A0B6-27993BF401BE}"/>
              </a:ext>
            </a:extLst>
          </p:cNvPr>
          <p:cNvSpPr/>
          <p:nvPr/>
        </p:nvSpPr>
        <p:spPr>
          <a:xfrm>
            <a:off x="9103858" y="6128807"/>
            <a:ext cx="1338742" cy="38134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Id ‘y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5090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31" grpId="0" animBg="1"/>
      <p:bldP spid="32" grpId="0" animBg="1"/>
      <p:bldP spid="33" grpId="0" animBg="1"/>
      <p:bldP spid="34" grpId="0" animBg="1"/>
      <p:bldP spid="43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כתיבת </a:t>
            </a:r>
            <a:r>
              <a:rPr lang="en-US" dirty="0"/>
              <a:t>parser</a:t>
            </a:r>
            <a:r>
              <a:rPr lang="he-IL" dirty="0"/>
              <a:t> – הרחבת </a:t>
            </a:r>
            <a:r>
              <a:rPr lang="en-US" dirty="0"/>
              <a:t>WAE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בשיעור ראיתם את ה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parser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לשפה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WAE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נרצה להרחיב את השפה ולאפשר שימוש בביטויים נוספים: </a:t>
            </a: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נוסיף את האופרטורים -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^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, 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sqrt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max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. כך שהביטויים הבאים חוקיים בשפה:</a:t>
            </a:r>
          </a:p>
          <a:p>
            <a:pPr algn="l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{^ 2 {+ 5 8}}</a:t>
            </a:r>
          </a:p>
          <a:p>
            <a:pPr algn="l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{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sqrt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4}</a:t>
            </a:r>
          </a:p>
          <a:p>
            <a:pPr algn="l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{max &lt;3&gt; {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sqrt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5} {* 1 3} 6}</a:t>
            </a:r>
          </a:p>
          <a:p>
            <a:pPr algn="l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{+ {max &lt;1&gt; 5} {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sqrt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{max &lt;5&gt; 1 2 3 4 5} }</a:t>
            </a:r>
          </a:p>
          <a:p>
            <a:pPr algn="r" rtl="1">
              <a:buNone/>
            </a:pP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2485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כתיבת </a:t>
            </a:r>
            <a:r>
              <a:rPr lang="en-US" dirty="0"/>
              <a:t>parser</a:t>
            </a:r>
            <a:r>
              <a:rPr lang="he-IL" dirty="0"/>
              <a:t> – הרחבת </a:t>
            </a:r>
            <a:r>
              <a:rPr lang="en-US" dirty="0"/>
              <a:t>WAE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שלב 1: הרחיבו את הדקדוק כך שיתאים לשפה החדשה.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שלב 2: הרחיבו את הטיפוס </a:t>
            </a:r>
            <a:r>
              <a:rPr lang="en-US" dirty="0">
                <a:cs typeface="David" panose="020E0502060401010101" pitchFamily="34" charset="-79"/>
              </a:rPr>
              <a:t>WAE</a:t>
            </a:r>
            <a:r>
              <a:rPr lang="he-IL" dirty="0">
                <a:cs typeface="David" panose="020E0502060401010101" pitchFamily="34" charset="-79"/>
              </a:rPr>
              <a:t> בהתאם, הוסיפו את הקוד הנדרש.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שלב 3: כתבו  </a:t>
            </a:r>
            <a:r>
              <a:rPr lang="en-US" dirty="0">
                <a:cs typeface="David" panose="020E0502060401010101" pitchFamily="34" charset="-79"/>
              </a:rPr>
              <a:t>parser</a:t>
            </a:r>
            <a:r>
              <a:rPr lang="he-IL" dirty="0">
                <a:cs typeface="David" panose="020E0502060401010101" pitchFamily="34" charset="-79"/>
              </a:rPr>
              <a:t> לשפה חדשה – הרחיבו את הפונקציה </a:t>
            </a:r>
            <a:r>
              <a:rPr lang="en-US" dirty="0">
                <a:cs typeface="David" panose="020E0502060401010101" pitchFamily="34" charset="-79"/>
              </a:rPr>
              <a:t>parse-</a:t>
            </a:r>
            <a:r>
              <a:rPr lang="en-US" dirty="0" err="1">
                <a:cs typeface="David" panose="020E0502060401010101" pitchFamily="34" charset="-79"/>
              </a:rPr>
              <a:t>sexpr</a:t>
            </a:r>
            <a:r>
              <a:rPr lang="he-IL" dirty="0">
                <a:cs typeface="David" panose="020E0502060401010101" pitchFamily="34" charset="-79"/>
              </a:rPr>
              <a:t> בהתאם.</a:t>
            </a:r>
          </a:p>
        </p:txBody>
      </p:sp>
    </p:spTree>
    <p:extLst>
      <p:ext uri="{BB962C8B-B14F-4D97-AF65-F5344CB8AC3E}">
        <p14:creationId xmlns:p14="http://schemas.microsoft.com/office/powerpoint/2010/main" val="7230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כתיבת </a:t>
            </a:r>
            <a:r>
              <a:rPr lang="en-US" dirty="0"/>
              <a:t>parser</a:t>
            </a:r>
            <a:r>
              <a:rPr lang="he-IL" dirty="0"/>
              <a:t> – הרחבת </a:t>
            </a:r>
            <a:r>
              <a:rPr lang="en-US" dirty="0"/>
              <a:t>WAE</a:t>
            </a:r>
            <a:r>
              <a:rPr lang="he-IL" dirty="0"/>
              <a:t> - פתרון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הדקדוק:</a:t>
            </a:r>
          </a:p>
          <a:p>
            <a:r>
              <a:rPr lang="en-US" dirty="0"/>
              <a:t>&lt;EWAE&gt; ::= &lt;num&gt; </a:t>
            </a:r>
            <a:br>
              <a:rPr lang="en-US" dirty="0"/>
            </a:br>
            <a:r>
              <a:rPr lang="en-US" dirty="0"/>
              <a:t>			   | {+ &lt;EWAE&gt; &lt;EWAE&gt;}</a:t>
            </a:r>
            <a:br>
              <a:rPr lang="en-US" dirty="0"/>
            </a:br>
            <a:r>
              <a:rPr lang="en-US" dirty="0"/>
              <a:t>			   | {-  &lt;EWAE&gt; &lt;EWAE&gt;}</a:t>
            </a:r>
            <a:br>
              <a:rPr lang="en-US" dirty="0"/>
            </a:br>
            <a:r>
              <a:rPr lang="en-US" dirty="0"/>
              <a:t>			   | {* &lt;EWAE&gt; &lt;EWAE&gt;}</a:t>
            </a:r>
            <a:br>
              <a:rPr lang="en-US" dirty="0"/>
            </a:br>
            <a:r>
              <a:rPr lang="en-US" dirty="0"/>
              <a:t>			   | {/ &lt;EWAE&gt; &lt;EWAE&gt;}</a:t>
            </a:r>
            <a:br>
              <a:rPr lang="en-US" dirty="0"/>
            </a:br>
            <a:r>
              <a:rPr lang="en-US" dirty="0"/>
              <a:t>			</a:t>
            </a:r>
            <a:br>
              <a:rPr lang="en-US" dirty="0"/>
            </a:br>
            <a:r>
              <a:rPr lang="en-US" dirty="0"/>
              <a:t>		</a:t>
            </a:r>
            <a:endParaRPr lang="he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4622B503-68BB-410E-8C45-AAB3247B1400}"/>
              </a:ext>
            </a:extLst>
          </p:cNvPr>
          <p:cNvSpPr txBox="1">
            <a:spLocks/>
          </p:cNvSpPr>
          <p:nvPr/>
        </p:nvSpPr>
        <p:spPr>
          <a:xfrm>
            <a:off x="2589212" y="39624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                  </a:t>
            </a:r>
            <a:r>
              <a:rPr lang="en-US" dirty="0"/>
              <a:t> |</a:t>
            </a:r>
            <a:r>
              <a:rPr lang="he-IL" dirty="0"/>
              <a:t> </a:t>
            </a:r>
            <a:r>
              <a:rPr lang="en-US" dirty="0"/>
              <a:t>{^ &lt;EWAE&gt; &lt;EWAE&gt;}</a:t>
            </a:r>
            <a:br>
              <a:rPr lang="en-US" dirty="0"/>
            </a:br>
            <a:r>
              <a:rPr lang="en-US" dirty="0"/>
              <a:t>		           | {sqrt &lt;EWAE&gt;}</a:t>
            </a:r>
            <a:br>
              <a:rPr lang="en-US" dirty="0"/>
            </a:br>
            <a:r>
              <a:rPr lang="en-US" dirty="0"/>
              <a:t>			   | {max &lt;&lt;num&gt;&gt; &lt;VALUES&gt;}</a:t>
            </a:r>
            <a:br>
              <a:rPr lang="en-US" dirty="0"/>
            </a:br>
            <a:r>
              <a:rPr lang="en-US" dirty="0"/>
              <a:t>			   | {with {&lt;id&gt; &lt;EWAE&gt;} &lt;EWAE&gt;}</a:t>
            </a:r>
            <a:br>
              <a:rPr lang="en-US" dirty="0"/>
            </a:br>
            <a:r>
              <a:rPr lang="en-US" dirty="0"/>
              <a:t>			   | &lt;id&gt; </a:t>
            </a:r>
          </a:p>
          <a:p>
            <a:r>
              <a:rPr lang="en-US" dirty="0"/>
              <a:t>&lt;VALUES&gt; ::=</a:t>
            </a:r>
            <a:r>
              <a:rPr lang="he-IL" dirty="0"/>
              <a:t> </a:t>
            </a:r>
            <a:r>
              <a:rPr lang="en-US" dirty="0"/>
              <a:t>&lt;EWAE&gt; | &lt;EWAE&gt; &lt;VALUES&gt;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כתיבת </a:t>
            </a:r>
            <a:r>
              <a:rPr lang="en-US" dirty="0"/>
              <a:t>parser</a:t>
            </a:r>
            <a:r>
              <a:rPr lang="he-IL" dirty="0"/>
              <a:t> – הרחבת </a:t>
            </a:r>
            <a:r>
              <a:rPr lang="en-US" dirty="0"/>
              <a:t>WAE</a:t>
            </a:r>
            <a:r>
              <a:rPr lang="he-IL" dirty="0"/>
              <a:t> - פתרון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הטיפוס:</a:t>
            </a:r>
            <a:endParaRPr lang="en-US" dirty="0"/>
          </a:p>
          <a:p>
            <a:r>
              <a:rPr lang="en-US" dirty="0"/>
              <a:t>(define-type EWAE </a:t>
            </a:r>
            <a:br>
              <a:rPr lang="en-US" dirty="0"/>
            </a:br>
            <a:r>
              <a:rPr lang="en-US" dirty="0"/>
              <a:t>	[Num Number] </a:t>
            </a:r>
            <a:br>
              <a:rPr lang="en-US" dirty="0"/>
            </a:br>
            <a:r>
              <a:rPr lang="en-US" dirty="0"/>
              <a:t>	[Add EWAE EWAE] </a:t>
            </a:r>
            <a:br>
              <a:rPr lang="en-US" dirty="0"/>
            </a:br>
            <a:r>
              <a:rPr lang="en-US" dirty="0"/>
              <a:t>	[Sub EWAE EWAE] </a:t>
            </a:r>
            <a:br>
              <a:rPr lang="en-US" dirty="0"/>
            </a:br>
            <a:r>
              <a:rPr lang="en-US" dirty="0"/>
              <a:t>	[</a:t>
            </a:r>
            <a:r>
              <a:rPr lang="en-US" dirty="0" err="1"/>
              <a:t>Mul</a:t>
            </a:r>
            <a:r>
              <a:rPr lang="en-US" dirty="0"/>
              <a:t> EWAE EWAE] </a:t>
            </a:r>
            <a:br>
              <a:rPr lang="en-US" dirty="0"/>
            </a:br>
            <a:r>
              <a:rPr lang="en-US" dirty="0"/>
              <a:t>	[Div EWAE EWAE]</a:t>
            </a:r>
            <a:br>
              <a:rPr lang="en-US" dirty="0"/>
            </a:br>
            <a:endParaRPr lang="he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2F47CD80-A37D-4C44-9598-23644BFA6A31}"/>
              </a:ext>
            </a:extLst>
          </p:cNvPr>
          <p:cNvSpPr txBox="1">
            <a:spLocks/>
          </p:cNvSpPr>
          <p:nvPr/>
        </p:nvSpPr>
        <p:spPr>
          <a:xfrm>
            <a:off x="2589212" y="2764381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	[Pow EWAE EWAE]</a:t>
            </a:r>
            <a:br>
              <a:rPr lang="en-US" dirty="0"/>
            </a:br>
            <a:r>
              <a:rPr lang="en-US" dirty="0"/>
              <a:t>	[Sqrt EWAE]</a:t>
            </a:r>
            <a:br>
              <a:rPr lang="en-US" dirty="0"/>
            </a:br>
            <a:r>
              <a:rPr lang="en-US" dirty="0"/>
              <a:t>	[Max Number (</a:t>
            </a:r>
            <a:r>
              <a:rPr lang="en-US" dirty="0" err="1"/>
              <a:t>Listof</a:t>
            </a:r>
            <a:r>
              <a:rPr lang="en-US" dirty="0"/>
              <a:t>  EWAE)] </a:t>
            </a:r>
            <a:br>
              <a:rPr lang="en-US" dirty="0"/>
            </a:br>
            <a:r>
              <a:rPr lang="en-US" dirty="0"/>
              <a:t>	[Id Symbol] </a:t>
            </a:r>
            <a:br>
              <a:rPr lang="en-US" dirty="0"/>
            </a:br>
            <a:r>
              <a:rPr lang="en-US" dirty="0"/>
              <a:t>	[With </a:t>
            </a:r>
            <a:r>
              <a:rPr lang="en-US"/>
              <a:t>Symbol EWAE EWAE</a:t>
            </a:r>
            <a:r>
              <a:rPr lang="en-US" dirty="0"/>
              <a:t>]) 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כתיבת </a:t>
            </a:r>
            <a:r>
              <a:rPr lang="en-US" dirty="0"/>
              <a:t>parser</a:t>
            </a:r>
            <a:r>
              <a:rPr lang="he-IL" dirty="0"/>
              <a:t> – הרחבת </a:t>
            </a:r>
            <a:r>
              <a:rPr lang="en-US" dirty="0"/>
              <a:t>WAE</a:t>
            </a:r>
            <a:r>
              <a:rPr lang="he-IL" dirty="0"/>
              <a:t> - פתרון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dirty="0"/>
              <a:t>ה </a:t>
            </a:r>
            <a:r>
              <a:rPr lang="en-US" dirty="0"/>
              <a:t>parser</a:t>
            </a:r>
            <a:r>
              <a:rPr lang="he-IL" dirty="0"/>
              <a:t>:</a:t>
            </a:r>
          </a:p>
          <a:p>
            <a:r>
              <a:rPr lang="en-US" dirty="0"/>
              <a:t>(: parse-</a:t>
            </a:r>
            <a:r>
              <a:rPr lang="en-US" dirty="0" err="1"/>
              <a:t>sexpr</a:t>
            </a:r>
            <a:r>
              <a:rPr lang="en-US" dirty="0"/>
              <a:t> : </a:t>
            </a:r>
            <a:r>
              <a:rPr lang="en-US" dirty="0" err="1"/>
              <a:t>Sexpr</a:t>
            </a:r>
            <a:r>
              <a:rPr lang="en-US" dirty="0"/>
              <a:t>-&gt; EWAE) </a:t>
            </a:r>
            <a:br>
              <a:rPr lang="en-US" dirty="0"/>
            </a:br>
            <a:r>
              <a:rPr lang="en-US" dirty="0"/>
              <a:t>(define (parse-</a:t>
            </a:r>
            <a:r>
              <a:rPr lang="en-US" dirty="0" err="1"/>
              <a:t>sexpr</a:t>
            </a:r>
            <a:r>
              <a:rPr lang="en-US" dirty="0"/>
              <a:t> </a:t>
            </a:r>
            <a:r>
              <a:rPr lang="en-US" dirty="0" err="1"/>
              <a:t>sexpr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(match </a:t>
            </a:r>
            <a:r>
              <a:rPr lang="en-US" dirty="0" err="1"/>
              <a:t>sexpr</a:t>
            </a:r>
            <a:br>
              <a:rPr lang="en-US" dirty="0"/>
            </a:br>
            <a:r>
              <a:rPr lang="en-US" dirty="0"/>
              <a:t>		[(number: n) (Num n)]</a:t>
            </a:r>
            <a:br>
              <a:rPr lang="en-US" dirty="0"/>
            </a:br>
            <a:r>
              <a:rPr lang="en-US" dirty="0"/>
              <a:t>		[(symbol: name) (Id name)]</a:t>
            </a:r>
            <a:br>
              <a:rPr lang="en-US" dirty="0"/>
            </a:br>
            <a:r>
              <a:rPr lang="en-US" dirty="0"/>
              <a:t>		[(cons 'with more)</a:t>
            </a:r>
            <a:br>
              <a:rPr lang="en-US" dirty="0"/>
            </a:br>
            <a:r>
              <a:rPr lang="en-US" dirty="0"/>
              <a:t>			(match </a:t>
            </a:r>
            <a:r>
              <a:rPr lang="en-US" dirty="0" err="1"/>
              <a:t>sexpr</a:t>
            </a:r>
            <a:br>
              <a:rPr lang="en-US" dirty="0"/>
            </a:br>
            <a:r>
              <a:rPr lang="en-US" dirty="0"/>
              <a:t>				[(list 'with (list (symbol: name) named) body)</a:t>
            </a:r>
            <a:br>
              <a:rPr lang="en-US" dirty="0"/>
            </a:br>
            <a:r>
              <a:rPr lang="en-US" dirty="0"/>
              <a:t>				(With name (parse-</a:t>
            </a:r>
            <a:r>
              <a:rPr lang="en-US" dirty="0" err="1"/>
              <a:t>sexpr</a:t>
            </a:r>
            <a:r>
              <a:rPr lang="en-US" dirty="0"/>
              <a:t> named) (parse-</a:t>
            </a:r>
            <a:r>
              <a:rPr lang="en-US" dirty="0" err="1"/>
              <a:t>sexpr</a:t>
            </a:r>
            <a:r>
              <a:rPr lang="en-US" dirty="0"/>
              <a:t> body))]</a:t>
            </a:r>
            <a:br>
              <a:rPr lang="en-US" dirty="0"/>
            </a:br>
            <a:r>
              <a:rPr lang="en-US" dirty="0"/>
              <a:t>				[else (error 'parse-</a:t>
            </a:r>
            <a:r>
              <a:rPr lang="en-US" dirty="0" err="1"/>
              <a:t>sexpr</a:t>
            </a:r>
            <a:r>
              <a:rPr lang="en-US" dirty="0"/>
              <a:t> "bad `with' syntax in ~s" </a:t>
            </a:r>
            <a:r>
              <a:rPr lang="en-US" dirty="0" err="1"/>
              <a:t>sexpr</a:t>
            </a:r>
            <a:r>
              <a:rPr lang="en-US" dirty="0"/>
              <a:t>)])]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כתיבת </a:t>
            </a:r>
            <a:r>
              <a:rPr lang="en-US" dirty="0"/>
              <a:t>parser</a:t>
            </a:r>
            <a:r>
              <a:rPr lang="he-IL" dirty="0"/>
              <a:t> – הרחבת </a:t>
            </a:r>
            <a:r>
              <a:rPr lang="en-US" dirty="0"/>
              <a:t>WAE</a:t>
            </a:r>
            <a:r>
              <a:rPr lang="he-IL" dirty="0"/>
              <a:t> - פתרון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[(list '+ lhs </a:t>
            </a:r>
            <a:r>
              <a:rPr lang="en-US" dirty="0" err="1"/>
              <a:t>rhs</a:t>
            </a:r>
            <a:r>
              <a:rPr lang="en-US" dirty="0"/>
              <a:t>) (Add (parse-</a:t>
            </a:r>
            <a:r>
              <a:rPr lang="en-US" dirty="0" err="1"/>
              <a:t>sexpr</a:t>
            </a:r>
            <a:r>
              <a:rPr lang="en-US" dirty="0"/>
              <a:t> lhs) (parse-</a:t>
            </a:r>
            <a:r>
              <a:rPr lang="en-US" dirty="0" err="1"/>
              <a:t>sexpr</a:t>
            </a:r>
            <a:r>
              <a:rPr lang="en-US" dirty="0"/>
              <a:t> </a:t>
            </a:r>
            <a:r>
              <a:rPr lang="en-US" dirty="0" err="1"/>
              <a:t>rhs</a:t>
            </a:r>
            <a:r>
              <a:rPr lang="en-US" dirty="0"/>
              <a:t>))]</a:t>
            </a:r>
            <a:br>
              <a:rPr lang="en-US" dirty="0"/>
            </a:br>
            <a:r>
              <a:rPr lang="en-US" dirty="0"/>
              <a:t>[(list '- lhs </a:t>
            </a:r>
            <a:r>
              <a:rPr lang="en-US" dirty="0" err="1"/>
              <a:t>rhs</a:t>
            </a:r>
            <a:r>
              <a:rPr lang="en-US" dirty="0"/>
              <a:t>) (Sub (parse-</a:t>
            </a:r>
            <a:r>
              <a:rPr lang="en-US" dirty="0" err="1"/>
              <a:t>sexpr</a:t>
            </a:r>
            <a:r>
              <a:rPr lang="en-US" dirty="0"/>
              <a:t> lhs) (parse-</a:t>
            </a:r>
            <a:r>
              <a:rPr lang="en-US" dirty="0" err="1"/>
              <a:t>sexpr</a:t>
            </a:r>
            <a:r>
              <a:rPr lang="en-US" dirty="0"/>
              <a:t> </a:t>
            </a:r>
            <a:r>
              <a:rPr lang="en-US" dirty="0" err="1"/>
              <a:t>rhs</a:t>
            </a:r>
            <a:r>
              <a:rPr lang="en-US" dirty="0"/>
              <a:t>))]</a:t>
            </a:r>
            <a:br>
              <a:rPr lang="en-US" dirty="0"/>
            </a:br>
            <a:r>
              <a:rPr lang="en-US" dirty="0"/>
              <a:t>[(list '* lhs </a:t>
            </a:r>
            <a:r>
              <a:rPr lang="en-US" dirty="0" err="1"/>
              <a:t>rhs</a:t>
            </a:r>
            <a:r>
              <a:rPr lang="en-US" dirty="0"/>
              <a:t>) (</a:t>
            </a:r>
            <a:r>
              <a:rPr lang="en-US" dirty="0" err="1"/>
              <a:t>Mul</a:t>
            </a:r>
            <a:r>
              <a:rPr lang="en-US" dirty="0"/>
              <a:t> (parse-</a:t>
            </a:r>
            <a:r>
              <a:rPr lang="en-US" dirty="0" err="1"/>
              <a:t>sexpr</a:t>
            </a:r>
            <a:r>
              <a:rPr lang="en-US" dirty="0"/>
              <a:t> lhs) (parse-</a:t>
            </a:r>
            <a:r>
              <a:rPr lang="en-US" dirty="0" err="1"/>
              <a:t>sexpr</a:t>
            </a:r>
            <a:r>
              <a:rPr lang="en-US" dirty="0"/>
              <a:t> </a:t>
            </a:r>
            <a:r>
              <a:rPr lang="en-US" dirty="0" err="1"/>
              <a:t>rhs</a:t>
            </a:r>
            <a:r>
              <a:rPr lang="en-US" dirty="0"/>
              <a:t>))]</a:t>
            </a:r>
            <a:br>
              <a:rPr lang="en-US" dirty="0"/>
            </a:br>
            <a:r>
              <a:rPr lang="en-US" dirty="0"/>
              <a:t>[(list '/ lhs </a:t>
            </a:r>
            <a:r>
              <a:rPr lang="en-US" dirty="0" err="1"/>
              <a:t>rhs</a:t>
            </a:r>
            <a:r>
              <a:rPr lang="en-US" dirty="0"/>
              <a:t>) (Div (parse-</a:t>
            </a:r>
            <a:r>
              <a:rPr lang="en-US" dirty="0" err="1"/>
              <a:t>sexpr</a:t>
            </a:r>
            <a:r>
              <a:rPr lang="en-US" dirty="0"/>
              <a:t> lhs) (parse-</a:t>
            </a:r>
            <a:r>
              <a:rPr lang="en-US" dirty="0" err="1"/>
              <a:t>sexpr</a:t>
            </a:r>
            <a:r>
              <a:rPr lang="en-US" dirty="0"/>
              <a:t> </a:t>
            </a:r>
            <a:r>
              <a:rPr lang="en-US" dirty="0" err="1"/>
              <a:t>rhs</a:t>
            </a:r>
            <a:r>
              <a:rPr lang="en-US" dirty="0"/>
              <a:t>))]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  [else (error 'parse-</a:t>
            </a:r>
            <a:r>
              <a:rPr lang="en-US" dirty="0" err="1"/>
              <a:t>sexpr</a:t>
            </a:r>
            <a:r>
              <a:rPr lang="en-US" dirty="0"/>
              <a:t> "bad syntax in ~s" </a:t>
            </a:r>
            <a:r>
              <a:rPr lang="en-US" dirty="0" err="1"/>
              <a:t>sexpr</a:t>
            </a:r>
            <a:r>
              <a:rPr lang="en-US" dirty="0"/>
              <a:t>)]))</a:t>
            </a:r>
          </a:p>
          <a:p>
            <a:endParaRPr lang="he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9A222249-FE05-4D2F-BC2F-2BF8A77847CC}"/>
              </a:ext>
            </a:extLst>
          </p:cNvPr>
          <p:cNvSpPr txBox="1">
            <a:spLocks/>
          </p:cNvSpPr>
          <p:nvPr/>
        </p:nvSpPr>
        <p:spPr>
          <a:xfrm>
            <a:off x="2930455" y="26289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[(list ‘^ </a:t>
            </a:r>
            <a:r>
              <a:rPr lang="en-US" dirty="0" err="1"/>
              <a:t>lhs</a:t>
            </a:r>
            <a:r>
              <a:rPr lang="en-US" dirty="0"/>
              <a:t> </a:t>
            </a:r>
            <a:r>
              <a:rPr lang="en-US" dirty="0" err="1"/>
              <a:t>rhs</a:t>
            </a:r>
            <a:r>
              <a:rPr lang="en-US" dirty="0"/>
              <a:t>) (Pow (parse-</a:t>
            </a:r>
            <a:r>
              <a:rPr lang="en-US" dirty="0" err="1"/>
              <a:t>sexpr</a:t>
            </a:r>
            <a:r>
              <a:rPr lang="en-US" dirty="0"/>
              <a:t> </a:t>
            </a:r>
            <a:r>
              <a:rPr lang="en-US" dirty="0" err="1"/>
              <a:t>lhs</a:t>
            </a:r>
            <a:r>
              <a:rPr lang="en-US" dirty="0"/>
              <a:t>) (parse-</a:t>
            </a:r>
            <a:r>
              <a:rPr lang="en-US" dirty="0" err="1"/>
              <a:t>sexpr</a:t>
            </a:r>
            <a:r>
              <a:rPr lang="en-US" dirty="0"/>
              <a:t> </a:t>
            </a:r>
            <a:r>
              <a:rPr lang="en-US" dirty="0" err="1"/>
              <a:t>rhs</a:t>
            </a:r>
            <a:r>
              <a:rPr lang="en-US" dirty="0"/>
              <a:t>))]</a:t>
            </a:r>
            <a:br>
              <a:rPr lang="en-US" dirty="0"/>
            </a:br>
            <a:r>
              <a:rPr lang="en-US" dirty="0"/>
              <a:t>[(list ‘sqrt </a:t>
            </a:r>
            <a:r>
              <a:rPr lang="en-US" dirty="0" err="1"/>
              <a:t>arg</a:t>
            </a:r>
            <a:r>
              <a:rPr lang="en-US" dirty="0"/>
              <a:t>) (Sqrt (parse-</a:t>
            </a:r>
            <a:r>
              <a:rPr lang="en-US" dirty="0" err="1"/>
              <a:t>sexpr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/>
              <a:t>))] </a:t>
            </a:r>
            <a:br>
              <a:rPr lang="en-US" dirty="0"/>
            </a:br>
            <a:r>
              <a:rPr lang="en-US" dirty="0"/>
              <a:t>[(list ‘max ‘&lt; (number: n) ‘&gt; </a:t>
            </a:r>
            <a:r>
              <a:rPr lang="en-US" dirty="0" err="1"/>
              <a:t>args</a:t>
            </a:r>
            <a:r>
              <a:rPr lang="en-US" dirty="0"/>
              <a:t> …) (Max n (parse-</a:t>
            </a:r>
            <a:r>
              <a:rPr lang="en-US" dirty="0" err="1"/>
              <a:t>sexpr</a:t>
            </a:r>
            <a:r>
              <a:rPr lang="en-US" dirty="0"/>
              <a:t>* </a:t>
            </a:r>
            <a:r>
              <a:rPr lang="en-US" dirty="0" err="1"/>
              <a:t>args</a:t>
            </a:r>
            <a:r>
              <a:rPr lang="en-US" dirty="0"/>
              <a:t>))] </a:t>
            </a:r>
            <a:br>
              <a:rPr lang="en-US" dirty="0"/>
            </a:b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2270</TotalTime>
  <Words>941</Words>
  <Application>Microsoft Office PowerPoint</Application>
  <PresentationFormat>מסך רחב</PresentationFormat>
  <Paragraphs>88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Century Gothic</vt:lpstr>
      <vt:lpstr>David</vt:lpstr>
      <vt:lpstr>Times New Roman</vt:lpstr>
      <vt:lpstr>Wingdings 3</vt:lpstr>
      <vt:lpstr>Wisp</vt:lpstr>
      <vt:lpstr>שפות תכנות</vt:lpstr>
      <vt:lpstr>Abstract Syntax Tree (AST)</vt:lpstr>
      <vt:lpstr>Abstract Syntax Tree (AST)</vt:lpstr>
      <vt:lpstr>כתיבת parser – הרחבת WAE</vt:lpstr>
      <vt:lpstr>כתיבת parser – הרחבת WAE</vt:lpstr>
      <vt:lpstr>כתיבת parser – הרחבת WAE - פתרון</vt:lpstr>
      <vt:lpstr>כתיבת parser – הרחבת WAE - פתרון</vt:lpstr>
      <vt:lpstr>כתיבת parser – הרחבת WAE - פתרון</vt:lpstr>
      <vt:lpstr>כתיבת parser – הרחבת WAE - פתרון</vt:lpstr>
      <vt:lpstr>כתיבת parser – הרחבת WAE - פתרון</vt:lpstr>
      <vt:lpstr>Abstract Syntax Tree (AST)</vt:lpstr>
      <vt:lpstr>Abstract Syntax Tree (AST)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שפות תכנות</dc:title>
  <dc:creator>Guilad</dc:creator>
  <cp:lastModifiedBy>ASUS</cp:lastModifiedBy>
  <cp:revision>126</cp:revision>
  <dcterms:created xsi:type="dcterms:W3CDTF">2015-02-28T19:33:42Z</dcterms:created>
  <dcterms:modified xsi:type="dcterms:W3CDTF">2020-04-27T11:43:33Z</dcterms:modified>
</cp:coreProperties>
</file>