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7" r:id="rId5"/>
    <p:sldId id="262" r:id="rId6"/>
    <p:sldId id="271" r:id="rId7"/>
    <p:sldId id="259" r:id="rId8"/>
    <p:sldId id="263" r:id="rId9"/>
    <p:sldId id="258" r:id="rId10"/>
    <p:sldId id="261" r:id="rId11"/>
    <p:sldId id="256" r:id="rId12"/>
    <p:sldId id="264" r:id="rId13"/>
    <p:sldId id="265" r:id="rId14"/>
    <p:sldId id="268" r:id="rId15"/>
    <p:sldId id="269" r:id="rId16"/>
    <p:sldId id="270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8"/>
    <p:restoredTop sz="84403"/>
  </p:normalViewPr>
  <p:slideViewPr>
    <p:cSldViewPr snapToGrid="0" snapToObjects="1">
      <p:cViewPr varScale="1">
        <p:scale>
          <a:sx n="114" d="100"/>
          <a:sy n="114" d="100"/>
        </p:scale>
        <p:origin x="9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Tieng" userId="a18e8c40c138d81a" providerId="LiveId" clId="{8BC4E965-F8C9-AC41-9449-3A5DE0FCC3EE}"/>
    <pc:docChg chg="modSld">
      <pc:chgData name="Tim Tieng" userId="a18e8c40c138d81a" providerId="LiveId" clId="{8BC4E965-F8C9-AC41-9449-3A5DE0FCC3EE}" dt="2022-09-12T13:38:02.330" v="0" actId="1076"/>
      <pc:docMkLst>
        <pc:docMk/>
      </pc:docMkLst>
      <pc:sldChg chg="modSp mod">
        <pc:chgData name="Tim Tieng" userId="a18e8c40c138d81a" providerId="LiveId" clId="{8BC4E965-F8C9-AC41-9449-3A5DE0FCC3EE}" dt="2022-09-12T13:38:02.330" v="0" actId="1076"/>
        <pc:sldMkLst>
          <pc:docMk/>
          <pc:sldMk cId="2108712199" sldId="261"/>
        </pc:sldMkLst>
        <pc:spChg chg="mod">
          <ac:chgData name="Tim Tieng" userId="a18e8c40c138d81a" providerId="LiveId" clId="{8BC4E965-F8C9-AC41-9449-3A5DE0FCC3EE}" dt="2022-09-12T13:38:02.330" v="0" actId="1076"/>
          <ac:spMkLst>
            <pc:docMk/>
            <pc:sldMk cId="2108712199" sldId="261"/>
            <ac:spMk id="4" creationId="{27AA1C35-620D-744A-81D9-4E2384C018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266F3-37FB-E444-9A28-58414E0ECD4F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DBAC8-FF56-3844-9C72-9B65F9E5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BAC8-FF56-3844-9C72-9B65F9E5EA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7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FF85-0584-273C-FB73-E654E5924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DB353-3E59-31A1-A448-3BD9FD3E0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0DD7D-1471-BADC-1E4E-E8756B6F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32E2-1275-E242-8980-3A64AA5C16B3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53396-B881-4DBA-B18B-D1D37D7C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B8E4-825A-6C2B-812C-22922CE3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29F-CA3B-1341-AA15-366AF306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5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BF6E-A93C-FB0A-FF42-261E97BB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97BBD-377F-AE71-84FA-CADDBBF29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4C3CE-08E2-9CD0-DDA3-9958E7A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32E2-1275-E242-8980-3A64AA5C16B3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BB78-7897-9792-9EA8-C353E565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A4098-E51D-9D1A-DAD4-5596D8E3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29F-CA3B-1341-AA15-366AF306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1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581A9-5254-9F2E-D06C-885552A28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EDDCB-1E60-E1BA-488A-3636C226E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364B-440E-8EB5-F62A-D3F8A17B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32E2-1275-E242-8980-3A64AA5C16B3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6B07-68D0-9DCC-3D9E-2B2C35AB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9A484-47D0-83B4-1B68-3D55280C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29F-CA3B-1341-AA15-366AF306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7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6">
            <a:lumMod val="60000"/>
            <a:lumOff val="40000"/>
            <a:alpha val="9424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3BB3-CDC5-7D5F-70FB-857EF066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0952-5DBD-1A9E-D836-E937D2FE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1A2D-3656-E27D-C722-C130A4B9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32E2-1275-E242-8980-3A64AA5C16B3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23965-FFB7-7D54-792F-F2830D05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2898-3E02-B9F4-6014-0D8BE079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29F-CA3B-1341-AA15-366AF306D0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DA35E1-0BCB-FB4B-E760-BC7927F38F8B}"/>
              </a:ext>
            </a:extLst>
          </p:cNvPr>
          <p:cNvSpPr/>
          <p:nvPr userDrawn="1"/>
        </p:nvSpPr>
        <p:spPr>
          <a:xfrm>
            <a:off x="-112734" y="-51669"/>
            <a:ext cx="12304734" cy="6961338"/>
          </a:xfrm>
          <a:prstGeom prst="rect">
            <a:avLst/>
          </a:prstGeom>
          <a:solidFill>
            <a:srgbClr val="2C2C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7D7A-CC7B-34E1-8E68-F6C36779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01021-20E7-764A-D3E5-022D5F708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0D04A-BAD8-7003-CA85-D746078B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32E2-1275-E242-8980-3A64AA5C16B3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3C64B-0D3D-F3AF-86BE-8648E892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30675-6C8E-9AE3-B1A2-C2D99F9B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29F-CA3B-1341-AA15-366AF306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4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F270-C8A8-1086-940D-D6F0242A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54DE-0B18-2E2F-B9C1-37435E8F7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3432C-5199-377B-66B9-5452C329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7A5A3-41C5-CED0-587D-3BF29A36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32E2-1275-E242-8980-3A64AA5C16B3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B711E-4870-4CF7-16CE-51BC32B3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A9E83-B51B-5608-F018-F3954350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29F-CA3B-1341-AA15-366AF306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9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F80B-41D9-647B-0CB9-12E2CBA1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96202-DBA6-AEF3-B207-DD8450E85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81193-B318-93EA-B95C-6E5DBBC73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EC6D9-76E9-D5A8-6217-6F88DEC94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81CDF-F6AA-4E2B-E9F6-C0B3FAA0D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D3BE8-ACFB-01E8-5FDA-F13D6893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32E2-1275-E242-8980-3A64AA5C16B3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60D98-556E-5798-1C04-5ECFE7E6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055B6-99D7-7AE0-931A-F1B6B3FE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29F-CA3B-1341-AA15-366AF306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C1EB-7CCD-B48D-0095-FC739694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93B82-1022-1D8F-8A4C-2701EB2E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32E2-1275-E242-8980-3A64AA5C16B3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5938F-8CA3-C392-6475-D94B655B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F572A-F316-8692-91AF-19202E6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29F-CA3B-1341-AA15-366AF306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BE301-2DCB-01F5-0E17-C685A86B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32E2-1275-E242-8980-3A64AA5C16B3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3F2C8-1B90-2240-844B-57187E7C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87780-0B83-9F01-7E4F-4E2A5197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29F-CA3B-1341-AA15-366AF306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3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2622-C8E5-49EB-FD6B-13D467DD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1EC1-7E78-BBFD-85FA-31AE3323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7B963-1288-CBC1-FA49-27B574EB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830D8-0EE4-E0A4-8AC6-41ADBDED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32E2-1275-E242-8980-3A64AA5C16B3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FFE3-C116-FB17-51B7-E050933D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7756D-125A-B813-F282-61B92FC1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29F-CA3B-1341-AA15-366AF306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7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7B78-F537-FFB2-BD25-656B757B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4D0CD-5980-6A63-1F3D-39EA355E4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E20C2-537F-880F-BC86-B0EF3C4B7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4B32C-E5DD-6524-79E0-F36FE480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32E2-1275-E242-8980-3A64AA5C16B3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C5098-E15A-05DA-FBB4-5553CCC4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6E02-902B-641A-804E-B5B59F64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629F-CA3B-1341-AA15-366AF306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9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64DDF9-7E15-B0B1-6EA9-AB916F98D6BD}"/>
              </a:ext>
            </a:extLst>
          </p:cNvPr>
          <p:cNvSpPr/>
          <p:nvPr userDrawn="1"/>
        </p:nvSpPr>
        <p:spPr>
          <a:xfrm>
            <a:off x="-112734" y="-51669"/>
            <a:ext cx="12304734" cy="6961338"/>
          </a:xfrm>
          <a:prstGeom prst="rect">
            <a:avLst/>
          </a:prstGeom>
          <a:solidFill>
            <a:srgbClr val="2C2C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Movie Icons by Sofia Ayuso on Dribbble">
            <a:extLst>
              <a:ext uri="{FF2B5EF4-FFF2-40B4-BE49-F238E27FC236}">
                <a16:creationId xmlns:a16="http://schemas.microsoft.com/office/drawing/2014/main" id="{E78E9CFF-B8C7-9BED-06ED-0C2D716802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51795"/>
            <a:ext cx="1400446" cy="105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ovie Icons by Sofia Ayuso on Dribbble">
            <a:extLst>
              <a:ext uri="{FF2B5EF4-FFF2-40B4-BE49-F238E27FC236}">
                <a16:creationId xmlns:a16="http://schemas.microsoft.com/office/drawing/2014/main" id="{4824A1A4-49E2-5DEC-1987-69F253FCCB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014"/>
            <a:ext cx="1122792" cy="84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ovie Icons by Sofia Ayuso on Dribbble">
            <a:extLst>
              <a:ext uri="{FF2B5EF4-FFF2-40B4-BE49-F238E27FC236}">
                <a16:creationId xmlns:a16="http://schemas.microsoft.com/office/drawing/2014/main" id="{B2D85E94-032D-9127-4FDD-B9131AE964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216" y="5939707"/>
            <a:ext cx="1205262" cy="90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ovie Icons by Sofia Ayuso on Dribbble">
            <a:extLst>
              <a:ext uri="{FF2B5EF4-FFF2-40B4-BE49-F238E27FC236}">
                <a16:creationId xmlns:a16="http://schemas.microsoft.com/office/drawing/2014/main" id="{1D76FD4B-403B-8BE6-5950-BF16FE8CD4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364" y="0"/>
            <a:ext cx="1402114" cy="105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9426C-9E0C-BCA1-E6F1-B7889F8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3D593-4498-750A-1E92-CEEF1FDF7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1099-9FFE-5DF8-EB5A-C267CB688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632E2-1275-E242-8980-3A64AA5C16B3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EF5E7-EDE0-2C1B-5C5A-CEFB67FEC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DB9F7-AD02-3E65-2D1E-E8D29FAC7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1629F-CA3B-1341-AA15-366AF306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9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ovie production W.I.P. | Motion design animation, Motion graphics animation,  Animation design">
            <a:extLst>
              <a:ext uri="{FF2B5EF4-FFF2-40B4-BE49-F238E27FC236}">
                <a16:creationId xmlns:a16="http://schemas.microsoft.com/office/drawing/2014/main" id="{D7C8147F-6A42-320A-222A-DF12FB549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45" y="585990"/>
            <a:ext cx="6295697" cy="5582787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9BA78ED-6570-3F1F-11C8-D96DA150A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79" y="2408579"/>
            <a:ext cx="5135678" cy="25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0E8AED-D323-285A-C597-57D32E2303FE}"/>
              </a:ext>
            </a:extLst>
          </p:cNvPr>
          <p:cNvSpPr txBox="1"/>
          <p:nvPr/>
        </p:nvSpPr>
        <p:spPr>
          <a:xfrm>
            <a:off x="7437618" y="1485249"/>
            <a:ext cx="41656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Phosphate Inline" panose="02000506050000020004" pitchFamily="2" charset="77"/>
                <a:cs typeface="Phosphate Inline" panose="02000506050000020004" pitchFamily="2" charset="77"/>
              </a:rPr>
              <a:t>HIT OR FLOP?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99DFB-9452-1EC4-0163-68961358FB78}"/>
              </a:ext>
            </a:extLst>
          </p:cNvPr>
          <p:cNvSpPr txBox="1"/>
          <p:nvPr/>
        </p:nvSpPr>
        <p:spPr>
          <a:xfrm>
            <a:off x="6936255" y="3910453"/>
            <a:ext cx="5041900" cy="2308324"/>
          </a:xfrm>
          <a:prstGeom prst="rect">
            <a:avLst/>
          </a:prstGeom>
          <a:noFill/>
          <a:ln w="9525">
            <a:solidFill>
              <a:srgbClr val="2C2C2C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ln w="12700">
                  <a:solidFill>
                    <a:schemeClr val="bg1"/>
                  </a:solidFill>
                </a:ln>
                <a:latin typeface="Phosphate Inline" panose="02000506050000020004" pitchFamily="2" charset="77"/>
                <a:cs typeface="Phosphate Inline" panose="02000506050000020004" pitchFamily="2" charset="77"/>
              </a:rPr>
              <a:t>Directed BY – group E</a:t>
            </a:r>
          </a:p>
          <a:p>
            <a:pPr algn="ctr"/>
            <a:r>
              <a:rPr lang="en-US" sz="3600" b="1" dirty="0">
                <a:ln w="12700">
                  <a:solidFill>
                    <a:schemeClr val="bg1"/>
                  </a:solidFill>
                </a:ln>
                <a:latin typeface="Phosphate Inline" panose="02000506050000020004" pitchFamily="2" charset="77"/>
                <a:cs typeface="Phosphate Inline" panose="02000506050000020004" pitchFamily="2" charset="77"/>
              </a:rPr>
              <a:t>Vanessa Caldera</a:t>
            </a:r>
          </a:p>
          <a:p>
            <a:pPr algn="ctr"/>
            <a:r>
              <a:rPr lang="en-US" sz="3600" b="1" dirty="0">
                <a:ln w="12700">
                  <a:solidFill>
                    <a:schemeClr val="bg1"/>
                  </a:solidFill>
                </a:ln>
                <a:latin typeface="Phosphate Inline" panose="02000506050000020004" pitchFamily="2" charset="77"/>
                <a:cs typeface="Phosphate Inline" panose="02000506050000020004" pitchFamily="2" charset="77"/>
              </a:rPr>
              <a:t>Matthew Hill</a:t>
            </a:r>
          </a:p>
          <a:p>
            <a:pPr algn="ctr"/>
            <a:r>
              <a:rPr lang="en-US" sz="3600" b="1" dirty="0">
                <a:ln w="12700">
                  <a:solidFill>
                    <a:schemeClr val="bg1"/>
                  </a:solidFill>
                </a:ln>
                <a:latin typeface="Phosphate Inline" panose="02000506050000020004" pitchFamily="2" charset="77"/>
                <a:cs typeface="Phosphate Inline" panose="02000506050000020004" pitchFamily="2" charset="77"/>
              </a:rPr>
              <a:t>Tim Tieng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E6F25-F2C3-613D-B4D3-410F4C2825B2}"/>
              </a:ext>
            </a:extLst>
          </p:cNvPr>
          <p:cNvSpPr txBox="1"/>
          <p:nvPr/>
        </p:nvSpPr>
        <p:spPr>
          <a:xfrm>
            <a:off x="6952579" y="4449421"/>
            <a:ext cx="5041900" cy="646331"/>
          </a:xfrm>
          <a:prstGeom prst="rect">
            <a:avLst/>
          </a:prstGeom>
          <a:noFill/>
          <a:ln w="9525">
            <a:solidFill>
              <a:srgbClr val="2C2C2C"/>
            </a:solidFill>
          </a:ln>
        </p:spPr>
        <p:txBody>
          <a:bodyPr wrap="square" rtlCol="0">
            <a:spAutoFit/>
          </a:bodyPr>
          <a:lstStyle/>
          <a:p>
            <a:endParaRPr lang="en-US" sz="3600" b="1" dirty="0">
              <a:ln w="12700">
                <a:solidFill>
                  <a:schemeClr val="bg1"/>
                </a:solidFill>
              </a:ln>
              <a:latin typeface="Phosphate Inline" panose="02000506050000020004" pitchFamily="2" charset="77"/>
              <a:cs typeface="Phosphate Inline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1280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0C34-9D57-86F3-35E8-98D98AF0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0"/>
            <a:ext cx="10515600" cy="1325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Popularity vs Budget -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50C4C-6457-AA3D-98EB-15750F659150}"/>
              </a:ext>
            </a:extLst>
          </p:cNvPr>
          <p:cNvSpPr txBox="1">
            <a:spLocks/>
          </p:cNvSpPr>
          <p:nvPr/>
        </p:nvSpPr>
        <p:spPr>
          <a:xfrm>
            <a:off x="0" y="1438656"/>
            <a:ext cx="12192000" cy="435254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Based off the output of the summary() function, Interpretation is authorized</a:t>
            </a:r>
          </a:p>
          <a:p>
            <a:r>
              <a:rPr lang="en-US" dirty="0">
                <a:solidFill>
                  <a:schemeClr val="bg1"/>
                </a:solidFill>
              </a:rPr>
              <a:t>The adjusted R-Squared – 0.2553.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can be interpreted as approximately 25.5% of change in popularity ratings can be attributed to the budget attribute.</a:t>
            </a:r>
          </a:p>
          <a:p>
            <a:r>
              <a:rPr lang="en-US" dirty="0">
                <a:solidFill>
                  <a:schemeClr val="bg1"/>
                </a:solidFill>
              </a:rPr>
              <a:t>Scatterplot –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resulting scatterplot shows that the dataset generally clusters in the lower left hand portion of the graph.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There are a few outliers that are displayed outside the typical x and y range for this dataset; Omission of some of these outliers may be required to create an accurate model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Bottom Line Up Front – </a:t>
            </a:r>
            <a:r>
              <a:rPr lang="en-US" b="1" dirty="0">
                <a:solidFill>
                  <a:schemeClr val="bg1"/>
                </a:solidFill>
              </a:rPr>
              <a:t>Group E believes that multi-variable analysis is required to increase the adjusted R-squared value. However, it is interesting to see that one variable can influence 25% of change in popularity ratings. This suggests that budget is one of the key factors that influences movie popularity.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3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DBF0-88D0-8D1A-4D75-E32C5FFB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Genre Vs. Votes/Voting Average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E8ADA-D5A4-9EC7-4B90-8988F44AB4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Does the Genre of the movie affect the number of votes it receives?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Anecdotally, Horror movies receive less views and votes than other genres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These fewer votes tend to trend low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9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DBF0-88D0-8D1A-4D75-E32C5FFB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Genre Vs. Votes/Voting Average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E8ADA-D5A4-9EC7-4B90-8988F44AB4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Analyzing the Vote quantity and values compared between main genre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Sort Dataset by genres, creating subsets by genre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Analyze each for total votes and average vote value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Compare Horror Genre value to other Genres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Does the Anecdotal analysis stand up to data analysis?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56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9034-8585-645B-3701-F5BB27F7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3 Expectations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E77DD-7EEC-8526-D1A7-0E6ADE29981F}"/>
              </a:ext>
            </a:extLst>
          </p:cNvPr>
          <p:cNvSpPr txBox="1"/>
          <p:nvPr/>
        </p:nvSpPr>
        <p:spPr>
          <a:xfrm>
            <a:off x="838200" y="224332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Continue analysis to understand which combination of attributes influences movie popularity rating (Adjusted R-Squared Value)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Visualizations that support our analysis/ claims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Reformat Final Project </a:t>
            </a:r>
            <a:r>
              <a:rPr lang="en-US" dirty="0" err="1">
                <a:solidFill>
                  <a:schemeClr val="bg1"/>
                </a:solidFill>
              </a:rPr>
              <a:t>Slidedeck</a:t>
            </a:r>
            <a:r>
              <a:rPr lang="en-US" dirty="0">
                <a:solidFill>
                  <a:schemeClr val="bg1"/>
                </a:solidFill>
              </a:rPr>
              <a:t> for presentation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8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2B94-CA83-9E0C-6559-F343FA200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A3DF8-AD65-9739-2772-E3A6C3945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section will serve as a repository to demonstrate Group E’s code that facilitated their analysis</a:t>
            </a:r>
          </a:p>
        </p:txBody>
      </p:sp>
    </p:spTree>
    <p:extLst>
      <p:ext uri="{BB962C8B-B14F-4D97-AF65-F5344CB8AC3E}">
        <p14:creationId xmlns:p14="http://schemas.microsoft.com/office/powerpoint/2010/main" val="243266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C550-D510-E0A1-EE00-9BEF0F22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6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Popularity Vs Budget - Code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5E948B-48B1-1F06-655E-F9383FDB8462}"/>
              </a:ext>
            </a:extLst>
          </p:cNvPr>
          <p:cNvGrpSpPr/>
          <p:nvPr/>
        </p:nvGrpSpPr>
        <p:grpSpPr>
          <a:xfrm>
            <a:off x="1474326" y="1104215"/>
            <a:ext cx="9449706" cy="5540425"/>
            <a:chOff x="1071990" y="921335"/>
            <a:chExt cx="10281810" cy="6028034"/>
          </a:xfrm>
        </p:grpSpPr>
        <p:pic>
          <p:nvPicPr>
            <p:cNvPr id="4" name="Picture 3" descr="Text&#10;&#10;Description automatically generated">
              <a:extLst>
                <a:ext uri="{FF2B5EF4-FFF2-40B4-BE49-F238E27FC236}">
                  <a16:creationId xmlns:a16="http://schemas.microsoft.com/office/drawing/2014/main" id="{3C008BF9-7341-3340-1A93-F167A19D6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1990" y="921335"/>
              <a:ext cx="10281810" cy="2895693"/>
            </a:xfrm>
            <a:prstGeom prst="rect">
              <a:avLst/>
            </a:prstGeom>
          </p:spPr>
        </p:pic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F4959F22-57FB-2631-75B0-DA98916B3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1990" y="3817028"/>
              <a:ext cx="10281810" cy="3132341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0189EB7-337F-1D1D-7F06-E86B0E5F96A3}"/>
              </a:ext>
            </a:extLst>
          </p:cNvPr>
          <p:cNvSpPr/>
          <p:nvPr/>
        </p:nvSpPr>
        <p:spPr>
          <a:xfrm>
            <a:off x="3417879" y="2911389"/>
            <a:ext cx="4738816" cy="908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09782-61BD-96C9-30C4-A5DDB9A1D805}"/>
              </a:ext>
            </a:extLst>
          </p:cNvPr>
          <p:cNvSpPr txBox="1"/>
          <p:nvPr/>
        </p:nvSpPr>
        <p:spPr>
          <a:xfrm>
            <a:off x="4563217" y="2827411"/>
            <a:ext cx="1970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**Redacted Personal File Path**</a:t>
            </a:r>
          </a:p>
        </p:txBody>
      </p:sp>
    </p:spTree>
    <p:extLst>
      <p:ext uri="{BB962C8B-B14F-4D97-AF65-F5344CB8AC3E}">
        <p14:creationId xmlns:p14="http://schemas.microsoft.com/office/powerpoint/2010/main" val="368791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FA38D-7919-3ED7-22A8-23E40520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5108D-DA0A-F8BF-DF78-B77DCC479213}"/>
              </a:ext>
            </a:extLst>
          </p:cNvPr>
          <p:cNvSpPr txBox="1"/>
          <p:nvPr/>
        </p:nvSpPr>
        <p:spPr>
          <a:xfrm>
            <a:off x="1282700" y="1981200"/>
            <a:ext cx="9258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Utilizing open movie data provided by the dataset,  “TMDB 5000 Movie Dataset” provided by Kaggle, can a team of Data Scientists effectively predict or determine the factors that influence a movie’s popularity rating? </a:t>
            </a:r>
          </a:p>
        </p:txBody>
      </p:sp>
    </p:spTree>
    <p:extLst>
      <p:ext uri="{BB962C8B-B14F-4D97-AF65-F5344CB8AC3E}">
        <p14:creationId xmlns:p14="http://schemas.microsoft.com/office/powerpoint/2010/main" val="111272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FA38D-7919-3ED7-22A8-23E40520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Update 2 -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5108D-DA0A-F8BF-DF78-B77DCC479213}"/>
              </a:ext>
            </a:extLst>
          </p:cNvPr>
          <p:cNvSpPr txBox="1"/>
          <p:nvPr/>
        </p:nvSpPr>
        <p:spPr>
          <a:xfrm>
            <a:off x="1282700" y="1981200"/>
            <a:ext cx="9258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Group E focused on data cleaning and exploratory data analysis on the movies dataset for this update. Group E created initial visualizations to facilitate further analysis on our dataset. Group E utilized concepts taught in class to complete project milestones.</a:t>
            </a:r>
          </a:p>
        </p:txBody>
      </p:sp>
    </p:spTree>
    <p:extLst>
      <p:ext uri="{BB962C8B-B14F-4D97-AF65-F5344CB8AC3E}">
        <p14:creationId xmlns:p14="http://schemas.microsoft.com/office/powerpoint/2010/main" val="152009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,972,964 Film Images, Stock Photos &amp; Vectors | Shutterstock">
            <a:extLst>
              <a:ext uri="{FF2B5EF4-FFF2-40B4-BE49-F238E27FC236}">
                <a16:creationId xmlns:a16="http://schemas.microsoft.com/office/drawing/2014/main" id="{851B09DF-F474-A96B-25AF-8229633FC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" r="1472" b="5869"/>
          <a:stretch/>
        </p:blipFill>
        <p:spPr bwMode="auto">
          <a:xfrm>
            <a:off x="0" y="28936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1,972,964 Film Images, Stock Photos &amp; Vectors | Shutterstock">
            <a:extLst>
              <a:ext uri="{FF2B5EF4-FFF2-40B4-BE49-F238E27FC236}">
                <a16:creationId xmlns:a16="http://schemas.microsoft.com/office/drawing/2014/main" id="{CCAC662B-B1B5-19BE-50A5-1EAA48196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t="7600" r="61800" b="88112"/>
          <a:stretch/>
        </p:blipFill>
        <p:spPr bwMode="auto">
          <a:xfrm>
            <a:off x="787079" y="844952"/>
            <a:ext cx="2685327" cy="31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1,972,964 Film Images, Stock Photos &amp; Vectors | Shutterstock">
            <a:extLst>
              <a:ext uri="{FF2B5EF4-FFF2-40B4-BE49-F238E27FC236}">
                <a16:creationId xmlns:a16="http://schemas.microsoft.com/office/drawing/2014/main" id="{D011F41C-2945-47F0-4D2B-498576F36F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t="7600" r="61800" b="88112"/>
          <a:stretch/>
        </p:blipFill>
        <p:spPr bwMode="auto">
          <a:xfrm>
            <a:off x="3804212" y="844952"/>
            <a:ext cx="2685327" cy="31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1,972,964 Film Images, Stock Photos &amp; Vectors | Shutterstock">
            <a:extLst>
              <a:ext uri="{FF2B5EF4-FFF2-40B4-BE49-F238E27FC236}">
                <a16:creationId xmlns:a16="http://schemas.microsoft.com/office/drawing/2014/main" id="{5997F26C-CBC3-2354-C1AF-B4F38771C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t="7600" r="61800" b="88112"/>
          <a:stretch/>
        </p:blipFill>
        <p:spPr bwMode="auto">
          <a:xfrm>
            <a:off x="6908156" y="844952"/>
            <a:ext cx="2685327" cy="31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1,972,964 Film Images, Stock Photos &amp; Vectors | Shutterstock">
            <a:extLst>
              <a:ext uri="{FF2B5EF4-FFF2-40B4-BE49-F238E27FC236}">
                <a16:creationId xmlns:a16="http://schemas.microsoft.com/office/drawing/2014/main" id="{DF22BDCC-494B-CEA7-B643-453EECAC1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t="7600" r="61800" b="88112"/>
          <a:stretch/>
        </p:blipFill>
        <p:spPr bwMode="auto">
          <a:xfrm>
            <a:off x="9550078" y="844952"/>
            <a:ext cx="2685327" cy="31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1,972,964 Film Images, Stock Photos &amp; Vectors | Shutterstock">
            <a:extLst>
              <a:ext uri="{FF2B5EF4-FFF2-40B4-BE49-F238E27FC236}">
                <a16:creationId xmlns:a16="http://schemas.microsoft.com/office/drawing/2014/main" id="{CC10CFE7-FB75-399B-6042-781C94C38E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t="7600" r="61800" b="88999"/>
          <a:stretch/>
        </p:blipFill>
        <p:spPr bwMode="auto">
          <a:xfrm>
            <a:off x="0" y="324091"/>
            <a:ext cx="12192000" cy="53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523171-31A0-C89E-18AA-DFBE01898CA7}"/>
              </a:ext>
            </a:extLst>
          </p:cNvPr>
          <p:cNvSpPr/>
          <p:nvPr/>
        </p:nvSpPr>
        <p:spPr>
          <a:xfrm>
            <a:off x="455273" y="383287"/>
            <a:ext cx="1836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 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A9D38-179C-6B97-E5BD-B5658646BF7E}"/>
              </a:ext>
            </a:extLst>
          </p:cNvPr>
          <p:cNvSpPr/>
          <p:nvPr/>
        </p:nvSpPr>
        <p:spPr>
          <a:xfrm>
            <a:off x="3093467" y="460231"/>
            <a:ext cx="282763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4DF93D-F524-001B-B34A-58DE5159E6CD}"/>
              </a:ext>
            </a:extLst>
          </p:cNvPr>
          <p:cNvSpPr/>
          <p:nvPr/>
        </p:nvSpPr>
        <p:spPr>
          <a:xfrm>
            <a:off x="6339717" y="471806"/>
            <a:ext cx="25208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 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F4DA15-03B3-8330-706F-E712F96C87A9}"/>
              </a:ext>
            </a:extLst>
          </p:cNvPr>
          <p:cNvSpPr/>
          <p:nvPr/>
        </p:nvSpPr>
        <p:spPr>
          <a:xfrm>
            <a:off x="9338054" y="460230"/>
            <a:ext cx="248869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Complete</a:t>
            </a:r>
          </a:p>
        </p:txBody>
      </p:sp>
      <p:pic>
        <p:nvPicPr>
          <p:cNvPr id="16" name="Picture 1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A1F804B-08F2-48A2-E966-74135775E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467" y="1676124"/>
            <a:ext cx="2929015" cy="1059841"/>
          </a:xfrm>
          <a:prstGeom prst="rect">
            <a:avLst/>
          </a:prstGeom>
        </p:spPr>
      </p:pic>
      <p:pic>
        <p:nvPicPr>
          <p:cNvPr id="18" name="Picture 1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E9F7525-8A0E-28F2-D10E-D74CA1F3B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467" y="2567858"/>
            <a:ext cx="2854143" cy="1321717"/>
          </a:xfrm>
          <a:prstGeom prst="rect">
            <a:avLst/>
          </a:prstGeom>
        </p:spPr>
      </p:pic>
      <p:pic>
        <p:nvPicPr>
          <p:cNvPr id="20" name="Picture 1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0F11790-E846-CB1B-7DB7-548027228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3044" y="3846266"/>
            <a:ext cx="2806612" cy="1059840"/>
          </a:xfrm>
          <a:prstGeom prst="rect">
            <a:avLst/>
          </a:prstGeom>
        </p:spPr>
      </p:pic>
      <p:pic>
        <p:nvPicPr>
          <p:cNvPr id="22" name="Picture 2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767E406-FB6C-6200-A626-1C5495C54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43" y="1699274"/>
            <a:ext cx="2778623" cy="1159673"/>
          </a:xfrm>
          <a:prstGeom prst="rect">
            <a:avLst/>
          </a:prstGeom>
        </p:spPr>
      </p:pic>
      <p:pic>
        <p:nvPicPr>
          <p:cNvPr id="24" name="Picture 2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EEC94E1-7E39-C551-32D1-6DC592DDC8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34" y="2870834"/>
            <a:ext cx="2826240" cy="10598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8602F7-1F9E-E467-5ED5-CE54054BDC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0703" y="1678328"/>
            <a:ext cx="2768771" cy="1321717"/>
          </a:xfrm>
          <a:prstGeom prst="rect">
            <a:avLst/>
          </a:prstGeom>
        </p:spPr>
      </p:pic>
      <p:pic>
        <p:nvPicPr>
          <p:cNvPr id="28" name="Picture 2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1C80F84-83BD-7C4D-839A-C78BED1CAC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2397" y="1706767"/>
            <a:ext cx="2905916" cy="1052348"/>
          </a:xfrm>
          <a:prstGeom prst="rect">
            <a:avLst/>
          </a:prstGeom>
        </p:spPr>
      </p:pic>
      <p:pic>
        <p:nvPicPr>
          <p:cNvPr id="30" name="Picture 2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C3A7C98-B3B2-4CFA-EAB4-BC91D714CA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97986" y="2691284"/>
            <a:ext cx="2815809" cy="1200181"/>
          </a:xfrm>
          <a:prstGeom prst="rect">
            <a:avLst/>
          </a:prstGeom>
        </p:spPr>
      </p:pic>
      <p:pic>
        <p:nvPicPr>
          <p:cNvPr id="32" name="Picture 3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BE9927C-DBC6-4EF2-EF02-8C98F7EFDA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88038" y="3880991"/>
            <a:ext cx="2873401" cy="1478087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F20DEA1-8F6D-1421-9379-D05DA37127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93467" y="4858337"/>
            <a:ext cx="2827633" cy="8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3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3202-BB72-1693-F347-7C7AAD3E5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408" y="2328672"/>
            <a:ext cx="11558016" cy="198932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1. Genre Vs Voting Average</a:t>
            </a:r>
            <a:br>
              <a:rPr lang="en-US" sz="40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2. Popularity Vs Run Time</a:t>
            </a:r>
            <a:br>
              <a:rPr lang="en-US" sz="40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3. Popularity Vs Budget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1ADA76-4B9A-E911-398B-51A8624C5352}"/>
              </a:ext>
            </a:extLst>
          </p:cNvPr>
          <p:cNvSpPr txBox="1">
            <a:spLocks/>
          </p:cNvSpPr>
          <p:nvPr/>
        </p:nvSpPr>
        <p:spPr>
          <a:xfrm>
            <a:off x="316992" y="0"/>
            <a:ext cx="11558016" cy="9997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u="sng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Bi-Variable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369584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Movie Icons by Sofia Ayuso on Dribbble">
            <a:extLst>
              <a:ext uri="{FF2B5EF4-FFF2-40B4-BE49-F238E27FC236}">
                <a16:creationId xmlns:a16="http://schemas.microsoft.com/office/drawing/2014/main" id="{55BD0003-5E55-0C08-0DFA-132C74A82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0" y="6064341"/>
            <a:ext cx="978613" cy="73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vie Icons by Sofia Ayuso on Dribbble">
            <a:extLst>
              <a:ext uri="{FF2B5EF4-FFF2-40B4-BE49-F238E27FC236}">
                <a16:creationId xmlns:a16="http://schemas.microsoft.com/office/drawing/2014/main" id="{DEB58F70-6EB7-E9D0-4AB9-3EE48D21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383"/>
            <a:ext cx="1207466" cy="9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ovie Icons by Sofia Ayuso on Dribbble">
            <a:extLst>
              <a:ext uri="{FF2B5EF4-FFF2-40B4-BE49-F238E27FC236}">
                <a16:creationId xmlns:a16="http://schemas.microsoft.com/office/drawing/2014/main" id="{0FAF2DC9-F384-B2CE-FF82-2CC5CEF82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894" y="5665175"/>
            <a:ext cx="1506662" cy="112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ovie Icons by Sofia Ayuso on Dribbble">
            <a:extLst>
              <a:ext uri="{FF2B5EF4-FFF2-40B4-BE49-F238E27FC236}">
                <a16:creationId xmlns:a16="http://schemas.microsoft.com/office/drawing/2014/main" id="{6BF341B9-E267-1D21-499F-5714958E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963" y="251377"/>
            <a:ext cx="1561037" cy="117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19C8DC-C4A4-F7D5-3227-DA1081EA8264}"/>
              </a:ext>
            </a:extLst>
          </p:cNvPr>
          <p:cNvSpPr txBox="1"/>
          <p:nvPr/>
        </p:nvSpPr>
        <p:spPr>
          <a:xfrm>
            <a:off x="0" y="1229393"/>
            <a:ext cx="1944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#Librarying</a:t>
            </a:r>
          </a:p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library(ggplot2)</a:t>
            </a:r>
          </a:p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library(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tidyverse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library(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imputeTS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library(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readr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42C96-6C1F-4211-427B-91F20480FC09}"/>
              </a:ext>
            </a:extLst>
          </p:cNvPr>
          <p:cNvSpPr txBox="1"/>
          <p:nvPr/>
        </p:nvSpPr>
        <p:spPr>
          <a:xfrm>
            <a:off x="-1340" y="2288202"/>
            <a:ext cx="6097340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#Reading the file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read.csv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("/Users/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vanessacaldera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/Desktop/Syracuse University/Intro to Data Science/Final Project/Final Project 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Dataset.csv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", header=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TRUE,stringsAsFactors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= FALSE)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df$runtime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na_interpolation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df$runtime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df$popularity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na_interpolation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df$popularity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48EF9-8BD5-D430-FDBA-EEAF01DF7D63}"/>
              </a:ext>
            </a:extLst>
          </p:cNvPr>
          <p:cNvSpPr txBox="1"/>
          <p:nvPr/>
        </p:nvSpPr>
        <p:spPr>
          <a:xfrm>
            <a:off x="-1340" y="3429000"/>
            <a:ext cx="6208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#Put it all together</a:t>
            </a:r>
          </a:p>
          <a:p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%&gt;% arrange(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df$runtime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##Take away the 0 </a:t>
            </a:r>
          </a:p>
          <a:p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[-1:-35, 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9B268E-8CFD-0998-F434-650273F16B84}"/>
              </a:ext>
            </a:extLst>
          </p:cNvPr>
          <p:cNvSpPr/>
          <p:nvPr/>
        </p:nvSpPr>
        <p:spPr>
          <a:xfrm>
            <a:off x="823912" y="190824"/>
            <a:ext cx="102569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604020202020204" pitchFamily="34" charset="0"/>
                <a:ea typeface="Apple Symbols" panose="02000000000000000000" pitchFamily="2" charset="-79"/>
                <a:cs typeface="Arial Black" panose="020B0604020202020204" pitchFamily="34" charset="0"/>
              </a:rPr>
              <a:t>Determining the Runtime Effects in RStudio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F1C0D-C43B-D8AD-7C82-77CD66DF6F7F}"/>
              </a:ext>
            </a:extLst>
          </p:cNvPr>
          <p:cNvSpPr txBox="1"/>
          <p:nvPr/>
        </p:nvSpPr>
        <p:spPr>
          <a:xfrm>
            <a:off x="0" y="4285325"/>
            <a:ext cx="62396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##Mean of the original 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after cleaning</a:t>
            </a:r>
          </a:p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df$runtime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107.6543</a:t>
            </a:r>
          </a:p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df$popularity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2.15165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23E26-5323-689D-937C-8644C1AB362B}"/>
              </a:ext>
            </a:extLst>
          </p:cNvPr>
          <p:cNvSpPr txBox="1"/>
          <p:nvPr/>
        </p:nvSpPr>
        <p:spPr>
          <a:xfrm>
            <a:off x="-1340" y="5344370"/>
            <a:ext cx="5960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#Creating short and long runtime subsets</a:t>
            </a:r>
          </a:p>
          <a:p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shortestaruntimes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[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df$runtime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&gt; 150, ]</a:t>
            </a:r>
          </a:p>
          <a:p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longestruntimes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[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df$runtime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&lt;90,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E6D75-551E-3A86-F539-2C825A5F7A42}"/>
              </a:ext>
            </a:extLst>
          </p:cNvPr>
          <p:cNvSpPr txBox="1"/>
          <p:nvPr/>
        </p:nvSpPr>
        <p:spPr>
          <a:xfrm>
            <a:off x="6239601" y="711674"/>
            <a:ext cx="5984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#How many movies fall in each</a:t>
            </a:r>
          </a:p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length(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shortetruntimes$popularity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671</a:t>
            </a:r>
          </a:p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length(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longestruntimes$popularity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D7A075-E0A4-5B65-818F-C071C5EDDD70}"/>
              </a:ext>
            </a:extLst>
          </p:cNvPr>
          <p:cNvSpPr txBox="1"/>
          <p:nvPr/>
        </p:nvSpPr>
        <p:spPr>
          <a:xfrm>
            <a:off x="6300329" y="3983405"/>
            <a:ext cx="59846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#Linear models</a:t>
            </a:r>
          </a:p>
          <a:p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shortmodel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lm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(formula= popularity ~ runtime, data= 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shortestruntimes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longmodel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lm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(formula=popularity ~ runtime, data=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longestruntimes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originalmodel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lm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(formula=popularity ~ runtime, data=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#Summary of linear models</a:t>
            </a:r>
          </a:p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summary(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shortmodel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R-Squared: 0.01491</a:t>
            </a:r>
          </a:p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summary(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longmodel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R-Squared: 0.009518</a:t>
            </a:r>
          </a:p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summary(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originalmodel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R-Squared: 0.04889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894DC2-AFB6-2B5F-CF03-FA1AEE8FBC79}"/>
              </a:ext>
            </a:extLst>
          </p:cNvPr>
          <p:cNvSpPr txBox="1"/>
          <p:nvPr/>
        </p:nvSpPr>
        <p:spPr>
          <a:xfrm>
            <a:off x="6239600" y="1773108"/>
            <a:ext cx="59846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#Mean of the shortest variables</a:t>
            </a:r>
          </a:p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shortestruntimes$runtime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83.77124</a:t>
            </a:r>
          </a:p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shortestruntimes$popularity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12.15499</a:t>
            </a:r>
          </a:p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#Mean of the longest variables</a:t>
            </a:r>
          </a:p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longestruntimes$runtime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173.6725</a:t>
            </a:r>
          </a:p>
          <a:p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longestruntimes$popularity</a:t>
            </a: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42.35088</a:t>
            </a:r>
          </a:p>
        </p:txBody>
      </p:sp>
    </p:spTree>
    <p:extLst>
      <p:ext uri="{BB962C8B-B14F-4D97-AF65-F5344CB8AC3E}">
        <p14:creationId xmlns:p14="http://schemas.microsoft.com/office/powerpoint/2010/main" val="271729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AA1C35-620D-744A-81D9-4E2384C0180E}"/>
              </a:ext>
            </a:extLst>
          </p:cNvPr>
          <p:cNvSpPr/>
          <p:nvPr/>
        </p:nvSpPr>
        <p:spPr>
          <a:xfrm>
            <a:off x="-112734" y="264963"/>
            <a:ext cx="12304734" cy="6961338"/>
          </a:xfrm>
          <a:prstGeom prst="rect">
            <a:avLst/>
          </a:prstGeom>
          <a:solidFill>
            <a:srgbClr val="2C2C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Movie Icons by Sofia Ayuso on Dribbble">
            <a:extLst>
              <a:ext uri="{FF2B5EF4-FFF2-40B4-BE49-F238E27FC236}">
                <a16:creationId xmlns:a16="http://schemas.microsoft.com/office/drawing/2014/main" id="{55BD0003-5E55-0C08-0DFA-132C74A82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06" y="5646589"/>
            <a:ext cx="1313918" cy="98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vie Icons by Sofia Ayuso on Dribbble">
            <a:extLst>
              <a:ext uri="{FF2B5EF4-FFF2-40B4-BE49-F238E27FC236}">
                <a16:creationId xmlns:a16="http://schemas.microsoft.com/office/drawing/2014/main" id="{DEB58F70-6EB7-E9D0-4AB9-3EE48D21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014"/>
            <a:ext cx="1122792" cy="84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ovie Icons by Sofia Ayuso on Dribbble">
            <a:extLst>
              <a:ext uri="{FF2B5EF4-FFF2-40B4-BE49-F238E27FC236}">
                <a16:creationId xmlns:a16="http://schemas.microsoft.com/office/drawing/2014/main" id="{0FAF2DC9-F384-B2CE-FF82-2CC5CEF82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216" y="5939707"/>
            <a:ext cx="1205262" cy="90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ovie Icons by Sofia Ayuso on Dribbble">
            <a:extLst>
              <a:ext uri="{FF2B5EF4-FFF2-40B4-BE49-F238E27FC236}">
                <a16:creationId xmlns:a16="http://schemas.microsoft.com/office/drawing/2014/main" id="{6BF341B9-E267-1D21-499F-5714958E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364" y="0"/>
            <a:ext cx="1402114" cy="105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9B268E-8CFD-0998-F434-650273F16B84}"/>
              </a:ext>
            </a:extLst>
          </p:cNvPr>
          <p:cNvSpPr/>
          <p:nvPr/>
        </p:nvSpPr>
        <p:spPr>
          <a:xfrm>
            <a:off x="831901" y="5729"/>
            <a:ext cx="101809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604020202020204" pitchFamily="34" charset="0"/>
                <a:ea typeface="Apple Symbols" panose="02000000000000000000" pitchFamily="2" charset="-79"/>
                <a:cs typeface="Arial Black" panose="020B0604020202020204" pitchFamily="34" charset="0"/>
              </a:rPr>
              <a:t>Plotting Runtime with Popularity in RStudio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83F8D-D6B5-AAC0-2F32-F4673A5589B5}"/>
              </a:ext>
            </a:extLst>
          </p:cNvPr>
          <p:cNvSpPr txBox="1"/>
          <p:nvPr/>
        </p:nvSpPr>
        <p:spPr>
          <a:xfrm>
            <a:off x="111397" y="1510952"/>
            <a:ext cx="7437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#Plotting </a:t>
            </a:r>
          </a:p>
          <a:p>
            <a:r>
              <a:rPr lang="en-US" sz="16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ggplot</a:t>
            </a:r>
            <a:r>
              <a:rPr lang="en-US" sz="16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df</a:t>
            </a:r>
            <a:r>
              <a:rPr lang="en-US" sz="16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 + </a:t>
            </a:r>
            <a:r>
              <a:rPr lang="en-US" sz="16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aes</a:t>
            </a:r>
            <a:r>
              <a:rPr lang="en-US" sz="16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(x=runtime, y=popularity) + </a:t>
            </a:r>
            <a:r>
              <a:rPr lang="en-US" sz="16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geom_point</a:t>
            </a:r>
            <a:r>
              <a:rPr lang="en-US" sz="16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()</a:t>
            </a:r>
          </a:p>
          <a:p>
            <a:r>
              <a:rPr lang="en-US" sz="16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ggplot</a:t>
            </a:r>
            <a:r>
              <a:rPr lang="en-US" sz="16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shortestruntimes</a:t>
            </a:r>
            <a:r>
              <a:rPr lang="en-US" sz="16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 + </a:t>
            </a:r>
            <a:r>
              <a:rPr lang="en-US" sz="16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aes</a:t>
            </a:r>
            <a:r>
              <a:rPr lang="en-US" sz="16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(x=runtime, y=popularity) + </a:t>
            </a:r>
            <a:r>
              <a:rPr lang="en-US" sz="16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geom_point</a:t>
            </a:r>
            <a:r>
              <a:rPr lang="en-US" sz="16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aes</a:t>
            </a:r>
            <a:r>
              <a:rPr lang="en-US" sz="16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(color=popularity))</a:t>
            </a:r>
          </a:p>
          <a:p>
            <a:r>
              <a:rPr lang="en-US" sz="16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ggplot</a:t>
            </a:r>
            <a:r>
              <a:rPr lang="en-US" sz="16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longestruntimes</a:t>
            </a:r>
            <a:r>
              <a:rPr lang="en-US" sz="16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 + </a:t>
            </a:r>
            <a:r>
              <a:rPr lang="en-US" sz="16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aes</a:t>
            </a:r>
            <a:r>
              <a:rPr lang="en-US" sz="16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(x=runtime, y=popularity) + </a:t>
            </a:r>
            <a:r>
              <a:rPr lang="en-US" sz="16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geom_point</a:t>
            </a:r>
            <a:r>
              <a:rPr lang="en-US" sz="16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aes</a:t>
            </a:r>
            <a:r>
              <a:rPr lang="en-US" sz="16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(color=popularity))</a:t>
            </a:r>
          </a:p>
          <a:p>
            <a:r>
              <a:rPr lang="en-US" sz="16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ggplot</a:t>
            </a:r>
            <a:r>
              <a:rPr lang="en-US" sz="16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middleruntimes,aes</a:t>
            </a:r>
            <a:r>
              <a:rPr lang="en-US" sz="16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(x=runtime, y=popularity)) + </a:t>
            </a:r>
            <a:r>
              <a:rPr lang="en-US" sz="16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geom_point</a:t>
            </a:r>
            <a:r>
              <a:rPr lang="en-US" sz="16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aes</a:t>
            </a:r>
            <a:r>
              <a:rPr lang="en-US" sz="16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(color=popularity))</a:t>
            </a: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1591194D-AE9D-F8F6-9E3F-5120F8EE9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658" y="1214028"/>
            <a:ext cx="3764507" cy="2194285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AE5A0EF2-E6A6-29CF-E6C9-207355F81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59235"/>
            <a:ext cx="3585062" cy="2142912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EE2E82D3-950F-5762-FCC6-4EFE2CE49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548" y="3429001"/>
            <a:ext cx="3567011" cy="2194284"/>
          </a:xfrm>
          <a:prstGeom prst="rect">
            <a:avLst/>
          </a:prstGeom>
        </p:spPr>
      </p:pic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395B76C8-83AA-6C9B-5E7D-BE487785D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658" y="3503073"/>
            <a:ext cx="3764507" cy="234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1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BAFB07-7376-07C7-3EB4-57D31420E046}"/>
              </a:ext>
            </a:extLst>
          </p:cNvPr>
          <p:cNvSpPr txBox="1">
            <a:spLocks/>
          </p:cNvSpPr>
          <p:nvPr/>
        </p:nvSpPr>
        <p:spPr>
          <a:xfrm>
            <a:off x="0" y="1658143"/>
            <a:ext cx="11948160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u="sng" dirty="0">
                <a:solidFill>
                  <a:schemeClr val="bg1"/>
                </a:solidFill>
              </a:rPr>
              <a:t>Question</a:t>
            </a:r>
            <a:r>
              <a:rPr lang="en-US" dirty="0">
                <a:solidFill>
                  <a:schemeClr val="bg1"/>
                </a:solidFill>
              </a:rPr>
              <a:t> – Determine if there is a relationship between a movie’s production budget and its popularity? Group E wants to determine if the more money invested to create a movie is a good starting point to conduct multi-variate analysis.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b="1" u="sng" dirty="0">
                <a:solidFill>
                  <a:schemeClr val="bg1"/>
                </a:solidFill>
              </a:rPr>
              <a:t>Assumption 1 </a:t>
            </a:r>
            <a:r>
              <a:rPr lang="en-US" dirty="0">
                <a:solidFill>
                  <a:schemeClr val="bg1"/>
                </a:solidFill>
              </a:rPr>
              <a:t>– The dataset reflects an accurate representation of the population for a given movie, during a specific time frame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b="1" u="sng" dirty="0">
                <a:solidFill>
                  <a:schemeClr val="bg1"/>
                </a:solidFill>
              </a:rPr>
              <a:t>Assumption 2 </a:t>
            </a:r>
            <a:r>
              <a:rPr lang="en-US" dirty="0">
                <a:solidFill>
                  <a:schemeClr val="bg1"/>
                </a:solidFill>
              </a:rPr>
              <a:t>– Although the dataset has 20 attributes, we will only be analyzing ones we believe have a relationship (initially)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b="1" u="sng" dirty="0">
                <a:solidFill>
                  <a:schemeClr val="bg1"/>
                </a:solidFill>
              </a:rPr>
              <a:t>Assumption 3 </a:t>
            </a:r>
            <a:r>
              <a:rPr lang="en-US" dirty="0">
                <a:solidFill>
                  <a:schemeClr val="bg1"/>
                </a:solidFill>
              </a:rPr>
              <a:t>– Budget is an important attribute for predictive analysis, but in conjunction with other attributes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74471-9A9E-3C9C-9CA5-ADF1CE1D0503}"/>
              </a:ext>
            </a:extLst>
          </p:cNvPr>
          <p:cNvSpPr txBox="1"/>
          <p:nvPr/>
        </p:nvSpPr>
        <p:spPr>
          <a:xfrm>
            <a:off x="1572768" y="347018"/>
            <a:ext cx="87416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u="sng" dirty="0">
                <a:solidFill>
                  <a:schemeClr val="bg1"/>
                </a:solidFill>
                <a:latin typeface="Arial" panose="020B0604020202020204" pitchFamily="34" charset="0"/>
              </a:rPr>
              <a:t>Popularity VS Movie Budget</a:t>
            </a:r>
          </a:p>
        </p:txBody>
      </p:sp>
    </p:spTree>
    <p:extLst>
      <p:ext uri="{BB962C8B-B14F-4D97-AF65-F5344CB8AC3E}">
        <p14:creationId xmlns:p14="http://schemas.microsoft.com/office/powerpoint/2010/main" val="79631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F0AB-AFC1-126F-DD9E-B33CB4D2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Popularity VS Budget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0462E04-4B06-5675-4CA3-46C4F9AFD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49" y="1066800"/>
            <a:ext cx="4762500" cy="472440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C2803C5-4EEE-2862-0871-D1C5F0F97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503" y="1066800"/>
            <a:ext cx="6539948" cy="40352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C576D1-6EBC-58AA-6BF6-D34F4C509449}"/>
              </a:ext>
            </a:extLst>
          </p:cNvPr>
          <p:cNvSpPr/>
          <p:nvPr/>
        </p:nvSpPr>
        <p:spPr>
          <a:xfrm>
            <a:off x="8716617" y="4822334"/>
            <a:ext cx="1732722" cy="1855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4CCE6-03FB-02F3-DEEB-0740DD0EEBE0}"/>
              </a:ext>
            </a:extLst>
          </p:cNvPr>
          <p:cNvSpPr/>
          <p:nvPr/>
        </p:nvSpPr>
        <p:spPr>
          <a:xfrm>
            <a:off x="8168640" y="4553977"/>
            <a:ext cx="2479482" cy="2683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C0455A-A4EE-5F6C-F768-0600E5E15C0D}"/>
              </a:ext>
            </a:extLst>
          </p:cNvPr>
          <p:cNvSpPr/>
          <p:nvPr/>
        </p:nvSpPr>
        <p:spPr>
          <a:xfrm>
            <a:off x="5415170" y="4578759"/>
            <a:ext cx="2479482" cy="2683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8153D9-2FCC-5399-0B01-831B0BB971DA}"/>
              </a:ext>
            </a:extLst>
          </p:cNvPr>
          <p:cNvSpPr/>
          <p:nvPr/>
        </p:nvSpPr>
        <p:spPr>
          <a:xfrm>
            <a:off x="5415170" y="3572653"/>
            <a:ext cx="4862686" cy="2683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648C7E1041043A987519019086E3C" ma:contentTypeVersion="2" ma:contentTypeDescription="Create a new document." ma:contentTypeScope="" ma:versionID="5158967c7a30c5d544e0c1e5213d8a41">
  <xsd:schema xmlns:xsd="http://www.w3.org/2001/XMLSchema" xmlns:xs="http://www.w3.org/2001/XMLSchema" xmlns:p="http://schemas.microsoft.com/office/2006/metadata/properties" xmlns:ns2="50dd2eea-ee60-412f-931a-1e24e288efa1" targetNamespace="http://schemas.microsoft.com/office/2006/metadata/properties" ma:root="true" ma:fieldsID="2c815b11e11656f5df6f79c060470b94" ns2:_="">
    <xsd:import namespace="50dd2eea-ee60-412f-931a-1e24e288ef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dd2eea-ee60-412f-931a-1e24e288ef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B45C91-B41E-4D70-81C3-840B2E62B3CD}">
  <ds:schemaRefs>
    <ds:schemaRef ds:uri="50dd2eea-ee60-412f-931a-1e24e288ef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59EBF5E-BB6D-4844-A9C4-D9C29F5AD4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80F0-CA62-4088-A24B-D0430BFA96D8}">
  <ds:schemaRefs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50dd2eea-ee60-412f-931a-1e24e288efa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{EA7DC123-5C12-E941-B024-69CA1C60E2C4}tf10001070</Template>
  <TotalTime>3429</TotalTime>
  <Words>957</Words>
  <Application>Microsoft Macintosh PowerPoint</Application>
  <PresentationFormat>Widescreen</PresentationFormat>
  <Paragraphs>109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Apple Symbols</vt:lpstr>
      <vt:lpstr>Arial</vt:lpstr>
      <vt:lpstr>Arial Black</vt:lpstr>
      <vt:lpstr>Calibri</vt:lpstr>
      <vt:lpstr>Calibri Light</vt:lpstr>
      <vt:lpstr>Phosphate Inline</vt:lpstr>
      <vt:lpstr>Wingdings</vt:lpstr>
      <vt:lpstr>Office Theme</vt:lpstr>
      <vt:lpstr>PowerPoint Presentation</vt:lpstr>
      <vt:lpstr>Problem Statement</vt:lpstr>
      <vt:lpstr>Update 2 - Summary</vt:lpstr>
      <vt:lpstr>PowerPoint Presentation</vt:lpstr>
      <vt:lpstr>1. Genre Vs Voting Average 2. Popularity Vs Run Time 3. Popularity Vs Budget</vt:lpstr>
      <vt:lpstr>PowerPoint Presentation</vt:lpstr>
      <vt:lpstr>PowerPoint Presentation</vt:lpstr>
      <vt:lpstr>PowerPoint Presentation</vt:lpstr>
      <vt:lpstr>Popularity VS Budget</vt:lpstr>
      <vt:lpstr>Popularity vs Budget - Analysis</vt:lpstr>
      <vt:lpstr>Genre Vs. Votes/Voting Average</vt:lpstr>
      <vt:lpstr>Genre Vs. Votes/Voting Average</vt:lpstr>
      <vt:lpstr>Update 3 Expectations</vt:lpstr>
      <vt:lpstr>Appendices</vt:lpstr>
      <vt:lpstr>Popularity Vs Budget -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Caldera</dc:creator>
  <cp:lastModifiedBy>Tim Tieng</cp:lastModifiedBy>
  <cp:revision>3</cp:revision>
  <dcterms:created xsi:type="dcterms:W3CDTF">2022-08-26T07:11:58Z</dcterms:created>
  <dcterms:modified xsi:type="dcterms:W3CDTF">2022-09-12T13:38:12Z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0x0101000C6648C7E1041043A987519019086E3C</vt:lpwstr>
  </property>
</Properties>
</file>