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89" r:id="rId2"/>
    <p:sldId id="340" r:id="rId3"/>
    <p:sldId id="375" r:id="rId4"/>
    <p:sldId id="346" r:id="rId5"/>
    <p:sldId id="428" r:id="rId6"/>
    <p:sldId id="379" r:id="rId7"/>
    <p:sldId id="380" r:id="rId8"/>
    <p:sldId id="427" r:id="rId9"/>
    <p:sldId id="350" r:id="rId10"/>
    <p:sldId id="376" r:id="rId11"/>
    <p:sldId id="377" r:id="rId12"/>
    <p:sldId id="378" r:id="rId13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71" d="100"/>
          <a:sy n="71" d="100"/>
        </p:scale>
        <p:origin x="66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#1: Business Analytics: Transforming the Role of Management Accountants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1" indent="0">
              <a:buClr>
                <a:schemeClr val="tx2"/>
              </a:buClr>
              <a:buNone/>
            </a:pPr>
            <a:r>
              <a:rPr lang="en-US" sz="1600" dirty="0"/>
              <a:t>Article #1: Business Analytics: Transforming the Role of Management Accountants</a:t>
            </a:r>
          </a:p>
          <a:p>
            <a:pPr marL="400050" lvl="1" indent="-400050"/>
            <a:r>
              <a:rPr lang="en-US" sz="1600" dirty="0"/>
              <a:t>What are some external and internal data sources for accountants? (page 3)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Spreadsheets, CSV files, Access files, SQL queries, ERP data, Google Analytics, Salesforce data, sensors, emails, videos, tweets</a:t>
            </a:r>
          </a:p>
          <a:p>
            <a:pPr marL="400050" lvl="1" indent="-400050"/>
            <a:r>
              <a:rPr lang="en-US" sz="1600" dirty="0"/>
              <a:t>What are four challenges for accountants using analytics? (page 4)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Awareness: understanding the value of business analytics to the organization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Interoperability: linking structured and unstructured data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Security: maintaining data integrity, minimizing the risk to the company’s reputation, avoiding lawsuits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Analysis quality: minimize garbage-in, garbage-out</a:t>
            </a:r>
          </a:p>
          <a:p>
            <a:pPr marL="400050" lvl="1" indent="-400050"/>
            <a:r>
              <a:rPr lang="en-US" sz="1600" dirty="0"/>
              <a:t>What are five areas for leveraging analytics in accounting? (page 4)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Franchise sales analysis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Accounts receivable and credit analysis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Accounts payable and payment monitoring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Mergers and acquisitions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Forensic accounting</a:t>
            </a:r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endParaRPr lang="en-US" dirty="0"/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2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Elevating Data, Analytics to the C-Suite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chemeClr val="tx2"/>
              </a:buClr>
              <a:buNone/>
            </a:pPr>
            <a:r>
              <a:rPr lang="en-US" sz="1600" dirty="0"/>
              <a:t>Article #2: Elevating Data, Analytics to the C-Suite</a:t>
            </a:r>
          </a:p>
          <a:p>
            <a:pPr marL="285750" lvl="1">
              <a:buClr>
                <a:schemeClr val="tx2"/>
              </a:buClr>
            </a:pPr>
            <a:r>
              <a:rPr lang="en-US" sz="1600" dirty="0"/>
              <a:t>What are the steps to elevate a department using analytics? (page 5)</a:t>
            </a:r>
          </a:p>
          <a:p>
            <a:pPr marL="285750" lvl="1">
              <a:buClr>
                <a:schemeClr val="tx2"/>
              </a:buClr>
            </a:pPr>
            <a:r>
              <a:rPr lang="en-US" sz="1600" dirty="0"/>
              <a:t>How should you address non-perfect data? (page 5)</a:t>
            </a:r>
          </a:p>
          <a:p>
            <a:pPr marL="285750" lvl="1">
              <a:buClr>
                <a:schemeClr val="tx2"/>
              </a:buClr>
            </a:pPr>
            <a:r>
              <a:rPr lang="en-US" sz="1600" dirty="0"/>
              <a:t>Should analytics teams be centralized or decentralized? (page 6)</a:t>
            </a:r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endParaRPr lang="en-US" dirty="0"/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Elevating Data Analytics to the C-Suite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Clr>
                <a:schemeClr val="tx2"/>
              </a:buClr>
              <a:buNone/>
            </a:pPr>
            <a:r>
              <a:rPr lang="en-US" sz="1800" dirty="0"/>
              <a:t>Article #2: Elevating Data, Analytics to the C-Suite</a:t>
            </a:r>
          </a:p>
          <a:p>
            <a:pPr marL="285750" lvl="1">
              <a:buClr>
                <a:schemeClr val="tx2"/>
              </a:buClr>
            </a:pPr>
            <a:r>
              <a:rPr lang="en-US" sz="1800" dirty="0"/>
              <a:t>What are the steps to elevate a department using analytics? (page 5)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Data first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Reporting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Analytics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Quantitative and predicting modeling</a:t>
            </a:r>
          </a:p>
          <a:p>
            <a:pPr marL="285750" lvl="1">
              <a:buClr>
                <a:schemeClr val="tx2"/>
              </a:buClr>
            </a:pPr>
            <a:r>
              <a:rPr lang="en-US" sz="1800" dirty="0"/>
              <a:t>How should you address non-perfect data? (page 5)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Don’t wait for 100% perfect data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Identify and explain data limitations as part of analysis</a:t>
            </a:r>
          </a:p>
          <a:p>
            <a:pPr marL="285750" lvl="1">
              <a:buClr>
                <a:schemeClr val="tx2"/>
              </a:buClr>
            </a:pPr>
            <a:r>
              <a:rPr lang="en-US" sz="1800" dirty="0"/>
              <a:t>Should analytics teams be centralized or decentralized? (page 6)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Centralized for small organizations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Decentralized, closer to the business units, for large organizations</a:t>
            </a:r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0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*** Course evaluations due Tuesday June 14 ***</a:t>
            </a:r>
          </a:p>
          <a:p>
            <a:r>
              <a:rPr lang="en-US" dirty="0"/>
              <a:t>*** Final Exam Wednesday June 15 ***</a:t>
            </a:r>
          </a:p>
          <a:p>
            <a:r>
              <a:rPr lang="en-US" dirty="0"/>
              <a:t>*** Peer review due Wednesday June 15 ***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Homework #4</a:t>
            </a:r>
          </a:p>
          <a:p>
            <a:r>
              <a:rPr lang="en-US" dirty="0"/>
              <a:t>Review of hands-on exercises</a:t>
            </a:r>
          </a:p>
          <a:p>
            <a:r>
              <a:rPr lang="en-US" dirty="0"/>
              <a:t>Final Exam topics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Business Analytics: Transforming the Role of Management Accountants</a:t>
            </a:r>
          </a:p>
          <a:p>
            <a:pPr lvl="1"/>
            <a:r>
              <a:rPr lang="en-US" dirty="0"/>
              <a:t>Elevating Data, Analytics to the C-Suite</a:t>
            </a:r>
          </a:p>
          <a:p>
            <a:r>
              <a:rPr lang="en-US" dirty="0"/>
              <a:t>Course Feedback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Logit and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analysis (see week 9)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Moderating effects (</a:t>
            </a:r>
            <a:r>
              <a:rPr lang="en-US">
                <a:solidFill>
                  <a:srgbClr val="FFFFFF"/>
                </a:solidFill>
              </a:rPr>
              <a:t>week 7)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Final logit &amp;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models with interaction effects (moderating effects), prediction of outcome, sensitivity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prediction model and sensitivity analysis (new material in handout in week 9)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Dashboards can:</a:t>
            </a:r>
          </a:p>
          <a:p>
            <a:pPr lvl="1"/>
            <a:r>
              <a:rPr lang="en-US" dirty="0"/>
              <a:t>Import diverse types of data from spreadsheets, text files, databases, PDFs, etc.</a:t>
            </a:r>
          </a:p>
          <a:p>
            <a:pPr lvl="1"/>
            <a:r>
              <a:rPr lang="en-US" dirty="0"/>
              <a:t>Build relationships between imported tables</a:t>
            </a:r>
          </a:p>
          <a:p>
            <a:pPr lvl="1"/>
            <a:r>
              <a:rPr lang="en-US" dirty="0"/>
              <a:t>Perform calculations to create new values</a:t>
            </a:r>
          </a:p>
          <a:p>
            <a:pPr lvl="1"/>
            <a:r>
              <a:rPr lang="en-US" dirty="0"/>
              <a:t>Refresh data to retrieve a new copy of the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10 -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0B2D8-F435-CEE0-C11E-402131EB99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Tableau can:</a:t>
            </a:r>
          </a:p>
          <a:p>
            <a:pPr lvl="1"/>
            <a:r>
              <a:rPr lang="en-US" dirty="0"/>
              <a:t>Import data from a variety of file types</a:t>
            </a:r>
          </a:p>
          <a:p>
            <a:pPr lvl="1"/>
            <a:r>
              <a:rPr lang="en-US" dirty="0"/>
              <a:t>Create pivot tables</a:t>
            </a:r>
          </a:p>
          <a:p>
            <a:pPr lvl="1"/>
            <a:r>
              <a:rPr lang="en-US" dirty="0"/>
              <a:t>Generate a variety of graph types</a:t>
            </a:r>
          </a:p>
          <a:p>
            <a:pPr lvl="1"/>
            <a:r>
              <a:rPr lang="en-US" dirty="0"/>
              <a:t>Build worksheets, dashboards, and stories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1A9510-F9F6-D5DB-EAB2-18D6F82858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73826" y="2438400"/>
            <a:ext cx="3581400" cy="3162795"/>
          </a:xfrm>
        </p:spPr>
      </p:pic>
    </p:spTree>
    <p:extLst>
      <p:ext uri="{BB962C8B-B14F-4D97-AF65-F5344CB8AC3E}">
        <p14:creationId xmlns:p14="http://schemas.microsoft.com/office/powerpoint/2010/main" val="235370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8F01-FB9F-400F-B96F-17C6157B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 –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8BA63-7A74-0973-D8EE-407E327FDA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MS Power BI can: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en-US" sz="1800" dirty="0"/>
              <a:t>Import data from a variety of file types</a:t>
            </a:r>
          </a:p>
          <a:p>
            <a:pPr lvl="1"/>
            <a:r>
              <a:rPr lang="en-US" sz="1800" dirty="0"/>
              <a:t>Create pivot tables</a:t>
            </a:r>
          </a:p>
          <a:p>
            <a:pPr lvl="1"/>
            <a:r>
              <a:rPr lang="en-US" sz="1800" dirty="0"/>
              <a:t>Generate a variety of graph types</a:t>
            </a:r>
          </a:p>
          <a:p>
            <a:pPr lvl="1"/>
            <a:r>
              <a:rPr lang="en-US" sz="1800" dirty="0"/>
              <a:t>Build worksheets &amp; dashboards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B0F0B-32C6-4F10-90F1-A2475957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C5229-C5B1-46A3-A362-B0DB16EE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A77729-3782-54FC-7DE3-FC011EC0F1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6293" y="2336873"/>
            <a:ext cx="3002405" cy="2847108"/>
          </a:xfrm>
        </p:spPr>
      </p:pic>
    </p:spTree>
    <p:extLst>
      <p:ext uri="{BB962C8B-B14F-4D97-AF65-F5344CB8AC3E}">
        <p14:creationId xmlns:p14="http://schemas.microsoft.com/office/powerpoint/2010/main" val="234870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76BC-B97B-4B4A-B9FC-9B2A7ADF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dashboards:</a:t>
            </a:r>
            <a:br>
              <a:rPr lang="en-US" dirty="0"/>
            </a:br>
            <a:r>
              <a:rPr lang="en-US" dirty="0"/>
              <a:t>Pie charts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0FF0B40-D760-4913-BC25-57105B4B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200" dirty="0"/>
              <a:t>My favorite pie chart: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78413-EFB2-4FB0-8588-F7A81891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95AF2-2DB4-4F9C-A84C-9798F4D1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2" name="Picture Placeholder 15">
            <a:extLst>
              <a:ext uri="{FF2B5EF4-FFF2-40B4-BE49-F238E27FC236}">
                <a16:creationId xmlns:a16="http://schemas.microsoft.com/office/drawing/2014/main" id="{5DA0B520-75DA-4C69-85FD-331E173D5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" b="479"/>
          <a:stretch>
            <a:fillRect/>
          </a:stretch>
        </p:blipFill>
        <p:spPr>
          <a:xfrm>
            <a:off x="2733716" y="2346723"/>
            <a:ext cx="6049761" cy="3954591"/>
          </a:xfrm>
        </p:spPr>
      </p:pic>
    </p:spTree>
    <p:extLst>
      <p:ext uri="{BB962C8B-B14F-4D97-AF65-F5344CB8AC3E}">
        <p14:creationId xmlns:p14="http://schemas.microsoft.com/office/powerpoint/2010/main" val="47397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AAF5-4DAC-464F-B28C-9F255CCB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business analytics student was taking a test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39E4-779E-47CC-98D0-A6C6F6A3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student started taking the test, flipping a coin, then writing down an answer</a:t>
            </a:r>
          </a:p>
          <a:p>
            <a:pPr marL="0" indent="0">
              <a:buNone/>
            </a:pPr>
            <a:r>
              <a:rPr lang="en-US" dirty="0"/>
              <a:t>After 30 minutes, all other students had finished and left the room</a:t>
            </a:r>
          </a:p>
          <a:p>
            <a:pPr marL="0" indent="0">
              <a:buNone/>
            </a:pPr>
            <a:r>
              <a:rPr lang="en-US" dirty="0"/>
              <a:t>After 60 minutes, the professor asked the student, still flipping a coin, if he was having difficulty</a:t>
            </a:r>
          </a:p>
          <a:p>
            <a:pPr marL="0" indent="0">
              <a:buNone/>
            </a:pPr>
            <a:r>
              <a:rPr lang="en-US" dirty="0"/>
              <a:t>The student said</a:t>
            </a:r>
          </a:p>
          <a:p>
            <a:pPr marL="0" indent="0">
              <a:buNone/>
            </a:pPr>
            <a:r>
              <a:rPr lang="en-US" dirty="0"/>
              <a:t>No, I finished 30 minutes ago,</a:t>
            </a:r>
          </a:p>
          <a:p>
            <a:pPr marL="0" indent="0">
              <a:buNone/>
            </a:pPr>
            <a:r>
              <a:rPr lang="en-US" dirty="0"/>
              <a:t>I’m just checking my answers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AEB43-E7C7-4221-A1DA-82A3226B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45D49-B02C-4622-A7EB-DFA1786A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4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#1: Business Analytics: Transforming the Role of Management Accountants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chemeClr val="tx2"/>
              </a:buClr>
              <a:buNone/>
            </a:pPr>
            <a:r>
              <a:rPr lang="en-US" sz="2400" dirty="0"/>
              <a:t>Article #1: Business Analytics: Transforming the Role of Management Accountants</a:t>
            </a:r>
          </a:p>
          <a:p>
            <a:pPr marL="0" lvl="1" indent="0">
              <a:buClr>
                <a:schemeClr val="tx2"/>
              </a:buClr>
              <a:buNone/>
            </a:pPr>
            <a:endParaRPr lang="en-US" sz="2400" dirty="0"/>
          </a:p>
          <a:p>
            <a:pPr marL="3429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What are some external and internal data sources for accountants? (page 3)</a:t>
            </a:r>
          </a:p>
          <a:p>
            <a:pPr marL="3429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What are four challenges for accountants using analytics? (page 4)</a:t>
            </a:r>
          </a:p>
          <a:p>
            <a:pPr marL="3429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What are five areas for leveraging analytics in accounting? (page 4)</a:t>
            </a:r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endParaRPr lang="en-US" dirty="0"/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28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5715</TotalTime>
  <Words>726</Words>
  <Application>Microsoft Office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Trebuchet MS</vt:lpstr>
      <vt:lpstr>Berlin</vt:lpstr>
      <vt:lpstr>SCM 651: Business Analytics</vt:lpstr>
      <vt:lpstr>Agenda</vt:lpstr>
      <vt:lpstr>Homework #4</vt:lpstr>
      <vt:lpstr>Week 10 - Review</vt:lpstr>
      <vt:lpstr>Week 10 - Review</vt:lpstr>
      <vt:lpstr>Week 10 – Review</vt:lpstr>
      <vt:lpstr>Tableau dashboards: Pie charts</vt:lpstr>
      <vt:lpstr>A business analytics student was taking a test …</vt:lpstr>
      <vt:lpstr>Article #1: Business Analytics: Transforming the Role of Management Accountants</vt:lpstr>
      <vt:lpstr>Article #1: Business Analytics: Transforming the Role of Management Accountants</vt:lpstr>
      <vt:lpstr>Article #2: Elevating Data, Analytics to the C-Suite</vt:lpstr>
      <vt:lpstr>Article #2: Elevating Data Analytics to the C-Suite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278</cp:revision>
  <cp:lastPrinted>2012-09-07T16:23:41Z</cp:lastPrinted>
  <dcterms:created xsi:type="dcterms:W3CDTF">1999-01-01T06:09:50Z</dcterms:created>
  <dcterms:modified xsi:type="dcterms:W3CDTF">2022-06-07T23:53:29Z</dcterms:modified>
</cp:coreProperties>
</file>