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9" r:id="rId2"/>
    <p:sldId id="290" r:id="rId3"/>
    <p:sldId id="291" r:id="rId4"/>
    <p:sldId id="304" r:id="rId5"/>
    <p:sldId id="292" r:id="rId6"/>
    <p:sldId id="293" r:id="rId7"/>
    <p:sldId id="294" r:id="rId8"/>
    <p:sldId id="307" r:id="rId9"/>
    <p:sldId id="295" r:id="rId10"/>
    <p:sldId id="308" r:id="rId11"/>
    <p:sldId id="296" r:id="rId12"/>
    <p:sldId id="309" r:id="rId13"/>
    <p:sldId id="297" r:id="rId14"/>
    <p:sldId id="310" r:id="rId15"/>
    <p:sldId id="311" r:id="rId16"/>
    <p:sldId id="298" r:id="rId17"/>
    <p:sldId id="301" r:id="rId18"/>
    <p:sldId id="312" r:id="rId19"/>
    <p:sldId id="299" r:id="rId20"/>
    <p:sldId id="300" r:id="rId21"/>
    <p:sldId id="303" r:id="rId22"/>
    <p:sldId id="313" r:id="rId23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71" d="100"/>
          <a:sy n="71" d="100"/>
        </p:scale>
        <p:origin x="66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Exam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 commands for Queries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		identify fields to be reported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			creates an alias for reporting labels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		identify tables to be used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		filter criteria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GROUP BY		clustering criteria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HAVING		criteria based on a calculation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ORDER BY		sorting criteria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			part of a list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BETWEEN		range of numbers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NULL		empty values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LIKE		matches string of characters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– Power Pivot &amp; Power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 Pivot and Power Query</a:t>
            </a:r>
          </a:p>
          <a:p>
            <a:pPr lvl="1"/>
            <a:r>
              <a:rPr lang="en-US" dirty="0"/>
              <a:t>Pivot tables summarize data in one spreadsheet.</a:t>
            </a:r>
          </a:p>
          <a:p>
            <a:pPr lvl="1"/>
            <a:r>
              <a:rPr lang="en-US" dirty="0"/>
              <a:t>Power Pivot and Power Query allow external databases, spreadsheets, websites, and other sources to be imported and generate pivot tables using multiple sources simultaneously.</a:t>
            </a:r>
          </a:p>
          <a:p>
            <a:pPr lvl="1"/>
            <a:r>
              <a:rPr lang="en-US" dirty="0"/>
              <a:t>Power Query connects to data and uses Power Pivot for analysis.</a:t>
            </a:r>
          </a:p>
          <a:p>
            <a:pPr lvl="1"/>
            <a:r>
              <a:rPr lang="en-US" dirty="0"/>
              <a:t>Power Pivot can connect to certain data and generate PivotTables and </a:t>
            </a:r>
            <a:r>
              <a:rPr lang="en-US" dirty="0" err="1"/>
              <a:t>PivotCharts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Power Pivot is built into Excel and requires an installation.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– Slicers and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Slicers</a:t>
            </a:r>
          </a:p>
          <a:p>
            <a:pPr lvl="1"/>
            <a:r>
              <a:rPr lang="en-US" sz="1800" dirty="0"/>
              <a:t>A Power Pivot slicer is a user-friendly menu for categorical data.</a:t>
            </a:r>
          </a:p>
          <a:p>
            <a:r>
              <a:rPr lang="en-US" dirty="0"/>
              <a:t>Timelines</a:t>
            </a:r>
          </a:p>
          <a:p>
            <a:pPr lvl="1"/>
            <a:r>
              <a:rPr lang="en-US" sz="1800" dirty="0"/>
              <a:t>A Power Pivot timeline is a user-friendly menu for date ranges.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– Goal 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 Seek</a:t>
            </a:r>
          </a:p>
          <a:p>
            <a:pPr lvl="1"/>
            <a:r>
              <a:rPr lang="en-US" dirty="0"/>
              <a:t>Limited to one input</a:t>
            </a:r>
          </a:p>
          <a:p>
            <a:pPr lvl="1"/>
            <a:r>
              <a:rPr lang="en-US" dirty="0"/>
              <a:t>Limited to finding the value of the input which results in an output equal to a specific value</a:t>
            </a:r>
          </a:p>
          <a:p>
            <a:pPr lvl="1"/>
            <a:r>
              <a:rPr lang="en-US" dirty="0"/>
              <a:t>Goal Seek cannot have any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5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Solver</a:t>
            </a:r>
          </a:p>
          <a:p>
            <a:pPr lvl="1"/>
            <a:r>
              <a:rPr lang="en-US" dirty="0"/>
              <a:t>Solver can find input values that result in a minimum output value, maximum output value, or an output equal to a specified value (break-even point: profit = 0)</a:t>
            </a:r>
          </a:p>
          <a:p>
            <a:pPr lvl="1"/>
            <a:r>
              <a:rPr lang="en-US" dirty="0"/>
              <a:t>Solver can change up to 200 input variables</a:t>
            </a:r>
          </a:p>
          <a:p>
            <a:pPr lvl="1"/>
            <a:r>
              <a:rPr lang="en-US" dirty="0"/>
              <a:t>Solver can have up to 100 constraints</a:t>
            </a:r>
          </a:p>
          <a:p>
            <a:pPr lvl="1"/>
            <a:r>
              <a:rPr lang="en-US" dirty="0"/>
              <a:t>Constraints can include inequalities (less than or equal to, greater than or equal to), binary (yes/no), and integer (whole numbers)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– Solver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29260-5F7C-551D-4A84-A82512D2A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762168"/>
            <a:ext cx="6888163" cy="27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– 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100" dirty="0"/>
              <a:t>R: 3D visualization</a:t>
            </a:r>
          </a:p>
          <a:p>
            <a:pPr lvl="1"/>
            <a:r>
              <a:rPr lang="en-US" sz="2100" dirty="0"/>
              <a:t>Histograms</a:t>
            </a:r>
          </a:p>
          <a:p>
            <a:pPr lvl="1"/>
            <a:r>
              <a:rPr lang="en-US" sz="2100" dirty="0"/>
              <a:t>Boxplots (box and whisker)</a:t>
            </a:r>
          </a:p>
          <a:p>
            <a:pPr lvl="1"/>
            <a:r>
              <a:rPr lang="en-US" sz="2100" dirty="0"/>
              <a:t>Scatterplots</a:t>
            </a:r>
          </a:p>
          <a:p>
            <a:pPr lvl="1"/>
            <a:r>
              <a:rPr lang="en-US" sz="2100" dirty="0"/>
              <a:t>Scatterplot matrix</a:t>
            </a:r>
          </a:p>
          <a:p>
            <a:pPr lvl="1"/>
            <a:r>
              <a:rPr lang="en-US" sz="2100" dirty="0"/>
              <a:t>Plot of means</a:t>
            </a:r>
          </a:p>
          <a:p>
            <a:pPr lvl="1"/>
            <a:r>
              <a:rPr lang="en-US" sz="2100" dirty="0"/>
              <a:t>XY plots</a:t>
            </a:r>
          </a:p>
          <a:p>
            <a:pPr lvl="1"/>
            <a:r>
              <a:rPr lang="en-US" sz="2100" dirty="0"/>
              <a:t>3D graphs</a:t>
            </a:r>
          </a:p>
          <a:p>
            <a:pPr lvl="1"/>
            <a:r>
              <a:rPr lang="en-US" sz="2100" dirty="0"/>
              <a:t>Descriptive statistics</a:t>
            </a:r>
          </a:p>
          <a:p>
            <a:pPr lvl="1"/>
            <a:r>
              <a:rPr lang="en-US" sz="2100" dirty="0"/>
              <a:t>Correlation</a:t>
            </a:r>
          </a:p>
          <a:p>
            <a:pPr lvl="1"/>
            <a:r>
              <a:rPr lang="en-US" sz="2100" dirty="0"/>
              <a:t>ANOVA</a:t>
            </a:r>
          </a:p>
          <a:p>
            <a:pPr lvl="1"/>
            <a:r>
              <a:rPr lang="en-US" sz="2100" dirty="0"/>
              <a:t>Dummy variables (be able to interpret from regression)</a:t>
            </a:r>
          </a:p>
          <a:p>
            <a:pPr lvl="1"/>
            <a:r>
              <a:rPr lang="en-US" sz="2100" dirty="0"/>
              <a:t>Moderating effects (be able to interpret from regression)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Logit &amp; </a:t>
            </a:r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sz="1900" dirty="0"/>
              <a:t>Dependent variable is binary (0,1)</a:t>
            </a:r>
          </a:p>
          <a:p>
            <a:pPr lvl="1"/>
            <a:r>
              <a:rPr lang="en-US" sz="1900" dirty="0"/>
              <a:t>Predict probabilities</a:t>
            </a:r>
          </a:p>
          <a:p>
            <a:pPr lvl="1"/>
            <a:r>
              <a:rPr lang="en-US" sz="1900" dirty="0"/>
              <a:t>S-shaped curve (Always increasing or always decreasing)</a:t>
            </a:r>
          </a:p>
          <a:p>
            <a:r>
              <a:rPr lang="en-US" dirty="0"/>
              <a:t>Logit</a:t>
            </a:r>
          </a:p>
          <a:p>
            <a:pPr lvl="1"/>
            <a:r>
              <a:rPr lang="en-US" sz="1900" dirty="0"/>
              <a:t>Logistic distribution</a:t>
            </a:r>
          </a:p>
          <a:p>
            <a:pPr lvl="1"/>
            <a:r>
              <a:rPr lang="en-US" sz="1900" dirty="0"/>
              <a:t>More sensitive at extreme values of X variables</a:t>
            </a:r>
          </a:p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sz="1900" dirty="0"/>
              <a:t>Normal distribution</a:t>
            </a:r>
          </a:p>
          <a:p>
            <a:pPr lvl="1"/>
            <a:r>
              <a:rPr lang="en-US" sz="1900" dirty="0"/>
              <a:t>More sensitive at values of variables near their means</a:t>
            </a:r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can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hidden layers are called 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Outputs can be binary (0-1) or continuous</a:t>
            </a:r>
          </a:p>
          <a:p>
            <a:endParaRPr lang="en-US" dirty="0"/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Content Placeholder 13">
            <a:extLst>
              <a:ext uri="{FF2B5EF4-FFF2-40B4-BE49-F238E27FC236}">
                <a16:creationId xmlns:a16="http://schemas.microsoft.com/office/drawing/2014/main" id="{A1BDB883-2A81-5B72-C87D-B152D79AFBC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0281870"/>
              </p:ext>
            </p:extLst>
          </p:nvPr>
        </p:nvGraphicFramePr>
        <p:xfrm>
          <a:off x="4060825" y="2669568"/>
          <a:ext cx="3360738" cy="293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67320" imgH="4772160" progId="Paint.Picture">
                  <p:embed/>
                </p:oleObj>
              </mc:Choice>
              <mc:Fallback>
                <p:oleObj name="Bitmap Image" r:id="rId2" imgW="5467320" imgH="4772160" progId="Paint.Picture">
                  <p:embed/>
                  <p:pic>
                    <p:nvPicPr>
                      <p:cNvPr id="14" name="Content Placeholder 13">
                        <a:extLst>
                          <a:ext uri="{FF2B5EF4-FFF2-40B4-BE49-F238E27FC236}">
                            <a16:creationId xmlns:a16="http://schemas.microsoft.com/office/drawing/2014/main" id="{239AC022-BCE3-0CFA-50B2-31FA43D55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0825" y="2669568"/>
                        <a:ext cx="3360738" cy="293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52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– Regression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Violations</a:t>
            </a:r>
          </a:p>
          <a:p>
            <a:r>
              <a:rPr lang="en-US" sz="2400" dirty="0"/>
              <a:t>Nonlinearity</a:t>
            </a:r>
          </a:p>
          <a:p>
            <a:r>
              <a:rPr lang="en-US" sz="2400" dirty="0"/>
              <a:t>Multicollinearity</a:t>
            </a:r>
          </a:p>
          <a:p>
            <a:r>
              <a:rPr lang="en-US" sz="2400" dirty="0"/>
              <a:t>Heteroscedasticity</a:t>
            </a:r>
          </a:p>
          <a:p>
            <a:r>
              <a:rPr lang="en-US" sz="2400" dirty="0"/>
              <a:t>Serial correlation</a:t>
            </a:r>
          </a:p>
          <a:p>
            <a:r>
              <a:rPr lang="en-US" sz="2400" dirty="0"/>
              <a:t>Outliers</a:t>
            </a:r>
          </a:p>
          <a:p>
            <a:endParaRPr lang="en-US" dirty="0"/>
          </a:p>
          <a:p>
            <a:pPr lvl="1"/>
            <a:endParaRPr lang="en-US" sz="1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E9548-28E1-2BA1-4382-3431BF35B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Correction</a:t>
            </a:r>
          </a:p>
          <a:p>
            <a:r>
              <a:rPr lang="en-US" sz="2400" dirty="0"/>
              <a:t>Box-Cox, Box-Tidwell</a:t>
            </a:r>
          </a:p>
          <a:p>
            <a:r>
              <a:rPr lang="en-US" sz="2400" dirty="0"/>
              <a:t>Factor analysis</a:t>
            </a:r>
          </a:p>
          <a:p>
            <a:r>
              <a:rPr lang="en-US" sz="2400" dirty="0"/>
              <a:t>Huber regression</a:t>
            </a:r>
          </a:p>
          <a:p>
            <a:r>
              <a:rPr lang="en-US" sz="2400" dirty="0" err="1"/>
              <a:t>Prais-Winsten</a:t>
            </a:r>
            <a:endParaRPr lang="en-US" sz="2400" dirty="0"/>
          </a:p>
          <a:p>
            <a:r>
              <a:rPr lang="en-US" sz="2400" dirty="0"/>
              <a:t>Drop outlier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Academic integrity</a:t>
            </a:r>
          </a:p>
          <a:p>
            <a:pPr lvl="1"/>
            <a:r>
              <a:rPr lang="en-US" sz="1800" dirty="0"/>
              <a:t>Do your own work, no collaboration</a:t>
            </a:r>
          </a:p>
          <a:p>
            <a:r>
              <a:rPr lang="en-US" sz="2000" dirty="0"/>
              <a:t>My philosophy</a:t>
            </a:r>
          </a:p>
          <a:p>
            <a:pPr lvl="1"/>
            <a:r>
              <a:rPr lang="en-US" sz="1800" dirty="0"/>
              <a:t>More questions, each worth fewer points</a:t>
            </a:r>
          </a:p>
          <a:p>
            <a:pPr lvl="2"/>
            <a:r>
              <a:rPr lang="en-US" sz="1600" dirty="0"/>
              <a:t>Advantage: if you don’t know the answer on a question, it’s only worth a few points</a:t>
            </a:r>
          </a:p>
          <a:p>
            <a:pPr lvl="1"/>
            <a:r>
              <a:rPr lang="en-US" sz="1800" dirty="0"/>
              <a:t>Test breadth of knowledge (multiple choice)</a:t>
            </a:r>
          </a:p>
          <a:p>
            <a:pPr lvl="1"/>
            <a:r>
              <a:rPr lang="en-US" sz="1800" dirty="0"/>
              <a:t>Test depth of knowledge (short answer)</a:t>
            </a:r>
          </a:p>
          <a:p>
            <a:r>
              <a:rPr lang="en-US" sz="2000" dirty="0"/>
              <a:t>Test Taking Strategy</a:t>
            </a:r>
          </a:p>
          <a:p>
            <a:pPr lvl="1"/>
            <a:r>
              <a:rPr lang="en-US" sz="1800" dirty="0"/>
              <a:t>Strive for full credit on a question – there is no extra credit for elaborate answers, so don’t spend too much time on any question</a:t>
            </a:r>
          </a:p>
          <a:p>
            <a:pPr lvl="1"/>
            <a:r>
              <a:rPr lang="en-US" sz="1800" dirty="0"/>
              <a:t>Use your time wisely</a:t>
            </a:r>
          </a:p>
          <a:p>
            <a:r>
              <a:rPr lang="en-US" sz="2000" dirty="0"/>
              <a:t>You will not run any other software – just answer the questions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–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F19CD-BB7A-9844-BBB7-95D78800E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Benford’s</a:t>
            </a:r>
            <a:r>
              <a:rPr lang="en-US" dirty="0"/>
              <a:t> law states that financial numbers tend to start with smaller digits.</a:t>
            </a:r>
          </a:p>
          <a:p>
            <a:r>
              <a:rPr lang="en-US" dirty="0"/>
              <a:t>Deviations from this distribution are often a signal of fraud.</a:t>
            </a:r>
          </a:p>
          <a:p>
            <a:r>
              <a:rPr lang="en-US" dirty="0" err="1"/>
              <a:t>Benford’s</a:t>
            </a:r>
            <a:r>
              <a:rPr lang="en-US" dirty="0"/>
              <a:t> law can detect fraud in expense reports, accounts receivable, accounts payable, financial statements, and income tax returns.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A4B15FE-F811-2CC7-8ABB-2D844D5E7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0796" y="2336800"/>
            <a:ext cx="3280796" cy="3598863"/>
          </a:xfrm>
        </p:spPr>
      </p:pic>
    </p:spTree>
    <p:extLst>
      <p:ext uri="{BB962C8B-B14F-4D97-AF65-F5344CB8AC3E}">
        <p14:creationId xmlns:p14="http://schemas.microsoft.com/office/powerpoint/2010/main" val="140110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10 - Tableau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BD400-5A00-1101-9CAE-D10EAFA9D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Tableau can:</a:t>
            </a:r>
          </a:p>
          <a:p>
            <a:pPr lvl="1"/>
            <a:r>
              <a:rPr lang="en-US" dirty="0"/>
              <a:t>Import data from a variety of file types</a:t>
            </a:r>
          </a:p>
          <a:p>
            <a:pPr lvl="1"/>
            <a:r>
              <a:rPr lang="en-US" dirty="0"/>
              <a:t>Create pivot tables</a:t>
            </a:r>
          </a:p>
          <a:p>
            <a:pPr lvl="1"/>
            <a:r>
              <a:rPr lang="en-US" dirty="0"/>
              <a:t>Generate a variety of graph types</a:t>
            </a:r>
          </a:p>
          <a:p>
            <a:pPr lvl="1"/>
            <a:r>
              <a:rPr lang="en-US" dirty="0"/>
              <a:t>Build worksheets, dashboards, and stories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44A467-D7F1-0D80-319D-465321D8F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0701" y="2570719"/>
            <a:ext cx="3357899" cy="2965417"/>
          </a:xfrm>
        </p:spPr>
      </p:pic>
    </p:spTree>
    <p:extLst>
      <p:ext uri="{BB962C8B-B14F-4D97-AF65-F5344CB8AC3E}">
        <p14:creationId xmlns:p14="http://schemas.microsoft.com/office/powerpoint/2010/main" val="222824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10 - Tableau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BD400-5A00-1101-9CAE-D10EAFA9D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MS Power BI can: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/>
              <a:t>Import data from a variety of file types</a:t>
            </a:r>
          </a:p>
          <a:p>
            <a:pPr lvl="1"/>
            <a:r>
              <a:rPr lang="en-US" sz="1800" dirty="0"/>
              <a:t>Create pivot tables</a:t>
            </a:r>
          </a:p>
          <a:p>
            <a:pPr lvl="1"/>
            <a:r>
              <a:rPr lang="en-US" sz="1800" dirty="0"/>
              <a:t>Generate a variety of graph types</a:t>
            </a:r>
          </a:p>
          <a:p>
            <a:pPr lvl="1"/>
            <a:r>
              <a:rPr lang="en-US" sz="1800" dirty="0"/>
              <a:t>Build worksheets &amp; dashboards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5BA4D216-7AC6-42CB-B5ED-92D1EA5BE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293" y="2336873"/>
            <a:ext cx="3002405" cy="2847108"/>
          </a:xfrm>
        </p:spPr>
      </p:pic>
    </p:spTree>
    <p:extLst>
      <p:ext uri="{BB962C8B-B14F-4D97-AF65-F5344CB8AC3E}">
        <p14:creationId xmlns:p14="http://schemas.microsoft.com/office/powerpoint/2010/main" val="253574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62 Questions</a:t>
            </a:r>
          </a:p>
          <a:p>
            <a:r>
              <a:rPr lang="en-US" sz="1600" dirty="0"/>
              <a:t>Each question worth 1 or 2 points</a:t>
            </a:r>
          </a:p>
          <a:p>
            <a:r>
              <a:rPr lang="en-US" sz="1600" dirty="0"/>
              <a:t>Multiple Choice -  55 Questions</a:t>
            </a:r>
          </a:p>
          <a:p>
            <a:r>
              <a:rPr lang="en-US" sz="1600" dirty="0"/>
              <a:t>Short Answer – 7 Questions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Content</a:t>
            </a:r>
          </a:p>
          <a:p>
            <a:pPr lvl="1"/>
            <a:r>
              <a:rPr lang="en-US" sz="1400" dirty="0"/>
              <a:t>Part 1: Tools – Multiple Choice (10 Q 1 point each)</a:t>
            </a:r>
          </a:p>
          <a:p>
            <a:pPr lvl="2"/>
            <a:r>
              <a:rPr lang="en-US" sz="1200" dirty="0"/>
              <a:t>Identify which tool was used in a given example (e.g., Excel, Access, Google Analytics, R, Tableau)</a:t>
            </a:r>
          </a:p>
          <a:p>
            <a:pPr lvl="1"/>
            <a:r>
              <a:rPr lang="en-US" sz="1400" dirty="0"/>
              <a:t>Part 2: Modelling Techniques – Multiple Choice (6 Q 1 point each)</a:t>
            </a:r>
          </a:p>
          <a:p>
            <a:pPr lvl="2"/>
            <a:r>
              <a:rPr lang="en-US" sz="1200" dirty="0"/>
              <a:t>Identify which technique is presented in example (e.g., correlation, linear regression, exponential regression, power regression, moving average, logit, </a:t>
            </a:r>
            <a:r>
              <a:rPr lang="en-US" sz="1200" dirty="0" err="1"/>
              <a:t>probit</a:t>
            </a:r>
            <a:r>
              <a:rPr lang="en-US" sz="1200" dirty="0"/>
              <a:t>, neural network)</a:t>
            </a:r>
          </a:p>
          <a:p>
            <a:pPr lvl="1"/>
            <a:r>
              <a:rPr lang="en-US" sz="1400" dirty="0"/>
              <a:t>Part 3: Optimization techniques – Multiple Choice (2 Q 1 point each)</a:t>
            </a:r>
          </a:p>
          <a:p>
            <a:pPr lvl="2"/>
            <a:r>
              <a:rPr lang="en-US" sz="1200" dirty="0"/>
              <a:t>Identify which optimization technique will find the solution in the shortest amount of time (fastest): simplex, GRG nonlinear, GRG nonlinear with multi-start, evolutionary?</a:t>
            </a:r>
          </a:p>
          <a:p>
            <a:pPr lvl="1"/>
            <a:r>
              <a:rPr lang="en-US" sz="1400" dirty="0"/>
              <a:t>Part 4: Regression Assumptions – Multiple Choice (6Q 1 point each)</a:t>
            </a:r>
          </a:p>
          <a:p>
            <a:pPr lvl="2"/>
            <a:r>
              <a:rPr lang="en-US" sz="1200" dirty="0"/>
              <a:t>Identify assumption violations, solutions (linearity, multi-collinearity, heteroscedasticity, serial correlation, outliers)</a:t>
            </a:r>
          </a:p>
          <a:p>
            <a:pPr lvl="2"/>
            <a:r>
              <a:rPr lang="en-US" sz="1200" dirty="0"/>
              <a:t>Identify the solution to a violation of the regression assumption</a:t>
            </a:r>
          </a:p>
          <a:p>
            <a:pPr lvl="2"/>
            <a:r>
              <a:rPr lang="en-US" sz="1000" dirty="0"/>
              <a:t>Box-Cox and Box-Tidwell transformations</a:t>
            </a:r>
            <a:endParaRPr lang="en-US" sz="1400" dirty="0"/>
          </a:p>
          <a:p>
            <a:pPr lvl="1"/>
            <a:r>
              <a:rPr lang="en-US" sz="1400" dirty="0"/>
              <a:t>Part 5: Interpretation – Multiple Choice (21Q 2 points each)</a:t>
            </a:r>
          </a:p>
          <a:p>
            <a:pPr lvl="2"/>
            <a:r>
              <a:rPr lang="en-US" sz="1200" dirty="0"/>
              <a:t>Interpret output results of a technique</a:t>
            </a:r>
          </a:p>
          <a:p>
            <a:pPr lvl="1"/>
            <a:r>
              <a:rPr lang="en-US" sz="1400" dirty="0"/>
              <a:t>Part 6a: Concepts – Multiple Choice (10 Q 2 points each)</a:t>
            </a:r>
          </a:p>
          <a:p>
            <a:pPr lvl="2"/>
            <a:r>
              <a:rPr lang="en-US" sz="1200" dirty="0"/>
              <a:t>Identify a concept or business application</a:t>
            </a:r>
          </a:p>
          <a:p>
            <a:pPr lvl="1"/>
            <a:r>
              <a:rPr lang="en-US" sz="1400" dirty="0"/>
              <a:t>Part 6b: Concepts – Short answers(7 Q 2 points each)</a:t>
            </a:r>
          </a:p>
          <a:p>
            <a:pPr lvl="2"/>
            <a:r>
              <a:rPr lang="en-US" sz="1200" dirty="0"/>
              <a:t>Define or describe a concept or business application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1 -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Primary material</a:t>
            </a:r>
          </a:p>
          <a:p>
            <a:pPr lvl="1"/>
            <a:r>
              <a:rPr lang="en-US" dirty="0"/>
              <a:t>Lookup</a:t>
            </a:r>
          </a:p>
          <a:p>
            <a:pPr lvl="1"/>
            <a:r>
              <a:rPr lang="en-US" dirty="0"/>
              <a:t>Sorting and filters</a:t>
            </a:r>
          </a:p>
          <a:p>
            <a:pPr lvl="1"/>
            <a:r>
              <a:rPr lang="en-US" dirty="0"/>
              <a:t>Pivot tables and charts</a:t>
            </a:r>
          </a:p>
          <a:p>
            <a:pPr lvl="1"/>
            <a:r>
              <a:rPr lang="en-US" dirty="0"/>
              <a:t>3D Maps</a:t>
            </a:r>
          </a:p>
          <a:p>
            <a:pPr lvl="0"/>
            <a:r>
              <a:rPr lang="en-US" dirty="0"/>
              <a:t>Supplemental material</a:t>
            </a:r>
          </a:p>
          <a:p>
            <a:pPr lvl="1"/>
            <a:r>
              <a:rPr lang="en-US" dirty="0"/>
              <a:t>Navigation (naming ranges)</a:t>
            </a:r>
          </a:p>
          <a:p>
            <a:pPr lvl="1"/>
            <a:r>
              <a:rPr lang="en-US" dirty="0"/>
              <a:t>Calculations, formulas, auditing</a:t>
            </a:r>
          </a:p>
          <a:p>
            <a:pPr lvl="1"/>
            <a:r>
              <a:rPr lang="en-US" dirty="0"/>
              <a:t>Sparklines and conditional formatting</a:t>
            </a:r>
          </a:p>
          <a:p>
            <a:pPr lvl="1"/>
            <a:r>
              <a:rPr lang="en-US" dirty="0"/>
              <a:t>Graphing and visualization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Math and text operators</a:t>
            </a:r>
          </a:p>
          <a:p>
            <a:pPr lvl="1"/>
            <a:r>
              <a:rPr lang="en-US" dirty="0"/>
              <a:t>Index and match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Exponential regression</a:t>
            </a:r>
          </a:p>
          <a:p>
            <a:pPr lvl="1"/>
            <a:r>
              <a:rPr lang="en-US" dirty="0"/>
              <a:t>Power regression</a:t>
            </a:r>
          </a:p>
          <a:p>
            <a:pPr lvl="1"/>
            <a:r>
              <a:rPr lang="en-US" dirty="0"/>
              <a:t>Time series &amp; moving average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Prediction, sensitivity analysis, conditional formatting</a:t>
            </a:r>
          </a:p>
          <a:p>
            <a:pPr lvl="1"/>
            <a:r>
              <a:rPr lang="en-US" dirty="0"/>
              <a:t>Categorical variables and dummy variables</a:t>
            </a:r>
          </a:p>
          <a:p>
            <a:pPr lvl="1"/>
            <a:r>
              <a:rPr lang="en-US" dirty="0"/>
              <a:t>Scenario Manager (supplemental material)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Google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Google Analytics: general measures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Sessions: number of times the site was visited (does not count pages)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Users: number of unique users identified by IP addresses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Pageviews: number of individual web pages viewed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Pages/Session: average number of pages viewed in a session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Avg. Session Duration: time spent on website before leaving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Bounce Rate: percentage of visitors who do not visit a second page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900" dirty="0">
                <a:latin typeface="Arial" panose="020B0604020202020204" pitchFamily="34" charset="0"/>
              </a:rPr>
              <a:t>% New Sessions: percentage of sessions with new users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Google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analytics: audience</a:t>
            </a:r>
          </a:p>
          <a:p>
            <a:pPr lvl="1"/>
            <a:r>
              <a:rPr lang="en-US" dirty="0"/>
              <a:t>New vs. returning</a:t>
            </a:r>
          </a:p>
          <a:p>
            <a:pPr lvl="1"/>
            <a:r>
              <a:rPr lang="en-US" dirty="0"/>
              <a:t>Frequency and recency</a:t>
            </a:r>
          </a:p>
          <a:p>
            <a:pPr lvl="1"/>
            <a:r>
              <a:rPr lang="en-US" dirty="0"/>
              <a:t>Engagement (length of time on site)</a:t>
            </a:r>
          </a:p>
          <a:p>
            <a:pPr lvl="1"/>
            <a:r>
              <a:rPr lang="en-US" sz="1800" dirty="0"/>
              <a:t>Benchmarking: comparing your website to industry average</a:t>
            </a:r>
          </a:p>
          <a:p>
            <a:r>
              <a:rPr lang="en-US" sz="2000" dirty="0"/>
              <a:t>Google Analytics: Acquisition</a:t>
            </a:r>
          </a:p>
          <a:p>
            <a:pPr lvl="1"/>
            <a:r>
              <a:rPr lang="en-US" sz="1800" dirty="0"/>
              <a:t>Channels (organic search, direct, referral, social, email)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Access</a:t>
            </a:r>
          </a:p>
          <a:p>
            <a:r>
              <a:rPr lang="en-US" sz="2900" dirty="0"/>
              <a:t>Importing data into Access</a:t>
            </a:r>
          </a:p>
          <a:p>
            <a:pPr lvl="1"/>
            <a:r>
              <a:rPr lang="en-US" sz="2500" dirty="0"/>
              <a:t>Excel spreadsheets, text files, XML, et al.</a:t>
            </a:r>
          </a:p>
          <a:p>
            <a:r>
              <a:rPr lang="en-US" sz="2900" dirty="0"/>
              <a:t>Relationships can be created</a:t>
            </a:r>
          </a:p>
          <a:p>
            <a:pPr lvl="1"/>
            <a:r>
              <a:rPr lang="en-US" sz="2500" dirty="0"/>
              <a:t>Between common fields in two tables</a:t>
            </a:r>
          </a:p>
          <a:p>
            <a:r>
              <a:rPr lang="en-US" sz="2900" dirty="0"/>
              <a:t>Grouping</a:t>
            </a:r>
          </a:p>
          <a:p>
            <a:pPr lvl="1"/>
            <a:r>
              <a:rPr lang="en-US" sz="2600" dirty="0"/>
              <a:t>Collapses together rows of data according to the field grouped</a:t>
            </a:r>
          </a:p>
          <a:p>
            <a:r>
              <a:rPr lang="en-US" sz="2900" dirty="0"/>
              <a:t>Criteria</a:t>
            </a:r>
          </a:p>
          <a:p>
            <a:pPr lvl="1"/>
            <a:r>
              <a:rPr lang="en-US" sz="2600" dirty="0"/>
              <a:t>Identifies a subset of data (filter)</a:t>
            </a:r>
          </a:p>
          <a:p>
            <a:r>
              <a:rPr lang="en-US" sz="2900" dirty="0"/>
              <a:t>Calculations</a:t>
            </a:r>
          </a:p>
          <a:p>
            <a:pPr lvl="1"/>
            <a:r>
              <a:rPr lang="en-US" sz="2600" dirty="0"/>
              <a:t>min, max, sum, average, standard deviation, variance, count</a:t>
            </a:r>
          </a:p>
          <a:p>
            <a:r>
              <a:rPr lang="en-US" sz="2900" dirty="0"/>
              <a:t>Dirty data</a:t>
            </a:r>
          </a:p>
          <a:p>
            <a:pPr lvl="1"/>
            <a:r>
              <a:rPr lang="en-US" sz="2500" dirty="0"/>
              <a:t>To identify inconsistent key fields used to match two tables, use both a left and right join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2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5810</TotalTime>
  <Words>1340</Words>
  <Application>Microsoft Office PowerPoint</Application>
  <PresentationFormat>On-screen Show (4:3)</PresentationFormat>
  <Paragraphs>238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Symbol</vt:lpstr>
      <vt:lpstr>Times New Roman</vt:lpstr>
      <vt:lpstr>Trebuchet MS</vt:lpstr>
      <vt:lpstr>Berlin</vt:lpstr>
      <vt:lpstr>Bitmap Image</vt:lpstr>
      <vt:lpstr>SCM 651: Business Analytics</vt:lpstr>
      <vt:lpstr>Final Exam</vt:lpstr>
      <vt:lpstr>Final Exam</vt:lpstr>
      <vt:lpstr>Final Exam</vt:lpstr>
      <vt:lpstr>Week 1 - Excel</vt:lpstr>
      <vt:lpstr>Week 2 - Excel</vt:lpstr>
      <vt:lpstr>Week 3 – Google Analytics</vt:lpstr>
      <vt:lpstr>Week 3 – Google Analytics</vt:lpstr>
      <vt:lpstr>Week 4 - Access</vt:lpstr>
      <vt:lpstr>Week 4 - SQL</vt:lpstr>
      <vt:lpstr>Week 5 – Power Pivot &amp; Power Query</vt:lpstr>
      <vt:lpstr>Week 5 – Slicers and Timelines</vt:lpstr>
      <vt:lpstr>Week 6 – Goal Seek</vt:lpstr>
      <vt:lpstr>Week 6 - Solver</vt:lpstr>
      <vt:lpstr>Week 6 – Solver techniques</vt:lpstr>
      <vt:lpstr>Week 7 – R Basics</vt:lpstr>
      <vt:lpstr>Week 8 – Choice models</vt:lpstr>
      <vt:lpstr>Week 8 – Neural Networks</vt:lpstr>
      <vt:lpstr>Week 9 – Regression Assumptions</vt:lpstr>
      <vt:lpstr>Week 9 – Benford’s Law</vt:lpstr>
      <vt:lpstr>Week 10 - Tableau</vt:lpstr>
      <vt:lpstr>Week 10 - Tableau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269</cp:revision>
  <cp:lastPrinted>2012-09-07T16:23:41Z</cp:lastPrinted>
  <dcterms:created xsi:type="dcterms:W3CDTF">1999-01-01T06:09:50Z</dcterms:created>
  <dcterms:modified xsi:type="dcterms:W3CDTF">2022-06-07T23:56:25Z</dcterms:modified>
</cp:coreProperties>
</file>