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9" r:id="rId2"/>
    <p:sldId id="340" r:id="rId3"/>
    <p:sldId id="341" r:id="rId4"/>
    <p:sldId id="399" r:id="rId5"/>
    <p:sldId id="344" r:id="rId6"/>
    <p:sldId id="350" r:id="rId7"/>
    <p:sldId id="351" r:id="rId8"/>
    <p:sldId id="349" r:id="rId9"/>
    <p:sldId id="346" r:id="rId10"/>
    <p:sldId id="347" r:id="rId11"/>
    <p:sldId id="348" r:id="rId12"/>
    <p:sldId id="345" r:id="rId13"/>
    <p:sldId id="405" r:id="rId14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96" d="100"/>
          <a:sy n="96" d="100"/>
        </p:scale>
        <p:origin x="7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 and the Culture of Analytics</a:t>
            </a:r>
          </a:p>
          <a:p>
            <a:pPr lvl="1"/>
            <a:r>
              <a:rPr lang="en-US" dirty="0"/>
              <a:t>How is GE using analytics for process improvement?</a:t>
            </a:r>
          </a:p>
          <a:p>
            <a:pPr lvl="1"/>
            <a:r>
              <a:rPr lang="en-US" dirty="0"/>
              <a:t>What did they do to accelerate analysis and results?</a:t>
            </a:r>
          </a:p>
          <a:p>
            <a:pPr lvl="1"/>
            <a:r>
              <a:rPr lang="en-US" dirty="0"/>
              <a:t>Why is culture important?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7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#3: Location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Location Analytics: Bringing Geography Back</a:t>
            </a:r>
          </a:p>
          <a:p>
            <a:pPr lvl="1"/>
            <a:r>
              <a:rPr lang="en-US" dirty="0"/>
              <a:t>What are some applications of geographic data in businesses?</a:t>
            </a:r>
          </a:p>
          <a:p>
            <a:pPr lvl="1"/>
            <a:r>
              <a:rPr lang="en-US" dirty="0"/>
              <a:t>What are the advantages of consolidating individual accounts by location? What are the risks of consolidation?</a:t>
            </a:r>
          </a:p>
          <a:p>
            <a:pPr lvl="1"/>
            <a:r>
              <a:rPr lang="en-US" dirty="0"/>
              <a:t>How is your company using geographic data?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8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&amp;</a:t>
            </a:r>
            <a:br>
              <a:rPr lang="en-US" dirty="0"/>
            </a:br>
            <a:r>
              <a:rPr lang="en-US" dirty="0"/>
              <a:t>Team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Analytics</a:t>
            </a:r>
          </a:p>
          <a:p>
            <a:pPr lvl="1"/>
            <a:r>
              <a:rPr lang="en-US" dirty="0"/>
              <a:t>A Google Analytics account will be set up by your instructor</a:t>
            </a:r>
          </a:p>
          <a:p>
            <a:r>
              <a:rPr lang="en-US" dirty="0"/>
              <a:t>Teams</a:t>
            </a:r>
          </a:p>
          <a:p>
            <a:pPr lvl="1"/>
            <a:r>
              <a:rPr lang="en-US" dirty="0"/>
              <a:t>Form teams of 4-5 students each</a:t>
            </a:r>
          </a:p>
          <a:p>
            <a:pPr lvl="1"/>
            <a:r>
              <a:rPr lang="en-US" dirty="0"/>
              <a:t>Send email to instructor with your teams no later than Friday</a:t>
            </a:r>
          </a:p>
          <a:p>
            <a:pPr lvl="1"/>
            <a:r>
              <a:rPr lang="en-US" dirty="0"/>
              <a:t>Teams to be finalized in next class</a:t>
            </a:r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Monday &amp; Tuesday – 9:00-10:00 PM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3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D78D-D8BD-4DD7-B250-BD5313E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Brazilian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95B8-6604-43DE-9B8C-970DF15E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government statistician gave the president his daily briefing. He concluded by saying: "Yesterday, 3 Brazilian soldiers were killed."</a:t>
            </a:r>
          </a:p>
          <a:p>
            <a:r>
              <a:rPr lang="en-US" dirty="0"/>
              <a:t>"Oh No!" the president exclaimed, "That's Terrible!"</a:t>
            </a:r>
          </a:p>
          <a:p>
            <a:r>
              <a:rPr lang="en-US" dirty="0"/>
              <a:t>His staff was stunned at this display of emotion, nervously watching as the president sat, his head in his hands.</a:t>
            </a:r>
          </a:p>
          <a:p>
            <a:r>
              <a:rPr lang="en-US" dirty="0"/>
              <a:t>Finally, the president looked up and asked, </a:t>
            </a:r>
          </a:p>
          <a:p>
            <a:r>
              <a:rPr lang="en-US" dirty="0"/>
              <a:t>"Just how many is a </a:t>
            </a:r>
            <a:r>
              <a:rPr lang="en-US" dirty="0" err="1"/>
              <a:t>brazillion</a:t>
            </a:r>
            <a:r>
              <a:rPr lang="en-US" dirty="0"/>
              <a:t>? "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hlinkClick r:id="rId2" action="ppaction://hlinksldjump"/>
              </a:rPr>
              <a:t>return to presentation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CF08B-0EB4-48FC-A431-5DBD1641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FA551-273A-42DC-9B22-147CC6B5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How to be successful in this course</a:t>
            </a:r>
          </a:p>
          <a:p>
            <a:r>
              <a:rPr lang="en-US" dirty="0"/>
              <a:t>Review of Hands-on Exercises</a:t>
            </a:r>
          </a:p>
          <a:p>
            <a:r>
              <a:rPr lang="en-US" dirty="0"/>
              <a:t>Group Discussion of Articles from Industry</a:t>
            </a:r>
          </a:p>
          <a:p>
            <a:r>
              <a:rPr lang="en-US"/>
              <a:t>Team </a:t>
            </a:r>
            <a:r>
              <a:rPr lang="en-US" dirty="0"/>
              <a:t>Formation (deadline next class)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Introductions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Name, role, why did you take Business Analytics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Course overview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Designed in 2013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Met with executives to identify technology and techniques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McKinsey, IRI, Proctor &amp; Gamble, Unilever, National Grid, Constellation Brands, VWR International, </a:t>
            </a:r>
            <a:r>
              <a:rPr lang="en-US" sz="1400" dirty="0" err="1"/>
              <a:t>Publicis</a:t>
            </a:r>
            <a:r>
              <a:rPr lang="en-US" sz="1400" dirty="0"/>
              <a:t> Kaplan Thayer, </a:t>
            </a:r>
            <a:r>
              <a:rPr lang="en-US" sz="1400" dirty="0" err="1"/>
              <a:t>Transaver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Objective: include technology &amp; business interpretation of results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Reviewed ~50 books – no book purchase required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Reviewed numerous articles – free download from library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Will use software recommended by executives – Excel, Access, Google Analytics, R, Tableau (free access)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Basis for analytics courses in Accounting, Finance, Marketing, and Supply Chain Management; also good for Lean Six Sigma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Course </a:t>
            </a:r>
            <a:r>
              <a:rPr lang="en-US" sz="1800"/>
              <a:t>updated April </a:t>
            </a:r>
            <a:r>
              <a:rPr lang="en-US" sz="1800" dirty="0"/>
              <a:t>2022 with new content including SQL and MS Power BI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3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9ADA-E83B-4710-8B4E-450A19FF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6D4D-A9A4-4E9A-927E-82C34C41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Understand terminology</a:t>
            </a:r>
            <a:endParaRPr lang="en-US" dirty="0"/>
          </a:p>
          <a:p>
            <a:endParaRPr lang="en-US" dirty="0"/>
          </a:p>
          <a:p>
            <a:r>
              <a:rPr lang="en-US" dirty="0"/>
              <a:t>Acquire a set of tools</a:t>
            </a:r>
          </a:p>
          <a:p>
            <a:pPr lvl="1"/>
            <a:r>
              <a:rPr lang="en-US" dirty="0"/>
              <a:t>If the only tool you have is a hammer, </a:t>
            </a:r>
          </a:p>
          <a:p>
            <a:pPr lvl="1"/>
            <a:r>
              <a:rPr lang="en-US" dirty="0"/>
              <a:t>then every problem looks like a nail</a:t>
            </a:r>
          </a:p>
          <a:p>
            <a:endParaRPr lang="en-US" dirty="0"/>
          </a:p>
          <a:p>
            <a:r>
              <a:rPr lang="en-US" dirty="0"/>
              <a:t>Learn how and when to use the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2A934-E9D6-4E03-8B02-EDC562D7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 </a:t>
            </a:r>
          </a:p>
          <a:p>
            <a:pPr>
              <a:defRPr/>
            </a:pPr>
            <a:r>
              <a:rPr lang="en-US" dirty="0"/>
              <a:t>Copyright © Don Harter 1996-2020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EA4A8-A116-4E1A-91A0-F54EE8E6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FFE7E-62DF-4C4F-8DD7-C443E51E5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4382"/>
            <a:ext cx="18288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094293-1BE5-4F3E-9A96-4933E489D314}"/>
              </a:ext>
            </a:extLst>
          </p:cNvPr>
          <p:cNvSpPr txBox="1"/>
          <p:nvPr/>
        </p:nvSpPr>
        <p:spPr>
          <a:xfrm>
            <a:off x="2209800" y="6222019"/>
            <a:ext cx="5104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https://pixnio.com/objects/tools/hammer-nail-screw-screwdriver-wood-tool-metal#</a:t>
            </a:r>
          </a:p>
        </p:txBody>
      </p:sp>
    </p:spTree>
    <p:extLst>
      <p:ext uri="{BB962C8B-B14F-4D97-AF65-F5344CB8AC3E}">
        <p14:creationId xmlns:p14="http://schemas.microsoft.com/office/powerpoint/2010/main" val="2570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Syllabus review</a:t>
            </a:r>
          </a:p>
          <a:p>
            <a:pPr lvl="1"/>
            <a:r>
              <a:rPr lang="en-US" dirty="0"/>
              <a:t>Four group homework assignments</a:t>
            </a:r>
          </a:p>
          <a:p>
            <a:pPr lvl="1"/>
            <a:r>
              <a:rPr lang="en-US" dirty="0"/>
              <a:t>Individual participation and peer review score</a:t>
            </a:r>
          </a:p>
          <a:p>
            <a:pPr lvl="1"/>
            <a:r>
              <a:rPr lang="en-US" dirty="0"/>
              <a:t>Individual final exam</a:t>
            </a:r>
          </a:p>
          <a:p>
            <a:r>
              <a:rPr lang="en-US" dirty="0"/>
              <a:t>Grading curve</a:t>
            </a:r>
          </a:p>
          <a:p>
            <a:pPr lvl="1"/>
            <a:r>
              <a:rPr lang="en-US" dirty="0"/>
              <a:t>May be adjusted at end of semester</a:t>
            </a:r>
          </a:p>
          <a:p>
            <a:r>
              <a:rPr lang="en-US" dirty="0"/>
              <a:t>Weekly articles</a:t>
            </a:r>
          </a:p>
          <a:p>
            <a:pPr lvl="1"/>
            <a:r>
              <a:rPr lang="en-US" dirty="0"/>
              <a:t>Download articles from library (free), read and be prepared to discuss in the live session</a:t>
            </a:r>
          </a:p>
          <a:p>
            <a:r>
              <a:rPr lang="en-US" dirty="0"/>
              <a:t>Hands-on exercises</a:t>
            </a:r>
          </a:p>
          <a:p>
            <a:pPr lvl="1"/>
            <a:r>
              <a:rPr lang="en-US" dirty="0"/>
              <a:t>Run all exercises in instructions on website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6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successful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Review all asynchronous videos before attending the live session</a:t>
            </a:r>
          </a:p>
          <a:p>
            <a:r>
              <a:rPr lang="en-US" dirty="0"/>
              <a:t>Use the instructions and datasets which accompany the asynchronous sessions to work through all examples before the live sessions</a:t>
            </a:r>
          </a:p>
          <a:p>
            <a:r>
              <a:rPr lang="en-US" dirty="0"/>
              <a:t>Read the articles each week and participate in the discussion (prepare answers to questions before the live session)</a:t>
            </a:r>
          </a:p>
          <a:p>
            <a:r>
              <a:rPr lang="en-US" dirty="0"/>
              <a:t>Attend all live sessions on time</a:t>
            </a:r>
          </a:p>
          <a:p>
            <a:r>
              <a:rPr lang="en-US" dirty="0"/>
              <a:t>Work with your teams to learn from each other</a:t>
            </a:r>
          </a:p>
          <a:p>
            <a:r>
              <a:rPr lang="en-US" dirty="0"/>
              <a:t>Attend office hours if you don’t understand something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Access to Hands-on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any browser, go to:</a:t>
            </a:r>
          </a:p>
          <a:p>
            <a:pPr marL="0" indent="0">
              <a:buNone/>
            </a:pPr>
            <a:r>
              <a:rPr lang="en-US" dirty="0"/>
              <a:t>	rds.syr.edu</a:t>
            </a:r>
          </a:p>
          <a:p>
            <a:r>
              <a:rPr lang="en-US" dirty="0"/>
              <a:t>Course software is on the remote site</a:t>
            </a:r>
          </a:p>
          <a:p>
            <a:r>
              <a:rPr lang="en-US" dirty="0"/>
              <a:t>All course data files are available in the G: drive at:</a:t>
            </a:r>
          </a:p>
          <a:p>
            <a:pPr marL="0" indent="0">
              <a:buNone/>
            </a:pPr>
            <a:r>
              <a:rPr lang="en-US" dirty="0"/>
              <a:t>	g:/WHIT/SCM651/Online/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0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8D75-996E-4D6F-8C19-D4798262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B2D2-1591-4234-969B-1F37C14D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Supplemental material</a:t>
            </a:r>
          </a:p>
          <a:p>
            <a:pPr lvl="1"/>
            <a:r>
              <a:rPr lang="en-US" dirty="0"/>
              <a:t>Navigation (naming ranges)</a:t>
            </a:r>
          </a:p>
          <a:p>
            <a:pPr lvl="1"/>
            <a:r>
              <a:rPr lang="en-US" dirty="0"/>
              <a:t>Calculations, formulas, auditing</a:t>
            </a:r>
          </a:p>
          <a:p>
            <a:pPr lvl="1"/>
            <a:r>
              <a:rPr lang="en-US" dirty="0"/>
              <a:t>Sparklines and conditional formatting</a:t>
            </a:r>
          </a:p>
          <a:p>
            <a:pPr lvl="1"/>
            <a:r>
              <a:rPr lang="en-US" dirty="0"/>
              <a:t>Graphing and visualization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Math and text operators</a:t>
            </a:r>
          </a:p>
          <a:p>
            <a:pPr lvl="1"/>
            <a:r>
              <a:rPr lang="en-US" dirty="0"/>
              <a:t>Index and match</a:t>
            </a:r>
          </a:p>
          <a:p>
            <a:r>
              <a:rPr lang="en-US" dirty="0"/>
              <a:t>Primary material</a:t>
            </a:r>
          </a:p>
          <a:p>
            <a:pPr lvl="1"/>
            <a:r>
              <a:rPr lang="en-US" dirty="0"/>
              <a:t>Lookup</a:t>
            </a:r>
          </a:p>
          <a:p>
            <a:pPr lvl="1"/>
            <a:r>
              <a:rPr lang="en-US" dirty="0"/>
              <a:t>Sorting and filters</a:t>
            </a:r>
          </a:p>
          <a:p>
            <a:pPr lvl="1"/>
            <a:r>
              <a:rPr lang="en-US" dirty="0"/>
              <a:t>Pivot tables and charts</a:t>
            </a:r>
          </a:p>
          <a:p>
            <a:pPr lvl="1"/>
            <a:r>
              <a:rPr lang="en-US" dirty="0"/>
              <a:t>3D Maps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F7A16-9466-4274-B4F9-498DFF78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6B21E-EA4A-44E0-AB3B-F9B6D45E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Analytics Insight: Hype or Here to Stay?</a:t>
            </a:r>
          </a:p>
          <a:p>
            <a:pPr lvl="1"/>
            <a:r>
              <a:rPr lang="en-US" dirty="0"/>
              <a:t>How are companies using analytics?</a:t>
            </a:r>
          </a:p>
          <a:p>
            <a:pPr lvl="1"/>
            <a:r>
              <a:rPr lang="en-US" dirty="0"/>
              <a:t>Which analytics techniques does your company use?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770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5388</TotalTime>
  <Words>725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Trebuchet MS</vt:lpstr>
      <vt:lpstr>Berlin</vt:lpstr>
      <vt:lpstr>SCM 651: Business Analytics</vt:lpstr>
      <vt:lpstr>Agenda</vt:lpstr>
      <vt:lpstr>Overview</vt:lpstr>
      <vt:lpstr>Course Objectives</vt:lpstr>
      <vt:lpstr>Course content</vt:lpstr>
      <vt:lpstr>How to be successful in this course</vt:lpstr>
      <vt:lpstr>Remote Access to Hands-on Exercises</vt:lpstr>
      <vt:lpstr>Hands-on Exercises</vt:lpstr>
      <vt:lpstr>Article #1: Business Analytics</vt:lpstr>
      <vt:lpstr>Article #2: GE</vt:lpstr>
      <vt:lpstr>Article #3: Location Analytics</vt:lpstr>
      <vt:lpstr>Google Analytics &amp; Team Formation</vt:lpstr>
      <vt:lpstr>Brazilian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249</cp:revision>
  <cp:lastPrinted>2012-09-07T16:23:41Z</cp:lastPrinted>
  <dcterms:created xsi:type="dcterms:W3CDTF">1999-01-01T06:09:50Z</dcterms:created>
  <dcterms:modified xsi:type="dcterms:W3CDTF">2022-04-06T21:18:20Z</dcterms:modified>
</cp:coreProperties>
</file>