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9" r:id="rId2"/>
    <p:sldId id="340" r:id="rId3"/>
    <p:sldId id="345" r:id="rId4"/>
    <p:sldId id="346" r:id="rId5"/>
    <p:sldId id="347" r:id="rId6"/>
    <p:sldId id="439" r:id="rId7"/>
    <p:sldId id="348" r:id="rId8"/>
    <p:sldId id="441" r:id="rId9"/>
    <p:sldId id="442" r:id="rId10"/>
    <p:sldId id="440" r:id="rId11"/>
    <p:sldId id="443" r:id="rId12"/>
    <p:sldId id="349" r:id="rId13"/>
    <p:sldId id="444" r:id="rId14"/>
    <p:sldId id="445" r:id="rId15"/>
    <p:sldId id="416" r:id="rId16"/>
    <p:sldId id="435" r:id="rId17"/>
    <p:sldId id="438" r:id="rId18"/>
    <p:sldId id="350" r:id="rId19"/>
    <p:sldId id="352" r:id="rId20"/>
    <p:sldId id="351" r:id="rId21"/>
    <p:sldId id="353" r:id="rId22"/>
    <p:sldId id="354" r:id="rId23"/>
    <p:sldId id="355" r:id="rId24"/>
    <p:sldId id="356" r:id="rId2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>
        <p:scale>
          <a:sx n="100" d="100"/>
          <a:sy n="100" d="100"/>
        </p:scale>
        <p:origin x="151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Regression Example Factory production cost example</a:t>
            </a:r>
          </a:p>
          <a:p>
            <a:pPr lvl="2"/>
            <a:r>
              <a:rPr lang="en-US" dirty="0"/>
              <a:t>Factory cost = b0 + b1*Production</a:t>
            </a:r>
          </a:p>
          <a:p>
            <a:pPr lvl="2"/>
            <a:r>
              <a:rPr lang="en-US" dirty="0"/>
              <a:t>Intercept – fixed costs of factory</a:t>
            </a:r>
          </a:p>
          <a:p>
            <a:pPr lvl="2"/>
            <a:r>
              <a:rPr lang="en-US" dirty="0"/>
              <a:t>Coefficient of variable – variable cost of factory</a:t>
            </a:r>
          </a:p>
          <a:p>
            <a:pPr lvl="1"/>
            <a:r>
              <a:rPr lang="en-US" dirty="0"/>
              <a:t>Hourly wage example</a:t>
            </a:r>
          </a:p>
          <a:p>
            <a:pPr lvl="2"/>
            <a:r>
              <a:rPr lang="en-US" dirty="0"/>
              <a:t>Hourly wage = b0 + b1*Experience + b2*Education</a:t>
            </a:r>
          </a:p>
          <a:p>
            <a:pPr lvl="2"/>
            <a:r>
              <a:rPr lang="en-US" dirty="0"/>
              <a:t>Intercept – what does it represent?</a:t>
            </a:r>
          </a:p>
          <a:p>
            <a:pPr lvl="2"/>
            <a:r>
              <a:rPr lang="en-US" dirty="0"/>
              <a:t>Coefficient of Experience – what does it represent?</a:t>
            </a:r>
          </a:p>
          <a:p>
            <a:pPr lvl="2"/>
            <a:r>
              <a:rPr lang="en-US" dirty="0"/>
              <a:t>Coefficient of Education – what does it represent?</a:t>
            </a:r>
          </a:p>
          <a:p>
            <a:r>
              <a:rPr lang="en-US" dirty="0"/>
              <a:t>Exponential regression</a:t>
            </a:r>
          </a:p>
          <a:p>
            <a:pPr lvl="1"/>
            <a:r>
              <a:rPr lang="en-US" sz="1800" dirty="0"/>
              <a:t>Compounded growth</a:t>
            </a:r>
          </a:p>
          <a:p>
            <a:r>
              <a:rPr lang="en-US" dirty="0"/>
              <a:t>Power regression</a:t>
            </a:r>
          </a:p>
          <a:p>
            <a:pPr lvl="1"/>
            <a:r>
              <a:rPr lang="en-US" sz="1800" dirty="0"/>
              <a:t>Learning curve or economies of scale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3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&amp; moving average</a:t>
            </a:r>
          </a:p>
          <a:p>
            <a:pPr lvl="1"/>
            <a:r>
              <a:rPr lang="en-US" dirty="0"/>
              <a:t>Smooths seasonality</a:t>
            </a:r>
          </a:p>
          <a:p>
            <a:r>
              <a:rPr lang="en-US" dirty="0"/>
              <a:t>Forecasting: projects trends into the future</a:t>
            </a:r>
          </a:p>
          <a:p>
            <a:pPr lvl="1"/>
            <a:r>
              <a:rPr lang="en-US" dirty="0"/>
              <a:t>Preserves trend and seasonality</a:t>
            </a:r>
          </a:p>
          <a:p>
            <a:pPr lvl="1"/>
            <a:r>
              <a:rPr lang="en-US" dirty="0"/>
              <a:t>Accommodates missing data and duplicate data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0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Multivariate regression has two or more X variables.</a:t>
            </a:r>
          </a:p>
          <a:p>
            <a:r>
              <a:rPr lang="en-US" sz="2800" dirty="0"/>
              <a:t>Multivariate regression measures the direction and magnitude of change of a dependent (Y) variable when </a:t>
            </a:r>
            <a:r>
              <a:rPr lang="en-US" sz="2800" b="1" dirty="0"/>
              <a:t>each</a:t>
            </a:r>
            <a:r>
              <a:rPr lang="en-US" sz="2800" dirty="0"/>
              <a:t> independent (X) variable changes.</a:t>
            </a:r>
          </a:p>
          <a:p>
            <a:pPr lvl="1"/>
            <a:r>
              <a:rPr lang="en-US" sz="2400" dirty="0"/>
              <a:t>First, check the significance of F (also called the </a:t>
            </a:r>
            <a:r>
              <a:rPr lang="en-US" sz="2400" i="1" dirty="0"/>
              <a:t>p</a:t>
            </a:r>
            <a:r>
              <a:rPr lang="en-US" sz="2400" dirty="0"/>
              <a:t> value of the F-statistic).</a:t>
            </a:r>
          </a:p>
          <a:p>
            <a:pPr lvl="2"/>
            <a:r>
              <a:rPr lang="en-US" sz="2000" dirty="0"/>
              <a:t>If it is 0.05 or less, then the equation is significant, you can interpret it.</a:t>
            </a:r>
          </a:p>
          <a:p>
            <a:pPr lvl="2"/>
            <a:r>
              <a:rPr lang="en-US" sz="2000" dirty="0"/>
              <a:t>If it is more than 0.05, then the equation is not significant, and you can say nothing.</a:t>
            </a:r>
          </a:p>
          <a:p>
            <a:pPr lvl="1"/>
            <a:r>
              <a:rPr lang="en-US" sz="2400" dirty="0"/>
              <a:t>Second, interpret the R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  <a:p>
            <a:pPr lvl="2"/>
            <a:r>
              <a:rPr lang="en-US" sz="2000" dirty="0"/>
              <a:t>The R</a:t>
            </a:r>
            <a:r>
              <a:rPr lang="en-US" sz="2000" baseline="30000" dirty="0"/>
              <a:t>2</a:t>
            </a:r>
            <a:r>
              <a:rPr lang="en-US" sz="2000" dirty="0"/>
              <a:t> measures the percent of change in Y explained by the change in X.</a:t>
            </a:r>
          </a:p>
          <a:p>
            <a:pPr lvl="1"/>
            <a:r>
              <a:rPr lang="en-US" sz="2400" dirty="0"/>
              <a:t>Third, check the </a:t>
            </a:r>
            <a:r>
              <a:rPr lang="en-US" sz="2400" i="1" dirty="0"/>
              <a:t>p</a:t>
            </a:r>
            <a:r>
              <a:rPr lang="en-US" sz="2400" dirty="0"/>
              <a:t> value of the coefficient.</a:t>
            </a:r>
          </a:p>
          <a:p>
            <a:pPr lvl="2"/>
            <a:r>
              <a:rPr lang="en-US" sz="2000" dirty="0"/>
              <a:t>If it is 0.05 or less, then the coefficient is significant, and you can interpret it.</a:t>
            </a:r>
          </a:p>
          <a:p>
            <a:pPr lvl="2"/>
            <a:r>
              <a:rPr lang="en-US" sz="2000" dirty="0"/>
              <a:t>If it is more than 0.05, then the coefficient is not significant, and you can say nothing.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A prediction model allows you to estimate the outcome of a model (dependent variable) when the X-variables (independent variables) take on specific values.</a:t>
            </a:r>
          </a:p>
          <a:p>
            <a:r>
              <a:rPr lang="en-US" sz="3600" dirty="0"/>
              <a:t>A sensitivity analysis estimates predictions for a range of values.</a:t>
            </a:r>
          </a:p>
          <a:p>
            <a:r>
              <a:rPr lang="en-US" sz="3600" dirty="0"/>
              <a:t>Conditional formatting can highlight low to high values using colors, icons, and bar graphs.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Categorical variables are variables that have labels instead of numbers.</a:t>
            </a:r>
          </a:p>
          <a:p>
            <a:pPr lvl="1"/>
            <a:r>
              <a:rPr lang="en-US" sz="1800" dirty="0"/>
              <a:t>For example, a university rank can be assistant professor, associate professor, or professor.</a:t>
            </a:r>
          </a:p>
          <a:p>
            <a:r>
              <a:rPr lang="en-US" sz="2000" dirty="0"/>
              <a:t>Categorical variables can be included in a regression by converting them to dummy variables.</a:t>
            </a:r>
          </a:p>
          <a:p>
            <a:pPr lvl="1"/>
            <a:r>
              <a:rPr lang="en-US" sz="1800" dirty="0"/>
              <a:t>A dummy variable is either 0 or 1.</a:t>
            </a:r>
          </a:p>
          <a:p>
            <a:r>
              <a:rPr lang="en-US" sz="2000" dirty="0"/>
              <a:t>There are always n-1 dummies for n categories.</a:t>
            </a:r>
          </a:p>
          <a:p>
            <a:pPr lvl="1"/>
            <a:r>
              <a:rPr lang="en-US" sz="1800" dirty="0"/>
              <a:t>If there are five vegetables, then there are four dummy variables for vegetables.</a:t>
            </a:r>
          </a:p>
          <a:p>
            <a:pPr lvl="1"/>
            <a:r>
              <a:rPr lang="en-US" sz="1800" dirty="0"/>
              <a:t>For the dummy variable Carrot, Carrot = 1 if it is a carrot and Carrot = 0 if it’s another vegetable.</a:t>
            </a:r>
          </a:p>
          <a:p>
            <a:r>
              <a:rPr lang="en-US" sz="2000" dirty="0"/>
              <a:t>There will be one category missing in the regression; its value is part of the intercept, called the base case.</a:t>
            </a:r>
          </a:p>
          <a:p>
            <a:r>
              <a:rPr lang="en-US" sz="2000" dirty="0"/>
              <a:t>Other categories have an intercept, which is the base case plus the coefficient for that category’s dummy.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6FD1-15B4-4536-913A-CACDB8D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2ED8-E7D4-4111-BD74-D9B34958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know that there are three kinds of statisticians:</a:t>
            </a:r>
          </a:p>
          <a:p>
            <a:pPr marL="0" indent="0">
              <a:buNone/>
            </a:pPr>
            <a:r>
              <a:rPr lang="en-US" dirty="0"/>
              <a:t>those that can count</a:t>
            </a:r>
          </a:p>
          <a:p>
            <a:pPr marL="0" indent="0">
              <a:buNone/>
            </a:pPr>
            <a:r>
              <a:rPr lang="en-US" dirty="0"/>
              <a:t>and those that can't.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016D3-E866-4004-B1DE-B0307498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F4E5-E357-4198-955B-1A163702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8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asked my dad if he knew any excel formulas.</a:t>
            </a:r>
          </a:p>
          <a:p>
            <a:pPr marL="0" indent="0">
              <a:buNone/>
            </a:pPr>
            <a:r>
              <a:rPr lang="en-US" dirty="0"/>
              <a:t>He said yeah, sum.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does a spreadsheet look so lifelike?</a:t>
            </a:r>
          </a:p>
          <a:p>
            <a:pPr marL="0" indent="0">
              <a:buNone/>
            </a:pPr>
            <a:r>
              <a:rPr lang="en-US" dirty="0"/>
              <a:t>Because it's made of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indent="-342900">
              <a:buClr>
                <a:schemeClr val="tx2"/>
              </a:buClr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Wal-Mart: keep analytics techniques secret (consumer choice and human resources)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ABB: implement analytics fast (customer choice)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Procter &amp; Gamble: apply to the right problem (reengineer the supply chain)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American Airlines (Sabre): data is more important (schedules)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Amazon: become data driven (algorithms)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 Access</a:t>
            </a:r>
          </a:p>
          <a:p>
            <a:r>
              <a:rPr lang="en-US" dirty="0"/>
              <a:t>Teams</a:t>
            </a:r>
          </a:p>
          <a:p>
            <a:r>
              <a:rPr lang="en-US" dirty="0"/>
              <a:t>Homework #1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Sustaining an Analytics Advantage</a:t>
            </a:r>
          </a:p>
          <a:p>
            <a:pPr lvl="1"/>
            <a:r>
              <a:rPr lang="en-US" dirty="0"/>
              <a:t>Creating Business Values with Analytics</a:t>
            </a:r>
          </a:p>
          <a:p>
            <a:pPr lvl="1"/>
            <a:r>
              <a:rPr lang="en-US" dirty="0"/>
              <a:t>Raising the Bar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does not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capability to change and innovate does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is becoming a competitive necessity; ATM machines were initially a competitive advantage, now are a competitive necessity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Barclays Bank, London, 1967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Chemical Bank, Rockville Centre, New York, 1969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2"/>
            <a:r>
              <a:rPr lang="en-US" dirty="0"/>
              <a:t>Information management: develop enterprise wide data systems</a:t>
            </a:r>
          </a:p>
          <a:p>
            <a:pPr lvl="2"/>
            <a:r>
              <a:rPr lang="en-US" dirty="0"/>
              <a:t>Analytics: developing functional expertise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pPr lvl="2"/>
            <a:r>
              <a:rPr lang="en-US" dirty="0"/>
              <a:t>Information management: break down cultural barriers, leverage customer focused data (expand sales)</a:t>
            </a:r>
          </a:p>
          <a:p>
            <a:pPr lvl="2"/>
            <a:r>
              <a:rPr lang="en-US" dirty="0"/>
              <a:t>Analytics: leverage algorithms to optimize activities (order placement, fulfillment, shipping, delivery)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0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2"/>
            <a:r>
              <a:rPr lang="en-US" dirty="0" err="1"/>
              <a:t>StyleSeek</a:t>
            </a:r>
            <a:r>
              <a:rPr lang="en-US" dirty="0"/>
              <a:t>: sold their technology to partners</a:t>
            </a:r>
          </a:p>
          <a:p>
            <a:pPr lvl="2"/>
            <a:r>
              <a:rPr lang="en-US" dirty="0" err="1"/>
              <a:t>Entravision</a:t>
            </a:r>
            <a:r>
              <a:rPr lang="en-US" dirty="0"/>
              <a:t>: expanded beyond media spots to information services for the Latino market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pPr lvl="2"/>
            <a:r>
              <a:rPr lang="en-US" dirty="0" err="1"/>
              <a:t>MillerCoors</a:t>
            </a:r>
            <a:r>
              <a:rPr lang="en-US" dirty="0"/>
              <a:t>: applied analytics to identify efficiencies with the joint venture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Analytics, </a:t>
            </a:r>
            <a:br>
              <a:rPr lang="en-US" dirty="0"/>
            </a:br>
            <a:r>
              <a:rPr lang="en-US" dirty="0"/>
              <a:t>Team Formation &amp; 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An account will be set up with your access</a:t>
            </a:r>
          </a:p>
          <a:p>
            <a:pPr lvl="1"/>
            <a:r>
              <a:rPr lang="en-US" dirty="0"/>
              <a:t>You might receive an email when your access is authorized</a:t>
            </a:r>
          </a:p>
          <a:p>
            <a:pPr lvl="1"/>
            <a:r>
              <a:rPr lang="en-US" dirty="0"/>
              <a:t>Log into Google analytics with NetID@g.syr.edu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r>
              <a:rPr lang="en-US" dirty="0"/>
              <a:t>Homework #1 – Pivot Tables &amp; Charts, Correlation, Regression</a:t>
            </a:r>
          </a:p>
          <a:p>
            <a:pPr lvl="1"/>
            <a:r>
              <a:rPr lang="en-US" dirty="0"/>
              <a:t>due before class in Week 4 live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Manager (supplemental)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Multiple inputs, multiple outputs, multiple scenarios</a:t>
            </a:r>
          </a:p>
          <a:p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Statistics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Mean, median, mode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Skewness: curve is shifted left or right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Kurtosis: curve is peaked higher or lower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Standard deviation: measure of spread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Range: highest minus lowest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Correlation</a:t>
            </a:r>
          </a:p>
          <a:p>
            <a:pPr lvl="1"/>
            <a:r>
              <a:rPr lang="en-US" sz="2400" dirty="0"/>
              <a:t>Measures direction and strength of relationship</a:t>
            </a:r>
            <a:endParaRPr lang="en-US" sz="2200" dirty="0"/>
          </a:p>
          <a:p>
            <a:pPr lvl="1"/>
            <a:r>
              <a:rPr lang="en-US" sz="2400" dirty="0"/>
              <a:t>Positive correlation: move in same direction</a:t>
            </a:r>
          </a:p>
          <a:p>
            <a:pPr lvl="1"/>
            <a:r>
              <a:rPr lang="en-US" sz="2400" dirty="0"/>
              <a:t>Negative correlation: move in opposite direction</a:t>
            </a:r>
          </a:p>
          <a:p>
            <a:pPr lvl="1"/>
            <a:r>
              <a:rPr lang="en-US" sz="2400" dirty="0"/>
              <a:t>Correlations range from -1 to +1</a:t>
            </a:r>
          </a:p>
          <a:p>
            <a:pPr lvl="1"/>
            <a:r>
              <a:rPr lang="en-US" sz="2400" dirty="0"/>
              <a:t>Correlations close to zero are weak</a:t>
            </a:r>
          </a:p>
          <a:p>
            <a:pPr lvl="1"/>
            <a:r>
              <a:rPr lang="en-US" sz="2400" dirty="0"/>
              <a:t>Correlations far from zero are strong</a:t>
            </a:r>
          </a:p>
          <a:p>
            <a:pPr lvl="1"/>
            <a:r>
              <a:rPr lang="en-US" sz="2400" dirty="0"/>
              <a:t>Correlation does not measure how much each variable changes, just the direction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versus regression</a:t>
            </a:r>
          </a:p>
          <a:p>
            <a:pPr lvl="1"/>
            <a:r>
              <a:rPr lang="en-US" sz="2400" dirty="0"/>
              <a:t>If one variable changes, does the other variable go up or down? (correlation = direction only)</a:t>
            </a:r>
          </a:p>
          <a:p>
            <a:pPr lvl="1"/>
            <a:r>
              <a:rPr lang="en-US" sz="2400" dirty="0"/>
              <a:t>If one variable changes, what is the direction of change and how much does the other change? (regression = direction and magnitude)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dirty="0"/>
              <a:t>Regression measures the direction and magnitude of change of a dependent variable (Y) when an independent variable (X) changes</a:t>
            </a:r>
          </a:p>
          <a:p>
            <a:r>
              <a:rPr lang="en-US" sz="3400" dirty="0"/>
              <a:t>First, check the significance of F (also called the </a:t>
            </a:r>
            <a:r>
              <a:rPr lang="en-US" sz="3400" i="1" dirty="0"/>
              <a:t>p</a:t>
            </a:r>
            <a:r>
              <a:rPr lang="en-US" sz="3400" dirty="0"/>
              <a:t> value of the F-statistic).</a:t>
            </a:r>
          </a:p>
          <a:p>
            <a:pPr lvl="1"/>
            <a:r>
              <a:rPr lang="en-US" sz="2500" dirty="0"/>
              <a:t>If it is 0.05 or less, then the equation is </a:t>
            </a:r>
            <a:r>
              <a:rPr lang="en-US" sz="2500" dirty="0" err="1"/>
              <a:t>significant,you</a:t>
            </a:r>
            <a:r>
              <a:rPr lang="en-US" sz="2500" dirty="0"/>
              <a:t> can interpret it.</a:t>
            </a:r>
          </a:p>
          <a:p>
            <a:pPr lvl="1"/>
            <a:r>
              <a:rPr lang="en-US" sz="2500" dirty="0"/>
              <a:t>If it is more than 0.05, then the equation is not significant, and you can say nothing.</a:t>
            </a:r>
          </a:p>
          <a:p>
            <a:r>
              <a:rPr lang="en-US" sz="3400" dirty="0"/>
              <a:t>Second, interpret the R</a:t>
            </a:r>
            <a:r>
              <a:rPr lang="en-US" sz="3400" baseline="30000" dirty="0"/>
              <a:t>2</a:t>
            </a:r>
            <a:r>
              <a:rPr lang="en-US" sz="3400" dirty="0"/>
              <a:t>.</a:t>
            </a:r>
          </a:p>
          <a:p>
            <a:pPr lvl="1"/>
            <a:r>
              <a:rPr lang="en-US" sz="2500" dirty="0"/>
              <a:t>The R</a:t>
            </a:r>
            <a:r>
              <a:rPr lang="en-US" sz="2500" baseline="30000" dirty="0"/>
              <a:t>2</a:t>
            </a:r>
            <a:r>
              <a:rPr lang="en-US" sz="2500" dirty="0"/>
              <a:t> measures the percent of change in Y explained by the change in X.</a:t>
            </a:r>
          </a:p>
          <a:p>
            <a:r>
              <a:rPr lang="en-US" sz="3400" dirty="0"/>
              <a:t>Third, check the </a:t>
            </a:r>
            <a:r>
              <a:rPr lang="en-US" sz="3400" i="1" dirty="0"/>
              <a:t>p</a:t>
            </a:r>
            <a:r>
              <a:rPr lang="en-US" sz="3400" dirty="0"/>
              <a:t> value of the coefficient.</a:t>
            </a:r>
          </a:p>
          <a:p>
            <a:pPr lvl="1"/>
            <a:r>
              <a:rPr lang="en-US" sz="2500" dirty="0"/>
              <a:t>If it is 0.05 or less, then the coefficient is significant, and you can interpret it.</a:t>
            </a:r>
          </a:p>
          <a:p>
            <a:pPr lvl="1"/>
            <a:r>
              <a:rPr lang="en-US" sz="2500" dirty="0"/>
              <a:t>If it is more than 0.05, then the coefficient is not significant, and you can say nothing.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/>
              <a:t>Linear Regression Assumptions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Linear regression is only valid if the following assumptions are true: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800" dirty="0"/>
              <a:t>The relationship between X and Y is linear.</a:t>
            </a:r>
          </a:p>
          <a:p>
            <a:pPr lvl="1"/>
            <a:r>
              <a:rPr lang="en-US" sz="2400" dirty="0"/>
              <a:t>This assumption is violated when you have nonlinear data; this is called nonlinearity.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 err="1"/>
              <a:t>Xs</a:t>
            </a:r>
            <a:r>
              <a:rPr lang="en-US" sz="2800" dirty="0"/>
              <a:t> are fixed numbers, not random variables (</a:t>
            </a:r>
            <a:r>
              <a:rPr lang="en-US" sz="2800" dirty="0" err="1"/>
              <a:t>nonstochastic</a:t>
            </a:r>
            <a:r>
              <a:rPr lang="en-US" sz="2800" dirty="0"/>
              <a:t>) and not related to each other (i.e., independent: </a:t>
            </a:r>
            <a:r>
              <a:rPr lang="en-US" sz="2800" dirty="0" err="1"/>
              <a:t>Corr</a:t>
            </a:r>
            <a:r>
              <a:rPr lang="en-US" sz="2800" dirty="0"/>
              <a:t>(X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) = 0).</a:t>
            </a:r>
          </a:p>
          <a:p>
            <a:pPr lvl="1"/>
            <a:r>
              <a:rPr lang="en-US" sz="2400" dirty="0"/>
              <a:t>This assumption is violated when two or more X variables are correlated; this is called multicollinearity.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457200">
              <a:buFont typeface="+mj-lt"/>
              <a:buAutoNum type="arabicPeriod" startAt="3"/>
            </a:pPr>
            <a:r>
              <a:rPr lang="en-US" sz="2800" dirty="0"/>
              <a:t>The error terms (also called residuals):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Have zero mean and constant variance: E(</a:t>
            </a:r>
            <a:r>
              <a:rPr lang="en-US" sz="2400" dirty="0">
                <a:sym typeface="Symbol" panose="05050102010706020507" pitchFamily="18" charset="2"/>
              </a:rPr>
              <a:t></a:t>
            </a:r>
            <a:r>
              <a:rPr lang="en-US" sz="2400" baseline="-25000" dirty="0" err="1"/>
              <a:t>i</a:t>
            </a:r>
            <a:r>
              <a:rPr lang="en-US" sz="2400" dirty="0"/>
              <a:t>) = 0, V(</a:t>
            </a:r>
            <a:r>
              <a:rPr lang="en-US" sz="2400" dirty="0">
                <a:sym typeface="Symbol" panose="05050102010706020507" pitchFamily="18" charset="2"/>
              </a:rPr>
              <a:t></a:t>
            </a:r>
            <a:r>
              <a:rPr lang="en-US" sz="2400" baseline="-25000" dirty="0" err="1"/>
              <a:t>i</a:t>
            </a:r>
            <a:r>
              <a:rPr lang="en-US" sz="2400" dirty="0"/>
              <a:t>) =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n-US" sz="2400" baseline="30000" dirty="0"/>
              <a:t>2</a:t>
            </a:r>
          </a:p>
          <a:p>
            <a:pPr lvl="2"/>
            <a:r>
              <a:rPr lang="en-US" sz="2000" dirty="0"/>
              <a:t>This assumption is violated when the spread of residuals increases or decreases when X changes; this is called heteroscedasticity. The residuals often appear as a wedge or sideways V shape.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Are independent: </a:t>
            </a:r>
            <a:r>
              <a:rPr lang="en-US" sz="2400" dirty="0" err="1"/>
              <a:t>Cov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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</a:t>
            </a:r>
            <a:r>
              <a:rPr lang="en-US" sz="2400" baseline="-25000" dirty="0"/>
              <a:t>j</a:t>
            </a:r>
            <a:r>
              <a:rPr lang="en-US" sz="2400" dirty="0"/>
              <a:t>) = 0</a:t>
            </a:r>
          </a:p>
          <a:p>
            <a:pPr lvl="2"/>
            <a:r>
              <a:rPr lang="en-US" sz="2000" dirty="0"/>
              <a:t>This assumption is violated when the residuals are correlated as X changes; this is called serial correlation. The residuals often appear as a U shape or upside-down U shape.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Are normally distributed: </a:t>
            </a:r>
            <a:r>
              <a:rPr lang="en-US" sz="2400" dirty="0">
                <a:sym typeface="Symbol" panose="05050102010706020507" pitchFamily="18" charset="2"/>
              </a:rPr>
              <a:t></a:t>
            </a:r>
            <a:r>
              <a:rPr lang="en-US" sz="2400" dirty="0"/>
              <a:t>N(0,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This assumption is violated when one or more data points are far from the regression line; this is called an outlier.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12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5631</TotalTime>
  <Words>1678</Words>
  <Application>Microsoft Office PowerPoint</Application>
  <PresentationFormat>On-screen Show (4:3)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Trebuchet MS</vt:lpstr>
      <vt:lpstr>Berlin</vt:lpstr>
      <vt:lpstr>SCM 651: Business Analytics</vt:lpstr>
      <vt:lpstr>Agenda</vt:lpstr>
      <vt:lpstr>Google Analytics,  Team Formation &amp; Homework #1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Week 2 - Review</vt:lpstr>
      <vt:lpstr>Statisticians</vt:lpstr>
      <vt:lpstr>Excel</vt:lpstr>
      <vt:lpstr>Excel</vt:lpstr>
      <vt:lpstr>Article #1: Sustaining an Analytics Advantage</vt:lpstr>
      <vt:lpstr>Article #1: Sustaining an Analytics Advantage</vt:lpstr>
      <vt:lpstr>Article #1: Sustaining an Analytics Advantage</vt:lpstr>
      <vt:lpstr>Article #2: Creating Business Value with Analytics</vt:lpstr>
      <vt:lpstr>Article #2: Creating Business Value with Analytics</vt:lpstr>
      <vt:lpstr>Article #3: Raising the Bar with Analytics</vt:lpstr>
      <vt:lpstr>Article #3: Raising the Bar with Analytics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241</cp:revision>
  <cp:lastPrinted>2012-09-07T16:23:41Z</cp:lastPrinted>
  <dcterms:created xsi:type="dcterms:W3CDTF">1999-01-01T06:09:50Z</dcterms:created>
  <dcterms:modified xsi:type="dcterms:W3CDTF">2022-04-13T22:46:40Z</dcterms:modified>
</cp:coreProperties>
</file>