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9" r:id="rId2"/>
    <p:sldId id="340" r:id="rId3"/>
    <p:sldId id="348" r:id="rId4"/>
    <p:sldId id="525" r:id="rId5"/>
    <p:sldId id="524" r:id="rId6"/>
    <p:sldId id="526" r:id="rId7"/>
    <p:sldId id="527" r:id="rId8"/>
    <p:sldId id="358" r:id="rId9"/>
    <p:sldId id="359" r:id="rId10"/>
    <p:sldId id="360" r:id="rId11"/>
    <p:sldId id="406" r:id="rId12"/>
    <p:sldId id="523" r:id="rId13"/>
    <p:sldId id="350" r:id="rId14"/>
    <p:sldId id="352" r:id="rId15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71" d="100"/>
          <a:sy n="71" d="100"/>
        </p:scale>
        <p:origin x="66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oas_GXSou8#t=14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Analytics: Behavior</a:t>
            </a:r>
          </a:p>
          <a:p>
            <a:pPr lvl="1"/>
            <a:r>
              <a:rPr lang="en-US" dirty="0"/>
              <a:t>Site content (ability to drill down to each web page for page views, average time on page, bounce rate, exit %)</a:t>
            </a:r>
          </a:p>
          <a:p>
            <a:pPr lvl="1"/>
            <a:r>
              <a:rPr lang="en-US" dirty="0"/>
              <a:t>Landing pages (first page viewed by user)</a:t>
            </a:r>
          </a:p>
          <a:p>
            <a:pPr lvl="1"/>
            <a:r>
              <a:rPr lang="en-US" dirty="0"/>
              <a:t>Exit pages (last page viewed by user)</a:t>
            </a:r>
          </a:p>
          <a:p>
            <a:pPr lvl="1"/>
            <a:r>
              <a:rPr lang="en-US" dirty="0"/>
              <a:t>Site speed, page timings, speed suggestions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6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a trampoline and </a:t>
            </a:r>
            <a:br>
              <a:rPr lang="en-US" dirty="0"/>
            </a:br>
            <a:r>
              <a:rPr lang="en-US" dirty="0"/>
              <a:t>a bad website have in common?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9DCAD9-86BB-4705-8C2A-B52DE0B85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Trampoline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F2C692-BFE4-456F-88A1-1F33D8AF4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Bad Website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79DFF53-1894-4AFD-B94B-F1AEC52FAD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32248" y="3030538"/>
            <a:ext cx="3024241" cy="29051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30" name="Picture 6" descr="Image result for trampoline jumping">
            <a:extLst>
              <a:ext uri="{FF2B5EF4-FFF2-40B4-BE49-F238E27FC236}">
                <a16:creationId xmlns:a16="http://schemas.microsoft.com/office/drawing/2014/main" id="{AC307F9F-7CD3-41B5-8A28-07E9A4424B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51" y="3459480"/>
            <a:ext cx="2967379" cy="19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73DB6E-E4F0-4FFE-BC3A-8334CD289B83}"/>
              </a:ext>
            </a:extLst>
          </p:cNvPr>
          <p:cNvSpPr txBox="1"/>
          <p:nvPr/>
        </p:nvSpPr>
        <p:spPr>
          <a:xfrm>
            <a:off x="2215160" y="1985287"/>
            <a:ext cx="4160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high bounce rate!</a:t>
            </a:r>
          </a:p>
        </p:txBody>
      </p:sp>
    </p:spTree>
    <p:extLst>
      <p:ext uri="{BB962C8B-B14F-4D97-AF65-F5344CB8AC3E}">
        <p14:creationId xmlns:p14="http://schemas.microsoft.com/office/powerpoint/2010/main" val="123926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16C9-2129-4A20-8562-31B4F50D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-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8357-3F1F-498E-8863-1373D9610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Video: Hal Varian, </a:t>
            </a:r>
            <a:r>
              <a:rPr lang="en-US"/>
              <a:t>Google Trends</a:t>
            </a:r>
            <a:endParaRPr lang="en-US" dirty="0"/>
          </a:p>
          <a:p>
            <a:pPr lvl="1"/>
            <a:r>
              <a:rPr lang="en-US" sz="1800" dirty="0">
                <a:hlinkClick r:id="rId2"/>
              </a:rPr>
              <a:t>https://www.youtube.com/watch?v=poas_GXSou8#t=142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4471E-04FF-42C3-9DCB-EA1F3A8F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EF0C0-A33C-48E6-ABCD-933F8A8B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6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Web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Web Analytics: Enhancing Customer Relationship Management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the four main categories of metrics and relate to the Google analytics lessons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Website usability; Traffic sources; Visitor profiles; Conversion statistics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the common techniques for Web analytics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Clustering/classification; Association rules; Path analysis; Sequential patterns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business applications of web analytics?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How eBay Uses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How eBay Uses Data and Analytics to Get Closer to Its (Massive) Customer Base</a:t>
            </a:r>
          </a:p>
          <a:p>
            <a:pPr lvl="1"/>
            <a:r>
              <a:rPr lang="en-US" sz="2400" dirty="0"/>
              <a:t>What is an A/B test and what is its purpose?</a:t>
            </a:r>
          </a:p>
          <a:p>
            <a:pPr lvl="1"/>
            <a:r>
              <a:rPr lang="en-US" sz="2400" dirty="0"/>
              <a:t>Describe the three biggest challenges of web data</a:t>
            </a:r>
          </a:p>
          <a:p>
            <a:pPr lvl="2"/>
            <a:r>
              <a:rPr lang="en-US" sz="2000" dirty="0"/>
              <a:t>Data at a large scale</a:t>
            </a:r>
          </a:p>
          <a:p>
            <a:pPr lvl="2"/>
            <a:r>
              <a:rPr lang="en-US" sz="2000" dirty="0"/>
              <a:t>Collecting the right data</a:t>
            </a:r>
          </a:p>
          <a:p>
            <a:pPr lvl="2"/>
            <a:r>
              <a:rPr lang="en-US" sz="2000" dirty="0"/>
              <a:t>New kinds of data</a:t>
            </a:r>
          </a:p>
          <a:p>
            <a:pPr lvl="1"/>
            <a:r>
              <a:rPr lang="en-US" sz="2400" dirty="0"/>
              <a:t>How can Power Sellers use data better?</a:t>
            </a:r>
          </a:p>
          <a:p>
            <a:pPr lvl="1"/>
            <a:r>
              <a:rPr lang="en-US" sz="2400" dirty="0"/>
              <a:t>Why are web analytics better than surveys?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1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336873"/>
            <a:ext cx="6887389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Google Analytics Access</a:t>
            </a:r>
          </a:p>
          <a:p>
            <a:pPr lvl="1"/>
            <a:r>
              <a:rPr lang="en-US" dirty="0"/>
              <a:t>Required for Homework #2</a:t>
            </a:r>
          </a:p>
          <a:p>
            <a:r>
              <a:rPr lang="en-US" dirty="0"/>
              <a:t>Homework #1</a:t>
            </a:r>
          </a:p>
          <a:p>
            <a:pPr lvl="1"/>
            <a:r>
              <a:rPr lang="en-US" dirty="0"/>
              <a:t>due before class in Week 4 live session (next week)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Web Analytics: Enhancing Customer Relationship Management</a:t>
            </a:r>
          </a:p>
          <a:p>
            <a:pPr lvl="1"/>
            <a:r>
              <a:rPr lang="en-US" dirty="0"/>
              <a:t>How eBay Uses Data and Analytics to Get Closer to Its (Massive) Customer Base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Google Analytics purpose</a:t>
            </a:r>
          </a:p>
          <a:p>
            <a:pPr lvl="1"/>
            <a:r>
              <a:rPr lang="en-US" sz="2400" dirty="0"/>
              <a:t>Allows a website owner to track and analyze traffic</a:t>
            </a:r>
          </a:p>
          <a:p>
            <a:pPr lvl="1"/>
            <a:r>
              <a:rPr lang="en-US" sz="2400" dirty="0"/>
              <a:t>When someone visits a website, their IP address, location, and computer settings are transmitted to the website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4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Google Analytics: general measures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Sessions: number of times the site was visited (does not count pages)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Users: number of unique users identified by IP addresses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Pageviews: number of individual web pages viewed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Pages/Session: average number of pages viewed in a session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Avg. Session Duration: time spent on website before leaving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Bounce Rate: percentage of visitors who do not visit a second page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</a:rPr>
              <a:t>% New Sessions: percentage of sessions with new users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EF16-773E-4C67-A286-2D8B8492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1076-F4CF-472E-875E-BEEB5F0B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Google Analytics: audience</a:t>
            </a:r>
          </a:p>
          <a:p>
            <a:pPr lvl="1"/>
            <a:r>
              <a:rPr lang="en-US" sz="2400" dirty="0"/>
              <a:t>Languages</a:t>
            </a:r>
          </a:p>
          <a:p>
            <a:pPr lvl="1"/>
            <a:r>
              <a:rPr lang="en-US" sz="2400" dirty="0"/>
              <a:t>Locations: Countries, states, cities</a:t>
            </a:r>
          </a:p>
          <a:p>
            <a:pPr lvl="1"/>
            <a:r>
              <a:rPr lang="en-US" sz="2400" dirty="0"/>
              <a:t>System: Browser, operating system</a:t>
            </a:r>
          </a:p>
          <a:p>
            <a:pPr lvl="1"/>
            <a:r>
              <a:rPr lang="en-US" sz="2400" dirty="0"/>
              <a:t>Mobile: operating system, screen resolution</a:t>
            </a:r>
          </a:p>
          <a:p>
            <a:pPr lvl="1"/>
            <a:r>
              <a:rPr lang="en-US" sz="2400" dirty="0"/>
              <a:t>Demographics: Age, Gender</a:t>
            </a:r>
          </a:p>
          <a:p>
            <a:pPr lvl="1"/>
            <a:r>
              <a:rPr lang="en-US" sz="2400" dirty="0"/>
              <a:t>Interests: affinity categories, markets</a:t>
            </a:r>
          </a:p>
          <a:p>
            <a:pPr lvl="1"/>
            <a:r>
              <a:rPr lang="en-US" sz="2400" dirty="0"/>
              <a:t>Geographic: languages, countries, continents, cities (note some redundant information from before)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B8E23-DBE2-4AA6-93AC-F4382AAD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8F05F-DCC4-4328-BB00-83445CE0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1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EF16-773E-4C67-A286-2D8B8492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1076-F4CF-472E-875E-BEEB5F0B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Google analytics: audience</a:t>
            </a:r>
          </a:p>
          <a:p>
            <a:pPr lvl="1"/>
            <a:r>
              <a:rPr lang="en-US" sz="2400" dirty="0"/>
              <a:t>New vs. returning</a:t>
            </a:r>
          </a:p>
          <a:p>
            <a:pPr lvl="1"/>
            <a:r>
              <a:rPr lang="en-US" sz="2400" dirty="0"/>
              <a:t>Frequency and recency</a:t>
            </a:r>
          </a:p>
          <a:p>
            <a:pPr lvl="1"/>
            <a:r>
              <a:rPr lang="en-US" sz="2400" dirty="0"/>
              <a:t>Engagement (length of time on site)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B8E23-DBE2-4AA6-93AC-F4382AAD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8F05F-DCC4-4328-BB00-83445CE0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4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EF16-773E-4C67-A286-2D8B8492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1076-F4CF-472E-875E-BEEB5F0B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Google Analytics: audience</a:t>
            </a:r>
          </a:p>
          <a:p>
            <a:pPr lvl="1"/>
            <a:r>
              <a:rPr lang="en-US" sz="2400" dirty="0"/>
              <a:t>Benchmarking: comparing your website to industry average</a:t>
            </a:r>
          </a:p>
          <a:p>
            <a:pPr lvl="1"/>
            <a:r>
              <a:rPr lang="en-US" sz="2400" dirty="0"/>
              <a:t>User flow: path analysis, entry and exit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B8E23-DBE2-4AA6-93AC-F4382AAD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8F05F-DCC4-4328-BB00-83445CE0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6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Analytics: Acquisition</a:t>
            </a:r>
          </a:p>
          <a:p>
            <a:pPr lvl="1"/>
            <a:r>
              <a:rPr lang="en-US" dirty="0"/>
              <a:t>Channels (organic search, direct, referral, social, email)</a:t>
            </a:r>
          </a:p>
          <a:p>
            <a:pPr lvl="1"/>
            <a:r>
              <a:rPr lang="en-US" dirty="0"/>
              <a:t>Source/medium (google/organic, direct/none, syr.edu/referral, </a:t>
            </a:r>
            <a:r>
              <a:rPr lang="en-US" dirty="0" err="1"/>
              <a:t>bing</a:t>
            </a:r>
            <a:r>
              <a:rPr lang="en-US" dirty="0"/>
              <a:t>/organic, va.gov/referral)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4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Analytics: Google Ads</a:t>
            </a:r>
          </a:p>
          <a:p>
            <a:pPr lvl="1"/>
            <a:r>
              <a:rPr lang="en-US" dirty="0"/>
              <a:t>Advertising (key words, </a:t>
            </a:r>
            <a:r>
              <a:rPr lang="en-US" dirty="0" err="1"/>
              <a:t>adwords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Dayparting (time of day)</a:t>
            </a:r>
          </a:p>
          <a:p>
            <a:r>
              <a:rPr lang="en-US" dirty="0"/>
              <a:t>Google Analytics: social</a:t>
            </a:r>
          </a:p>
          <a:p>
            <a:pPr lvl="1"/>
            <a:r>
              <a:rPr lang="en-US" dirty="0"/>
              <a:t>Facebook, LinkedIn, Twitter, Google+</a:t>
            </a:r>
          </a:p>
          <a:p>
            <a:r>
              <a:rPr lang="en-US" dirty="0"/>
              <a:t>Google Analytics: all campaigns</a:t>
            </a:r>
          </a:p>
          <a:p>
            <a:pPr lvl="1"/>
            <a:r>
              <a:rPr lang="en-US" dirty="0"/>
              <a:t>Can track traffic from non-Google Ad campaigns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391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5388</TotalTime>
  <Words>679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Symbol</vt:lpstr>
      <vt:lpstr>Times New Roman</vt:lpstr>
      <vt:lpstr>Trebuchet MS</vt:lpstr>
      <vt:lpstr>Berlin</vt:lpstr>
      <vt:lpstr>SCM 651: Business Analytics</vt:lpstr>
      <vt:lpstr>Agenda</vt:lpstr>
      <vt:lpstr>Week 3 - Review</vt:lpstr>
      <vt:lpstr>Week 3 - Review</vt:lpstr>
      <vt:lpstr>Week 3 - Review</vt:lpstr>
      <vt:lpstr>Week 3 - Review</vt:lpstr>
      <vt:lpstr>Week 3 - Review</vt:lpstr>
      <vt:lpstr>Week 3 - Review</vt:lpstr>
      <vt:lpstr>Week 3 - Review</vt:lpstr>
      <vt:lpstr>Week 3 - Review</vt:lpstr>
      <vt:lpstr>What do a trampoline and  a bad website have in common?</vt:lpstr>
      <vt:lpstr>Google Analytics - Video</vt:lpstr>
      <vt:lpstr>Article #1: Web Analytics</vt:lpstr>
      <vt:lpstr>Article #2: How eBay Uses Data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235</cp:revision>
  <cp:lastPrinted>2012-09-07T16:23:41Z</cp:lastPrinted>
  <dcterms:created xsi:type="dcterms:W3CDTF">1999-01-01T06:09:50Z</dcterms:created>
  <dcterms:modified xsi:type="dcterms:W3CDTF">2022-04-20T17:58:58Z</dcterms:modified>
</cp:coreProperties>
</file>