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89" r:id="rId2"/>
    <p:sldId id="340" r:id="rId3"/>
    <p:sldId id="345" r:id="rId4"/>
    <p:sldId id="361" r:id="rId5"/>
    <p:sldId id="346" r:id="rId6"/>
    <p:sldId id="347" r:id="rId7"/>
    <p:sldId id="348" r:id="rId8"/>
    <p:sldId id="517" r:id="rId9"/>
    <p:sldId id="404" r:id="rId10"/>
    <p:sldId id="516" r:id="rId11"/>
    <p:sldId id="429" r:id="rId12"/>
    <p:sldId id="515" r:id="rId13"/>
    <p:sldId id="514" r:id="rId14"/>
    <p:sldId id="350" r:id="rId15"/>
    <p:sldId id="362" r:id="rId16"/>
    <p:sldId id="352" r:id="rId17"/>
    <p:sldId id="363" r:id="rId18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573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8" autoAdjust="0"/>
    <p:restoredTop sz="90929"/>
  </p:normalViewPr>
  <p:slideViewPr>
    <p:cSldViewPr>
      <p:cViewPr varScale="1">
        <p:scale>
          <a:sx n="71" d="100"/>
          <a:sy n="71" d="100"/>
        </p:scale>
        <p:origin x="66" y="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6DB4A30-4846-4863-ADDD-79A7968544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8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387136"/>
            <a:ext cx="514096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C7DC1F-B418-4AD6-90B0-89CFD6C0FA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87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3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5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2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342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2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3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87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7DFC2-E6CF-47F5-BB52-FBEB471CE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77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pPr>
              <a:defRPr/>
            </a:pPr>
            <a:fld id="{FF86C9D0-2456-4B82-A5AE-C9A4EBFD29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3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8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pPr>
              <a:defRPr/>
            </a:pPr>
            <a:fld id="{C24FF661-00F7-4298-A66B-2EA1BB7D2F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0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6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A1E6A-0348-4D63-BE07-AB32629D6F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0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B25CC-4A05-40C3-B9C0-26893F62D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6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DC6CA-7A53-4C76-8A59-9989F7EF21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0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B7616-A058-409A-BDF5-4957CFEE63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8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308A0-CC2E-484F-97EF-1783F348D9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43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SCM 651:</a:t>
            </a:r>
            <a:br>
              <a:rPr lang="en-US" dirty="0"/>
            </a:br>
            <a:r>
              <a:rPr lang="en-US" dirty="0"/>
              <a:t>Business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47A6-ABF2-4937-9187-76FF9192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D3339-BBD8-4508-96C6-55FA63384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Q: Why do you never ask SQL people to help you move your furniture?</a:t>
            </a:r>
          </a:p>
          <a:p>
            <a:pPr marL="0" indent="0">
              <a:buNone/>
            </a:pPr>
            <a:r>
              <a:rPr lang="en-US" sz="3200" dirty="0"/>
              <a:t>A: They sometimes drop the table.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7F76D-6C2E-4FA8-8784-4376ED73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BA1F1-08B9-4F24-AFAF-28F8DC4E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5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47A6-ABF2-4937-9187-76FF9192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D3339-BBD8-4508-96C6-55FA63384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68873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An SQL query walks into a bar</a:t>
            </a:r>
          </a:p>
          <a:p>
            <a:pPr marL="0" indent="0">
              <a:buNone/>
            </a:pPr>
            <a:r>
              <a:rPr lang="en-US" sz="3200" dirty="0"/>
              <a:t>In the corner of the bar are two tables</a:t>
            </a:r>
          </a:p>
          <a:p>
            <a:pPr marL="0" indent="0">
              <a:buNone/>
            </a:pPr>
            <a:r>
              <a:rPr lang="en-US" sz="3200" dirty="0"/>
              <a:t>The query walks up to the tables and asks</a:t>
            </a:r>
          </a:p>
          <a:p>
            <a:pPr marL="0" indent="0">
              <a:buNone/>
            </a:pPr>
            <a:r>
              <a:rPr lang="en-US" sz="3200" dirty="0"/>
              <a:t>“May I join you?”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7F76D-6C2E-4FA8-8784-4376ED73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BA1F1-08B9-4F24-AFAF-28F8DC4E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5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47A6-ABF2-4937-9187-76FF9192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D3339-BBD8-4508-96C6-55FA63384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Q: What do you call someone who turns into Santa Claus whenever there's a full moon?</a:t>
            </a:r>
          </a:p>
          <a:p>
            <a:pPr marL="0" indent="0">
              <a:buNone/>
            </a:pPr>
            <a:r>
              <a:rPr lang="en-US" sz="3200" dirty="0"/>
              <a:t>A: A were-clause</a:t>
            </a:r>
          </a:p>
          <a:p>
            <a:pPr marL="0" indent="0">
              <a:buNone/>
            </a:pPr>
            <a:r>
              <a:rPr lang="en-US" sz="3200" dirty="0"/>
              <a:t>	(where clause)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7F76D-6C2E-4FA8-8784-4376ED73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BA1F1-08B9-4F24-AFAF-28F8DC4E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6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47A6-ABF2-4937-9187-76FF9192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D3339-BBD8-4508-96C6-55FA63384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I'm planning to make a film series on databases.</a:t>
            </a:r>
          </a:p>
          <a:p>
            <a:pPr marL="0" indent="0">
              <a:buNone/>
            </a:pPr>
            <a:r>
              <a:rPr lang="en-US" sz="3200" dirty="0"/>
              <a:t>I've got the first part ready, but I can't think of a SQL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7F76D-6C2E-4FA8-8784-4376ED73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BA1F1-08B9-4F24-AFAF-28F8DC4E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41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#1: Minding the Analytics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Minding the Analytics Gap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is the barrier to using analytics?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can be done on the production and consumption side of analytics to overcome this barrier?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Describe the three levels of analytics maturity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92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#1: Minding the Analytics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dirty="0"/>
              <a:t>Minding the Analytics Gap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dirty="0"/>
              <a:t>What is the barrier to using analytics?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400" dirty="0"/>
              <a:t>Translating analytics into business actions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dirty="0"/>
              <a:t>What can be done on the production and consumption side of analytics to overcome this barrier?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400" dirty="0"/>
              <a:t>Production: data analysts can learn more about business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400" dirty="0"/>
              <a:t>Consumption: managers can takes steps to become savvier at understanding analytical results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dirty="0"/>
              <a:t>Describe the three levels of analytics maturity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400" dirty="0"/>
              <a:t>Analytically Challenged: lack data management and analytical skills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400" dirty="0"/>
              <a:t>Analytical Practitioners: use analytics for operational purposes; “just good enough data”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400" dirty="0"/>
              <a:t>Analytical Innovators: more strategic in analytics applications; place high value on data, higher levels of data management and analytical skills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9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#2: Innovating with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Innovating with Analytics</a:t>
            </a:r>
          </a:p>
          <a:p>
            <a:pPr lvl="1"/>
            <a:r>
              <a:rPr lang="en-US" sz="2400" dirty="0"/>
              <a:t>Describe the three characteristics of analytics innovators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19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#2: Innovating with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Innovating with Analytics</a:t>
            </a:r>
          </a:p>
          <a:p>
            <a:pPr lvl="1"/>
            <a:r>
              <a:rPr lang="en-US" sz="2400" dirty="0"/>
              <a:t>Describe the three characteristics of analytics innovators</a:t>
            </a:r>
          </a:p>
          <a:p>
            <a:pPr lvl="2"/>
            <a:r>
              <a:rPr lang="en-US" sz="2000" dirty="0"/>
              <a:t>Tend to use more data: strong correlation between analytics to create competitive advantage and how much data they use</a:t>
            </a:r>
          </a:p>
          <a:p>
            <a:pPr lvl="2"/>
            <a:r>
              <a:rPr lang="en-US" sz="2000" dirty="0"/>
              <a:t>Manage information more effectively: strong correlation between competitive advantage and how company manages information transformation (capturing data, analyzing, aggregating, integrating, insights to strategy)</a:t>
            </a:r>
          </a:p>
          <a:p>
            <a:pPr lvl="2"/>
            <a:r>
              <a:rPr lang="en-US" sz="2000" dirty="0"/>
              <a:t>Speed: stronger need for speed, process to analyze data more quickly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5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#1: review</a:t>
            </a:r>
          </a:p>
          <a:p>
            <a:r>
              <a:rPr lang="en-US" dirty="0"/>
              <a:t>Homework #2: discussion</a:t>
            </a:r>
          </a:p>
          <a:p>
            <a:pPr lvl="1"/>
            <a:r>
              <a:rPr lang="en-US" dirty="0"/>
              <a:t>Google analytics hints</a:t>
            </a:r>
          </a:p>
          <a:p>
            <a:r>
              <a:rPr lang="en-US" dirty="0"/>
              <a:t>Review of concepts</a:t>
            </a:r>
          </a:p>
          <a:p>
            <a:r>
              <a:rPr lang="en-US" dirty="0"/>
              <a:t>Group discussion of articles</a:t>
            </a:r>
          </a:p>
          <a:p>
            <a:pPr lvl="1"/>
            <a:r>
              <a:rPr lang="en-US" dirty="0"/>
              <a:t>Minding the Analytics Gap</a:t>
            </a:r>
          </a:p>
          <a:p>
            <a:pPr lvl="1"/>
            <a:r>
              <a:rPr lang="en-US" dirty="0"/>
              <a:t>Innovating with Analytics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8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Pivot table</a:t>
            </a:r>
          </a:p>
          <a:p>
            <a:r>
              <a:rPr lang="en-US" dirty="0"/>
              <a:t>Pivot charts</a:t>
            </a:r>
          </a:p>
          <a:p>
            <a:r>
              <a:rPr lang="en-US" dirty="0"/>
              <a:t>Correlation – any negative correlations?</a:t>
            </a:r>
          </a:p>
          <a:p>
            <a:r>
              <a:rPr lang="en-US" dirty="0"/>
              <a:t>Regression – any non-intuitive results?</a:t>
            </a:r>
          </a:p>
          <a:p>
            <a:r>
              <a:rPr lang="en-US" dirty="0"/>
              <a:t>Regression with dummy variables</a:t>
            </a:r>
          </a:p>
          <a:p>
            <a:r>
              <a:rPr lang="en-US" dirty="0"/>
              <a:t>Prediction model and sensitivity analysis</a:t>
            </a:r>
          </a:p>
          <a:p>
            <a:r>
              <a:rPr lang="en-US" dirty="0"/>
              <a:t>Non-intuitive results and additional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63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Campaign time frames, costs, effectiveness</a:t>
            </a:r>
          </a:p>
          <a:p>
            <a:r>
              <a:rPr lang="en-US" dirty="0"/>
              <a:t>Future campaign: geographic regions, key words, day of week and time of day</a:t>
            </a:r>
          </a:p>
          <a:p>
            <a:r>
              <a:rPr lang="en-US" dirty="0"/>
              <a:t>Allocation of budget by program and region</a:t>
            </a:r>
          </a:p>
          <a:p>
            <a:r>
              <a:rPr lang="en-US" dirty="0"/>
              <a:t>Performance measures</a:t>
            </a:r>
          </a:p>
          <a:p>
            <a:r>
              <a:rPr lang="en-US" dirty="0"/>
              <a:t>Other data that would be helpful</a:t>
            </a:r>
          </a:p>
          <a:p>
            <a:endParaRPr lang="en-US" dirty="0"/>
          </a:p>
          <a:p>
            <a:r>
              <a:rPr lang="en-US" dirty="0"/>
              <a:t>Example of how to find information in Google Analytics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0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Importing data into Access</a:t>
            </a:r>
          </a:p>
          <a:p>
            <a:pPr lvl="1"/>
            <a:r>
              <a:rPr lang="en-US" sz="2400" dirty="0"/>
              <a:t>Excel spreadsheets, text files, XML, et al.</a:t>
            </a:r>
          </a:p>
          <a:p>
            <a:r>
              <a:rPr lang="en-US" sz="2800" dirty="0"/>
              <a:t>Relationships can be created</a:t>
            </a:r>
          </a:p>
          <a:p>
            <a:pPr lvl="1"/>
            <a:r>
              <a:rPr lang="en-US" sz="2400" dirty="0"/>
              <a:t>When retrieving data</a:t>
            </a:r>
          </a:p>
          <a:p>
            <a:pPr lvl="1"/>
            <a:r>
              <a:rPr lang="en-US" sz="2400" dirty="0"/>
              <a:t>Between common fields in two tables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0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Grouping</a:t>
            </a:r>
          </a:p>
          <a:p>
            <a:pPr lvl="1"/>
            <a:r>
              <a:rPr lang="en-US" dirty="0"/>
              <a:t>Collapses together rows of data according to the field grouped</a:t>
            </a:r>
          </a:p>
          <a:p>
            <a:pPr lvl="1"/>
            <a:r>
              <a:rPr lang="en-US" dirty="0"/>
              <a:t>It does not form calculations</a:t>
            </a:r>
            <a:endParaRPr lang="en-US" sz="2400" dirty="0"/>
          </a:p>
          <a:p>
            <a:r>
              <a:rPr lang="en-US" dirty="0"/>
              <a:t>Criteria</a:t>
            </a:r>
          </a:p>
          <a:p>
            <a:pPr lvl="1"/>
            <a:r>
              <a:rPr lang="en-US" dirty="0"/>
              <a:t>Identifies a subset of data</a:t>
            </a:r>
          </a:p>
          <a:p>
            <a:r>
              <a:rPr lang="en-US" dirty="0"/>
              <a:t>Calculations</a:t>
            </a:r>
          </a:p>
          <a:p>
            <a:pPr lvl="1"/>
            <a:r>
              <a:rPr lang="en-US" dirty="0"/>
              <a:t>Can be used to calculate min, max, sum, average, standard deviation, variance, count, etc.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0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Dirty data</a:t>
            </a:r>
          </a:p>
          <a:p>
            <a:pPr lvl="1"/>
            <a:r>
              <a:rPr lang="en-US" dirty="0"/>
              <a:t>To identify inconsistent key fields used to match two tables, use both a left and right join</a:t>
            </a:r>
          </a:p>
          <a:p>
            <a:r>
              <a:rPr lang="en-US" dirty="0"/>
              <a:t>Complex queries</a:t>
            </a:r>
          </a:p>
          <a:p>
            <a:pPr lvl="1"/>
            <a:r>
              <a:rPr lang="en-US" dirty="0"/>
              <a:t>Important to clean out dirty data and ensure that you have correct relationships before performing a complex query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41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C7B2-DF07-4FE6-94DE-F2E4A3AE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 (SQL)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7A86-CAB8-407C-A986-84BB254D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SQL commands for Queries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essential SQL commands for queries are: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SELECT		identify fields to be reported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			creates an alias for reporting labels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FROM	</a:t>
            </a:r>
            <a:r>
              <a:rPr lang="en-US" sz="18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identify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tables to be used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WHERE		filter criteria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GROUP BY		clustering criteria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HAVING		additional criteria based on a calculation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ORDER BY		sorting criteria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			part of a list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BETWEEN		range of numbers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IS NULL		empty values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LIKE		matches string of characters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29D9E-F7B6-474F-AD34-96F9A377D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9380F-F162-4712-8D9D-E92510C4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328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47A6-ABF2-4937-9187-76FF9192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D3339-BBD8-4508-96C6-55FA63384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Three SQL queries walk into a bar... then they leave. Why?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They couldn't find a table.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7F76D-6C2E-4FA8-8784-4376ED73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BA1F1-08B9-4F24-AFAF-28F8DC4E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2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5380</TotalTime>
  <Words>788</Words>
  <Application>Microsoft Office PowerPoint</Application>
  <PresentationFormat>On-screen Show (4:3)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Times New Roman</vt:lpstr>
      <vt:lpstr>Trebuchet MS</vt:lpstr>
      <vt:lpstr>Berlin</vt:lpstr>
      <vt:lpstr>SCM 651: Business Analytics</vt:lpstr>
      <vt:lpstr>Agenda</vt:lpstr>
      <vt:lpstr>Homework #1</vt:lpstr>
      <vt:lpstr>Homework #2</vt:lpstr>
      <vt:lpstr>Week 4 - Review</vt:lpstr>
      <vt:lpstr>Week 4 - Review</vt:lpstr>
      <vt:lpstr>Week 4 - Review</vt:lpstr>
      <vt:lpstr>Structured Query Language (SQL)</vt:lpstr>
      <vt:lpstr>SQL</vt:lpstr>
      <vt:lpstr>SQL</vt:lpstr>
      <vt:lpstr>SQL story</vt:lpstr>
      <vt:lpstr>SQL</vt:lpstr>
      <vt:lpstr>SQL</vt:lpstr>
      <vt:lpstr>Article #1: Minding the Analytics Gap</vt:lpstr>
      <vt:lpstr>Article #1: Minding the Analytics Gap</vt:lpstr>
      <vt:lpstr>Article #2: Innovating with Analytics</vt:lpstr>
      <vt:lpstr>Article #2: Innovating with Analytics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Whitman Advisory Council</dc:title>
  <dc:creator>Don Harter</dc:creator>
  <cp:lastModifiedBy>Donald Harter</cp:lastModifiedBy>
  <cp:revision>236</cp:revision>
  <cp:lastPrinted>2012-09-07T16:23:41Z</cp:lastPrinted>
  <dcterms:created xsi:type="dcterms:W3CDTF">1999-01-01T06:09:50Z</dcterms:created>
  <dcterms:modified xsi:type="dcterms:W3CDTF">2022-04-26T22:50:36Z</dcterms:modified>
</cp:coreProperties>
</file>